
<file path=[Content_Types].xml><?xml version="1.0" encoding="utf-8"?>
<Types xmlns="http://schemas.openxmlformats.org/package/2006/content-types">
  <Default Extension="jfif" ContentType="image/jpeg"/>
  <Default Extension="png" ContentType="image/png"/>
  <Default Extension="svg" ContentType="image/svg+xml"/>
  <Default Extension="webp" ContentType="image/webp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393" r:id="rId3"/>
    <p:sldId id="373" r:id="rId4"/>
    <p:sldId id="385" r:id="rId5"/>
    <p:sldId id="375" r:id="rId6"/>
    <p:sldId id="390" r:id="rId7"/>
    <p:sldId id="391" r:id="rId8"/>
    <p:sldId id="357" r:id="rId9"/>
    <p:sldId id="377" r:id="rId10"/>
    <p:sldId id="378" r:id="rId11"/>
    <p:sldId id="379" r:id="rId12"/>
    <p:sldId id="380" r:id="rId13"/>
    <p:sldId id="381" r:id="rId14"/>
    <p:sldId id="382" r:id="rId15"/>
    <p:sldId id="384" r:id="rId16"/>
    <p:sldId id="367" r:id="rId17"/>
    <p:sldId id="368" r:id="rId18"/>
    <p:sldId id="370" r:id="rId19"/>
    <p:sldId id="371" r:id="rId20"/>
    <p:sldId id="372" r:id="rId21"/>
    <p:sldId id="383" r:id="rId22"/>
    <p:sldId id="280" r:id="rId23"/>
    <p:sldId id="281" r:id="rId24"/>
    <p:sldId id="282" r:id="rId25"/>
    <p:sldId id="395" r:id="rId26"/>
    <p:sldId id="396" r:id="rId27"/>
    <p:sldId id="397" r:id="rId28"/>
    <p:sldId id="398" r:id="rId29"/>
    <p:sldId id="399" r:id="rId30"/>
    <p:sldId id="400" r:id="rId31"/>
    <p:sldId id="401" r:id="rId32"/>
    <p:sldId id="402" r:id="rId33"/>
    <p:sldId id="403" r:id="rId34"/>
    <p:sldId id="404" r:id="rId35"/>
    <p:sldId id="405" r:id="rId36"/>
    <p:sldId id="406" r:id="rId37"/>
    <p:sldId id="407" r:id="rId38"/>
    <p:sldId id="408" r:id="rId39"/>
    <p:sldId id="409" r:id="rId40"/>
    <p:sldId id="410" r:id="rId41"/>
    <p:sldId id="411" r:id="rId42"/>
    <p:sldId id="412" r:id="rId43"/>
    <p:sldId id="413" r:id="rId44"/>
    <p:sldId id="414" r:id="rId45"/>
    <p:sldId id="415" r:id="rId46"/>
    <p:sldId id="416" r:id="rId47"/>
    <p:sldId id="417" r:id="rId48"/>
    <p:sldId id="418" r:id="rId49"/>
    <p:sldId id="419" r:id="rId5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Roboto" panose="020B0604020202020204" charset="0"/>
      <p:regular r:id="rId56"/>
      <p:bold r:id="rId57"/>
      <p:italic r:id="rId58"/>
      <p:boldItalic r:id="rId59"/>
    </p:embeddedFont>
    <p:embeddedFont>
      <p:font typeface="Georgia" panose="02040502050405020303" pitchFamily="18" charset="0"/>
      <p:regular r:id="rId60"/>
      <p:bold r:id="rId61"/>
      <p:italic r:id="rId62"/>
      <p:boldItalic r:id="rId63"/>
    </p:embeddedFont>
    <p:embeddedFont>
      <p:font typeface="Bahnschrift Condensed" panose="020B0502040204020203" pitchFamily="34" charset="0"/>
      <p:regular r:id="rId64"/>
      <p:bold r:id="rId65"/>
    </p:embeddedFont>
    <p:embeddedFont>
      <p:font typeface="Raleway" panose="020B0604020202020204" charset="0"/>
      <p:regular r:id="rId66"/>
      <p:bold r:id="rId67"/>
      <p:italic r:id="rId68"/>
      <p:boldItalic r:id="rId69"/>
    </p:embeddedFont>
    <p:embeddedFont>
      <p:font typeface="Segoe UI" panose="020B0502040204020203" pitchFamily="34" charset="0"/>
      <p:regular r:id="rId70"/>
      <p:bold r:id="rId71"/>
      <p:italic r:id="rId72"/>
      <p:boldItalic r:id="rId73"/>
    </p:embeddedFont>
    <p:embeddedFont>
      <p:font typeface="Lato" panose="020B060402020202020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C58AD6-BA30-4595-9970-F7F959C10E79}">
  <a:tblStyle styleId="{92C58AD6-BA30-4595-9970-F7F959C10E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06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76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74" Type="http://schemas.openxmlformats.org/officeDocument/2006/relationships/font" Target="fonts/font23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04:20:07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04:21:24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  <inkml:trace contextRef="#ctx0" brushRef="#br0" timeOffset="1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04:21:24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04:20:1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1529 0 24575,'1'120'0,"-3"129"0,2-246 0,-1 0 0,1 0 0,-1 0 0,0 0 0,1 0 0,-1-1 0,-1 1 0,1 0 0,0 0 0,-1-1 0,1 1 0,-1-1 0,0 1 0,0-1 0,0 0 0,0 1 0,0-1 0,-1 0 0,1 0 0,-1-1 0,1 1 0,-1 0 0,1-1 0,-1 0 0,0 0 0,0 0 0,0 0 0,0 0 0,0 0 0,-4 0 0,-11 1 0,0 0 0,1-1 0,-1-1 0,-22-3 0,9 1 0,-713-3 0,420 7 0,267-1 0,29 1 0,0-2 0,0-1 0,-1-1 0,-32-7 0,53 7 0,-8-1 0,17 5 0,7 6 0,-2-4 0,-1 0 0,1 1 0,-1 0 0,-1 0 0,1 0 0,-1 1 0,0-1 0,0 1 0,0 0 0,-1 0 0,0 0 0,0 1 0,-1-1 0,1 1 0,-2-1 0,1 1 0,-1 0 0,2 12 0,-1 10-1365,-1-4-5461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04:20:2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24575,'537'-31'0,"-491"26"0,516-6 0,-354 13 0,-51-2 0,-155 0-36,0-1 0,1 1 0,-1 0 1,0 0-1,0 0 0,0 1 0,1-1 0,-1 1 0,0-1 0,0 1 0,0 0 0,0-1 0,0 1 0,0 0 0,0 0 0,0 1 0,0-1 1,-1 0-1,1 1 0,0-1 0,-1 1 0,1-1 0,-1 1 0,1 0 0,-1-1 0,0 1 0,0 0 0,0 0 0,0 0 0,0 0 0,0 0 1,0 0-1,-1 0 0,1 1 0,-1-1 0,0 0 0,1 3 0,1 18-6790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04:21:00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24575,'-1'102'0,"3"109"0,-2-208 0,0 0 0,0 0 0,1 1 0,0-1 0,0 0 0,0 0 0,0 0 0,0 0 0,0 0 0,1-1 0,-1 1 0,1 0 0,0 0 0,0-1 0,0 0 0,0 1 0,1-1 0,-1 0 0,0 0 0,1 0 0,0 0 0,-1 0 0,1-1 0,0 1 0,0-1 0,0 0 0,0 0 0,3 1 0,9 1 0,0 0 0,0-1 0,0-1 0,26 0 0,-23-1 0,363-3 0,-76 0 0,178 3 0,-476 0 0,-1 0 0,1 1 0,0-1 0,0 1 0,-1 1 0,1-1 0,0 1 0,7 3 0,-11-3 0,-1 0 0,1-1 0,0 1 0,-1 0 0,1 0 0,-1 0 0,1 0 0,-1 1 0,0-1 0,0 1 0,0-1 0,-1 1 0,1 0 0,-1 0 0,1-1 0,-1 1 0,0 0 0,0 0 0,0 0 0,0 4 0,3 21 0,-2 0 0,-1-1 0,-1 1 0,-4 29 0,0 21 0,4-75 0,0 3 0,0 1 0,-1-1 0,0 0 0,-2 12 0,3-17 0,-1 0 0,1 0 0,0 0 0,-1 0 0,1 0 0,-1 0 0,1-1 0,-1 1 0,0 0 0,1 0 0,-1 0 0,0 0 0,1-1 0,-1 1 0,0 0 0,0-1 0,0 1 0,0 0 0,1-1 0,-1 1 0,0-1 0,0 0 0,0 1 0,0-1 0,0 0 0,0 1 0,0-1 0,0 0 0,-1 0 0,1 0 0,0 0 0,0 0 0,0 0 0,0 0 0,0 0 0,-1-1 0,-26-11-1365,1-6-5461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04:21:12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1332 0 24575,'0'417'0,"0"-412"0,0 1 0,0 0 0,-1-1 0,0 1 0,0-1 0,0 1 0,-1-1 0,1 0 0,-1 1 0,-1-1 0,-4 8 0,5-10 0,-1 0 0,1 0 0,-1 0 0,0 0 0,0-1 0,0 0 0,0 1 0,0-1 0,-1 0 0,1 0 0,-1-1 0,1 1 0,-1-1 0,1 0 0,-1 0 0,0 0 0,0 0 0,-5 0 0,-34 1 0,-78-5 0,33-1 0,-557 4 199,326 0-1763,289 0-5262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04:21:2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04:21:23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04:21:2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30T04:21:24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  <inkml:trace contextRef="#ctx0" brushRef="#br0" timeOffset="1">1 0 24575,'0'0'-8191</inkml:trace>
  <inkml:trace contextRef="#ctx0" brushRef="#br0" timeOffset="2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1973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293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6457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8381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0113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9676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005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475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3232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35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1481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527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353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CNTK</a:t>
            </a:r>
            <a:r>
              <a:rPr lang="en-US" sz="1200" baseline="0" dirty="0"/>
              <a:t> (</a:t>
            </a:r>
            <a:r>
              <a:rPr lang="en-US" sz="1200" dirty="0"/>
              <a:t>Microsoft Cognitive Toolkit)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53128-9CC0-4B93-901E-7C37402BD1E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1353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CNTK</a:t>
            </a:r>
            <a:r>
              <a:rPr lang="en-US" sz="1200" baseline="0" dirty="0"/>
              <a:t> (</a:t>
            </a:r>
            <a:r>
              <a:rPr lang="en-US" sz="1200" dirty="0"/>
              <a:t>Microsoft Cognitive Toolkit)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53128-9CC0-4B93-901E-7C37402BD1E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59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53128-9CC0-4B93-901E-7C37402BD1E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71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85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276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218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7225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5730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0657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109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12CEC21-FD8E-4D6C-A2FA-43FC25C629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440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80AD3-A200-1D4D-2D31-7406C62B4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607A3-3C0C-EF94-73D0-8B69436B6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E65D9-4CF9-7E0E-3761-472B8692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C64A8-3A56-6610-1213-90F01B639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57DE6-B44D-6AEA-9C1D-04AC0CBCC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10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E9E5-318A-85DB-C1FB-529F8F861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748AA-DF9C-CBCC-415A-E3CE26E21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7CC3A-B3F1-A612-6E3A-9642AD4B3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AA39D8-9F1C-934A-172C-F21E1ECED9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C5D66C-D399-D1A6-CFEB-BC56430A5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FF1225-346E-694B-D82A-22711E5F9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3458A7-00DB-2F4D-A10D-863E6495F149}" type="datetimeFigureOut">
              <a:rPr lang="en-US" smtClean="0"/>
              <a:pPr>
                <a:defRPr/>
              </a:pPr>
              <a:t>7/21/2024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7E6DF2-AEA0-3F9E-27AD-DCE9604F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B3765B-4DBD-6F63-0032-FB141C1B2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B6B05-D73D-1A49-8C93-5682AA1886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28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7" r:id="rId6"/>
    <p:sldLayoutId id="2147483658" r:id="rId7"/>
    <p:sldLayoutId id="2147483660" r:id="rId8"/>
    <p:sldLayoutId id="2147483661" r:id="rId9"/>
    <p:sldLayoutId id="214748366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f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f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eb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customXml" Target="../ink/ink6.xml"/><Relationship Id="rId18" Type="http://schemas.openxmlformats.org/officeDocument/2006/relationships/customXml" Target="../ink/ink11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20.png"/><Relationship Id="rId17" Type="http://schemas.openxmlformats.org/officeDocument/2006/relationships/customXml" Target="../ink/ink10.xml"/><Relationship Id="rId2" Type="http://schemas.openxmlformats.org/officeDocument/2006/relationships/notesSlide" Target="../notesSlides/notesSlide17.xml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8.xml"/><Relationship Id="rId10" Type="http://schemas.openxmlformats.org/officeDocument/2006/relationships/image" Target="../media/image110.png"/><Relationship Id="rId4" Type="http://schemas.openxmlformats.org/officeDocument/2006/relationships/image" Target="../media/image80.png"/><Relationship Id="rId9" Type="http://schemas.openxmlformats.org/officeDocument/2006/relationships/customXml" Target="../ink/ink4.xml"/><Relationship Id="rId14" Type="http://schemas.openxmlformats.org/officeDocument/2006/relationships/customXml" Target="../ink/ink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f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9.png"/><Relationship Id="rId14" Type="http://schemas.openxmlformats.org/officeDocument/2006/relationships/image" Target="../media/image17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104078" y="1353793"/>
            <a:ext cx="8599148" cy="1463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Navigating the Deep Learning Framework Landscape</a:t>
            </a:r>
            <a:br>
              <a:rPr lang="en-US" sz="2400" b="0" dirty="0">
                <a:solidFill>
                  <a:schemeClr val="bg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en-US" sz="2000" b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 Comprehensive Exploration</a:t>
            </a:r>
            <a:r>
              <a:rPr lang="en" sz="2800" b="0" dirty="0">
                <a:solidFill>
                  <a:schemeClr val="bg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/>
            </a:r>
            <a:br>
              <a:rPr lang="en" sz="2800" b="0" dirty="0">
                <a:solidFill>
                  <a:schemeClr val="bg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endParaRPr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16312" y="3672469"/>
            <a:ext cx="2475571" cy="44604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Dr. Muhammad </a:t>
            </a:r>
            <a:r>
              <a:rPr lang="en-US" b="1" dirty="0" smtClean="0">
                <a:solidFill>
                  <a:schemeClr val="bg1"/>
                </a:solidFill>
              </a:rPr>
              <a:t>Sajjad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16311" y="4140820"/>
            <a:ext cx="2475571" cy="446049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RA: Kaleem Ullah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FE94D0AD-FA96-1C77-EC73-7F3C6EBB57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314" y="2400171"/>
            <a:ext cx="2369035" cy="1184517"/>
          </a:xfrm>
          <a:prstGeom prst="rect">
            <a:avLst/>
          </a:prstGeom>
        </p:spPr>
      </p:pic>
      <p:sp>
        <p:nvSpPr>
          <p:cNvPr id="4" name="Google Shape;79;p14">
            <a:extLst>
              <a:ext uri="{FF2B5EF4-FFF2-40B4-BE49-F238E27FC236}">
                <a16:creationId xmlns:a16="http://schemas.microsoft.com/office/drawing/2014/main" id="{A01E0FE4-AAB9-C720-CB8F-7B30DCCFE071}"/>
              </a:ext>
            </a:extLst>
          </p:cNvPr>
          <p:cNvSpPr txBox="1">
            <a:spLocks/>
          </p:cNvSpPr>
          <p:nvPr/>
        </p:nvSpPr>
        <p:spPr>
          <a:xfrm>
            <a:off x="128522" y="66694"/>
            <a:ext cx="8852191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800" dirty="0">
                <a:solidFill>
                  <a:schemeClr val="dk1"/>
                </a:solidFill>
              </a:rPr>
              <a:t>Keras: Simplifying Deep Learning Development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0FBA70-41C9-4899-8839-3D9817987431}"/>
              </a:ext>
            </a:extLst>
          </p:cNvPr>
          <p:cNvCxnSpPr>
            <a:cxnSpLocks/>
          </p:cNvCxnSpPr>
          <p:nvPr/>
        </p:nvCxnSpPr>
        <p:spPr>
          <a:xfrm>
            <a:off x="2309487" y="2669380"/>
            <a:ext cx="87678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4F4893-A7B7-48F1-B044-7695D2E0B69F}"/>
              </a:ext>
            </a:extLst>
          </p:cNvPr>
          <p:cNvCxnSpPr>
            <a:cxnSpLocks/>
          </p:cNvCxnSpPr>
          <p:nvPr/>
        </p:nvCxnSpPr>
        <p:spPr>
          <a:xfrm>
            <a:off x="2311696" y="3499832"/>
            <a:ext cx="87457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F5C96F4-2288-463D-A544-5765B8CCCE09}"/>
              </a:ext>
            </a:extLst>
          </p:cNvPr>
          <p:cNvCxnSpPr>
            <a:cxnSpLocks/>
          </p:cNvCxnSpPr>
          <p:nvPr/>
        </p:nvCxnSpPr>
        <p:spPr>
          <a:xfrm>
            <a:off x="2308319" y="1838928"/>
            <a:ext cx="879117" cy="630258"/>
          </a:xfrm>
          <a:prstGeom prst="bentConnector3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ame 19">
            <a:extLst>
              <a:ext uri="{FF2B5EF4-FFF2-40B4-BE49-F238E27FC236}">
                <a16:creationId xmlns:a16="http://schemas.microsoft.com/office/drawing/2014/main" id="{D96B9697-BE26-41DD-BE24-8D8950DDF568}"/>
              </a:ext>
            </a:extLst>
          </p:cNvPr>
          <p:cNvSpPr/>
          <p:nvPr/>
        </p:nvSpPr>
        <p:spPr>
          <a:xfrm>
            <a:off x="3186269" y="2303368"/>
            <a:ext cx="1567180" cy="1562476"/>
          </a:xfrm>
          <a:prstGeom prst="frame">
            <a:avLst>
              <a:gd name="adj1" fmla="val 100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EAE428-FEF8-4F03-A86F-0CB0E32AFF59}"/>
              </a:ext>
            </a:extLst>
          </p:cNvPr>
          <p:cNvGrpSpPr/>
          <p:nvPr/>
        </p:nvGrpSpPr>
        <p:grpSpPr>
          <a:xfrm>
            <a:off x="3310253" y="2439287"/>
            <a:ext cx="1319213" cy="1290638"/>
            <a:chOff x="2020094" y="2683292"/>
            <a:chExt cx="1319213" cy="1290638"/>
          </a:xfrm>
        </p:grpSpPr>
        <p:sp>
          <p:nvSpPr>
            <p:cNvPr id="57" name="Freeform 179">
              <a:extLst>
                <a:ext uri="{FF2B5EF4-FFF2-40B4-BE49-F238E27FC236}">
                  <a16:creationId xmlns:a16="http://schemas.microsoft.com/office/drawing/2014/main" id="{E48AA2AE-803C-4B83-9299-D66CD11468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0094" y="2683292"/>
              <a:ext cx="349250" cy="584200"/>
            </a:xfrm>
            <a:custGeom>
              <a:avLst/>
              <a:gdLst>
                <a:gd name="T0" fmla="*/ 407 w 407"/>
                <a:gd name="T1" fmla="*/ 368 h 684"/>
                <a:gd name="T2" fmla="*/ 407 w 407"/>
                <a:gd name="T3" fmla="*/ 360 h 684"/>
                <a:gd name="T4" fmla="*/ 389 w 407"/>
                <a:gd name="T5" fmla="*/ 338 h 684"/>
                <a:gd name="T6" fmla="*/ 362 w 407"/>
                <a:gd name="T7" fmla="*/ 360 h 684"/>
                <a:gd name="T8" fmla="*/ 362 w 407"/>
                <a:gd name="T9" fmla="*/ 550 h 684"/>
                <a:gd name="T10" fmla="*/ 45 w 407"/>
                <a:gd name="T11" fmla="*/ 550 h 684"/>
                <a:gd name="T12" fmla="*/ 45 w 407"/>
                <a:gd name="T13" fmla="*/ 135 h 684"/>
                <a:gd name="T14" fmla="*/ 362 w 407"/>
                <a:gd name="T15" fmla="*/ 135 h 684"/>
                <a:gd name="T16" fmla="*/ 362 w 407"/>
                <a:gd name="T17" fmla="*/ 267 h 684"/>
                <a:gd name="T18" fmla="*/ 379 w 407"/>
                <a:gd name="T19" fmla="*/ 290 h 684"/>
                <a:gd name="T20" fmla="*/ 407 w 407"/>
                <a:gd name="T21" fmla="*/ 268 h 684"/>
                <a:gd name="T22" fmla="*/ 407 w 407"/>
                <a:gd name="T23" fmla="*/ 58 h 684"/>
                <a:gd name="T24" fmla="*/ 349 w 407"/>
                <a:gd name="T25" fmla="*/ 0 h 684"/>
                <a:gd name="T26" fmla="*/ 58 w 407"/>
                <a:gd name="T27" fmla="*/ 0 h 684"/>
                <a:gd name="T28" fmla="*/ 0 w 407"/>
                <a:gd name="T29" fmla="*/ 58 h 684"/>
                <a:gd name="T30" fmla="*/ 0 w 407"/>
                <a:gd name="T31" fmla="*/ 627 h 684"/>
                <a:gd name="T32" fmla="*/ 57 w 407"/>
                <a:gd name="T33" fmla="*/ 684 h 684"/>
                <a:gd name="T34" fmla="*/ 349 w 407"/>
                <a:gd name="T35" fmla="*/ 684 h 684"/>
                <a:gd name="T36" fmla="*/ 407 w 407"/>
                <a:gd name="T37" fmla="*/ 627 h 684"/>
                <a:gd name="T38" fmla="*/ 407 w 407"/>
                <a:gd name="T39" fmla="*/ 511 h 684"/>
                <a:gd name="T40" fmla="*/ 407 w 407"/>
                <a:gd name="T41" fmla="*/ 511 h 684"/>
                <a:gd name="T42" fmla="*/ 407 w 407"/>
                <a:gd name="T43" fmla="*/ 466 h 684"/>
                <a:gd name="T44" fmla="*/ 407 w 407"/>
                <a:gd name="T45" fmla="*/ 368 h 684"/>
                <a:gd name="T46" fmla="*/ 45 w 407"/>
                <a:gd name="T47" fmla="*/ 58 h 684"/>
                <a:gd name="T48" fmla="*/ 58 w 407"/>
                <a:gd name="T49" fmla="*/ 45 h 684"/>
                <a:gd name="T50" fmla="*/ 349 w 407"/>
                <a:gd name="T51" fmla="*/ 45 h 684"/>
                <a:gd name="T52" fmla="*/ 362 w 407"/>
                <a:gd name="T53" fmla="*/ 58 h 684"/>
                <a:gd name="T54" fmla="*/ 362 w 407"/>
                <a:gd name="T55" fmla="*/ 90 h 684"/>
                <a:gd name="T56" fmla="*/ 45 w 407"/>
                <a:gd name="T57" fmla="*/ 90 h 684"/>
                <a:gd name="T58" fmla="*/ 45 w 407"/>
                <a:gd name="T59" fmla="*/ 58 h 684"/>
                <a:gd name="T60" fmla="*/ 362 w 407"/>
                <a:gd name="T61" fmla="*/ 627 h 684"/>
                <a:gd name="T62" fmla="*/ 349 w 407"/>
                <a:gd name="T63" fmla="*/ 639 h 684"/>
                <a:gd name="T64" fmla="*/ 58 w 407"/>
                <a:gd name="T65" fmla="*/ 639 h 684"/>
                <a:gd name="T66" fmla="*/ 45 w 407"/>
                <a:gd name="T67" fmla="*/ 627 h 684"/>
                <a:gd name="T68" fmla="*/ 45 w 407"/>
                <a:gd name="T69" fmla="*/ 595 h 684"/>
                <a:gd name="T70" fmla="*/ 362 w 407"/>
                <a:gd name="T71" fmla="*/ 595 h 684"/>
                <a:gd name="T72" fmla="*/ 362 w 407"/>
                <a:gd name="T73" fmla="*/ 627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7" h="684">
                  <a:moveTo>
                    <a:pt x="407" y="368"/>
                  </a:moveTo>
                  <a:cubicBezTo>
                    <a:pt x="407" y="360"/>
                    <a:pt x="407" y="360"/>
                    <a:pt x="407" y="360"/>
                  </a:cubicBezTo>
                  <a:cubicBezTo>
                    <a:pt x="407" y="350"/>
                    <a:pt x="399" y="340"/>
                    <a:pt x="389" y="338"/>
                  </a:cubicBezTo>
                  <a:cubicBezTo>
                    <a:pt x="374" y="335"/>
                    <a:pt x="362" y="346"/>
                    <a:pt x="362" y="360"/>
                  </a:cubicBezTo>
                  <a:cubicBezTo>
                    <a:pt x="362" y="550"/>
                    <a:pt x="362" y="550"/>
                    <a:pt x="362" y="550"/>
                  </a:cubicBez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2" y="135"/>
                    <a:pt x="362" y="135"/>
                    <a:pt x="362" y="135"/>
                  </a:cubicBezTo>
                  <a:cubicBezTo>
                    <a:pt x="362" y="267"/>
                    <a:pt x="362" y="267"/>
                    <a:pt x="362" y="267"/>
                  </a:cubicBezTo>
                  <a:cubicBezTo>
                    <a:pt x="362" y="278"/>
                    <a:pt x="369" y="288"/>
                    <a:pt x="379" y="290"/>
                  </a:cubicBezTo>
                  <a:cubicBezTo>
                    <a:pt x="394" y="293"/>
                    <a:pt x="407" y="282"/>
                    <a:pt x="407" y="268"/>
                  </a:cubicBezTo>
                  <a:cubicBezTo>
                    <a:pt x="407" y="58"/>
                    <a:pt x="407" y="58"/>
                    <a:pt x="407" y="58"/>
                  </a:cubicBezTo>
                  <a:cubicBezTo>
                    <a:pt x="407" y="26"/>
                    <a:pt x="381" y="0"/>
                    <a:pt x="34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7" y="684"/>
                  </a:cubicBezTo>
                  <a:cubicBezTo>
                    <a:pt x="349" y="684"/>
                    <a:pt x="349" y="684"/>
                    <a:pt x="349" y="684"/>
                  </a:cubicBezTo>
                  <a:cubicBezTo>
                    <a:pt x="381" y="684"/>
                    <a:pt x="407" y="658"/>
                    <a:pt x="407" y="627"/>
                  </a:cubicBezTo>
                  <a:cubicBezTo>
                    <a:pt x="407" y="511"/>
                    <a:pt x="407" y="511"/>
                    <a:pt x="407" y="511"/>
                  </a:cubicBezTo>
                  <a:cubicBezTo>
                    <a:pt x="407" y="511"/>
                    <a:pt x="407" y="511"/>
                    <a:pt x="407" y="511"/>
                  </a:cubicBezTo>
                  <a:cubicBezTo>
                    <a:pt x="407" y="466"/>
                    <a:pt x="407" y="466"/>
                    <a:pt x="407" y="466"/>
                  </a:cubicBezTo>
                  <a:lnTo>
                    <a:pt x="407" y="368"/>
                  </a:lnTo>
                  <a:close/>
                  <a:moveTo>
                    <a:pt x="45" y="58"/>
                  </a:move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2" y="51"/>
                    <a:pt x="362" y="58"/>
                  </a:cubicBezTo>
                  <a:cubicBezTo>
                    <a:pt x="362" y="90"/>
                    <a:pt x="362" y="90"/>
                    <a:pt x="362" y="90"/>
                  </a:cubicBezTo>
                  <a:cubicBezTo>
                    <a:pt x="45" y="90"/>
                    <a:pt x="45" y="90"/>
                    <a:pt x="45" y="90"/>
                  </a:cubicBezTo>
                  <a:lnTo>
                    <a:pt x="45" y="58"/>
                  </a:lnTo>
                  <a:close/>
                  <a:moveTo>
                    <a:pt x="362" y="627"/>
                  </a:moveTo>
                  <a:cubicBezTo>
                    <a:pt x="362" y="633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2" y="595"/>
                    <a:pt x="362" y="595"/>
                    <a:pt x="362" y="595"/>
                  </a:cubicBezTo>
                  <a:lnTo>
                    <a:pt x="362" y="6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Freeform 181">
              <a:extLst>
                <a:ext uri="{FF2B5EF4-FFF2-40B4-BE49-F238E27FC236}">
                  <a16:creationId xmlns:a16="http://schemas.microsoft.com/office/drawing/2014/main" id="{C81BCD85-5385-4AB2-96C8-D5618CA252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5869" y="2683292"/>
              <a:ext cx="347663" cy="584200"/>
            </a:xfrm>
            <a:custGeom>
              <a:avLst/>
              <a:gdLst>
                <a:gd name="T0" fmla="*/ 406 w 406"/>
                <a:gd name="T1" fmla="*/ 466 h 684"/>
                <a:gd name="T2" fmla="*/ 406 w 406"/>
                <a:gd name="T3" fmla="*/ 368 h 684"/>
                <a:gd name="T4" fmla="*/ 406 w 406"/>
                <a:gd name="T5" fmla="*/ 58 h 684"/>
                <a:gd name="T6" fmla="*/ 349 w 406"/>
                <a:gd name="T7" fmla="*/ 0 h 684"/>
                <a:gd name="T8" fmla="*/ 58 w 406"/>
                <a:gd name="T9" fmla="*/ 0 h 684"/>
                <a:gd name="T10" fmla="*/ 0 w 406"/>
                <a:gd name="T11" fmla="*/ 58 h 684"/>
                <a:gd name="T12" fmla="*/ 0 w 406"/>
                <a:gd name="T13" fmla="*/ 368 h 684"/>
                <a:gd name="T14" fmla="*/ 0 w 406"/>
                <a:gd name="T15" fmla="*/ 466 h 684"/>
                <a:gd name="T16" fmla="*/ 0 w 406"/>
                <a:gd name="T17" fmla="*/ 511 h 684"/>
                <a:gd name="T18" fmla="*/ 0 w 406"/>
                <a:gd name="T19" fmla="*/ 540 h 684"/>
                <a:gd name="T20" fmla="*/ 0 w 406"/>
                <a:gd name="T21" fmla="*/ 627 h 684"/>
                <a:gd name="T22" fmla="*/ 57 w 406"/>
                <a:gd name="T23" fmla="*/ 684 h 684"/>
                <a:gd name="T24" fmla="*/ 349 w 406"/>
                <a:gd name="T25" fmla="*/ 684 h 684"/>
                <a:gd name="T26" fmla="*/ 406 w 406"/>
                <a:gd name="T27" fmla="*/ 627 h 684"/>
                <a:gd name="T28" fmla="*/ 406 w 406"/>
                <a:gd name="T29" fmla="*/ 540 h 684"/>
                <a:gd name="T30" fmla="*/ 406 w 406"/>
                <a:gd name="T31" fmla="*/ 511 h 684"/>
                <a:gd name="T32" fmla="*/ 406 w 406"/>
                <a:gd name="T33" fmla="*/ 466 h 684"/>
                <a:gd name="T34" fmla="*/ 361 w 406"/>
                <a:gd name="T35" fmla="*/ 627 h 684"/>
                <a:gd name="T36" fmla="*/ 349 w 406"/>
                <a:gd name="T37" fmla="*/ 639 h 684"/>
                <a:gd name="T38" fmla="*/ 58 w 406"/>
                <a:gd name="T39" fmla="*/ 639 h 684"/>
                <a:gd name="T40" fmla="*/ 45 w 406"/>
                <a:gd name="T41" fmla="*/ 627 h 684"/>
                <a:gd name="T42" fmla="*/ 45 w 406"/>
                <a:gd name="T43" fmla="*/ 595 h 684"/>
                <a:gd name="T44" fmla="*/ 361 w 406"/>
                <a:gd name="T45" fmla="*/ 595 h 684"/>
                <a:gd name="T46" fmla="*/ 361 w 406"/>
                <a:gd name="T47" fmla="*/ 627 h 684"/>
                <a:gd name="T48" fmla="*/ 361 w 406"/>
                <a:gd name="T49" fmla="*/ 550 h 684"/>
                <a:gd name="T50" fmla="*/ 45 w 406"/>
                <a:gd name="T51" fmla="*/ 550 h 684"/>
                <a:gd name="T52" fmla="*/ 45 w 406"/>
                <a:gd name="T53" fmla="*/ 135 h 684"/>
                <a:gd name="T54" fmla="*/ 361 w 406"/>
                <a:gd name="T55" fmla="*/ 135 h 684"/>
                <a:gd name="T56" fmla="*/ 361 w 406"/>
                <a:gd name="T57" fmla="*/ 550 h 684"/>
                <a:gd name="T58" fmla="*/ 361 w 406"/>
                <a:gd name="T59" fmla="*/ 90 h 684"/>
                <a:gd name="T60" fmla="*/ 45 w 406"/>
                <a:gd name="T61" fmla="*/ 90 h 684"/>
                <a:gd name="T62" fmla="*/ 45 w 406"/>
                <a:gd name="T63" fmla="*/ 58 h 684"/>
                <a:gd name="T64" fmla="*/ 58 w 406"/>
                <a:gd name="T65" fmla="*/ 45 h 684"/>
                <a:gd name="T66" fmla="*/ 349 w 406"/>
                <a:gd name="T67" fmla="*/ 45 h 684"/>
                <a:gd name="T68" fmla="*/ 361 w 406"/>
                <a:gd name="T69" fmla="*/ 58 h 684"/>
                <a:gd name="T70" fmla="*/ 361 w 406"/>
                <a:gd name="T71" fmla="*/ 9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6" h="684">
                  <a:moveTo>
                    <a:pt x="406" y="466"/>
                  </a:moveTo>
                  <a:cubicBezTo>
                    <a:pt x="406" y="368"/>
                    <a:pt x="406" y="368"/>
                    <a:pt x="406" y="368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26"/>
                    <a:pt x="381" y="0"/>
                    <a:pt x="34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511"/>
                    <a:pt x="0" y="511"/>
                    <a:pt x="0" y="511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7" y="684"/>
                  </a:cubicBezTo>
                  <a:cubicBezTo>
                    <a:pt x="349" y="684"/>
                    <a:pt x="349" y="684"/>
                    <a:pt x="349" y="684"/>
                  </a:cubicBezTo>
                  <a:cubicBezTo>
                    <a:pt x="381" y="684"/>
                    <a:pt x="406" y="658"/>
                    <a:pt x="406" y="627"/>
                  </a:cubicBezTo>
                  <a:cubicBezTo>
                    <a:pt x="406" y="540"/>
                    <a:pt x="406" y="540"/>
                    <a:pt x="406" y="540"/>
                  </a:cubicBezTo>
                  <a:cubicBezTo>
                    <a:pt x="406" y="511"/>
                    <a:pt x="406" y="511"/>
                    <a:pt x="406" y="511"/>
                  </a:cubicBezTo>
                  <a:lnTo>
                    <a:pt x="406" y="466"/>
                  </a:lnTo>
                  <a:close/>
                  <a:moveTo>
                    <a:pt x="361" y="627"/>
                  </a:moveTo>
                  <a:cubicBezTo>
                    <a:pt x="361" y="634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1" y="595"/>
                    <a:pt x="361" y="595"/>
                    <a:pt x="361" y="595"/>
                  </a:cubicBezTo>
                  <a:lnTo>
                    <a:pt x="361" y="627"/>
                  </a:lnTo>
                  <a:close/>
                  <a:moveTo>
                    <a:pt x="361" y="550"/>
                  </a:move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1" y="135"/>
                    <a:pt x="361" y="135"/>
                    <a:pt x="361" y="135"/>
                  </a:cubicBezTo>
                  <a:lnTo>
                    <a:pt x="361" y="550"/>
                  </a:lnTo>
                  <a:close/>
                  <a:moveTo>
                    <a:pt x="361" y="90"/>
                  </a:moveTo>
                  <a:cubicBezTo>
                    <a:pt x="45" y="90"/>
                    <a:pt x="45" y="90"/>
                    <a:pt x="45" y="9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1" y="51"/>
                    <a:pt x="361" y="58"/>
                  </a:cubicBezTo>
                  <a:lnTo>
                    <a:pt x="361" y="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Freeform 182">
              <a:extLst>
                <a:ext uri="{FF2B5EF4-FFF2-40B4-BE49-F238E27FC236}">
                  <a16:creationId xmlns:a16="http://schemas.microsoft.com/office/drawing/2014/main" id="{A7724A17-9BFF-4645-9606-C8E224A04A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0057" y="2683292"/>
              <a:ext cx="349250" cy="584200"/>
            </a:xfrm>
            <a:custGeom>
              <a:avLst/>
              <a:gdLst>
                <a:gd name="T0" fmla="*/ 349 w 407"/>
                <a:gd name="T1" fmla="*/ 0 h 684"/>
                <a:gd name="T2" fmla="*/ 58 w 407"/>
                <a:gd name="T3" fmla="*/ 0 h 684"/>
                <a:gd name="T4" fmla="*/ 0 w 407"/>
                <a:gd name="T5" fmla="*/ 58 h 684"/>
                <a:gd name="T6" fmla="*/ 0 w 407"/>
                <a:gd name="T7" fmla="*/ 368 h 684"/>
                <a:gd name="T8" fmla="*/ 0 w 407"/>
                <a:gd name="T9" fmla="*/ 466 h 684"/>
                <a:gd name="T10" fmla="*/ 0 w 407"/>
                <a:gd name="T11" fmla="*/ 511 h 684"/>
                <a:gd name="T12" fmla="*/ 0 w 407"/>
                <a:gd name="T13" fmla="*/ 540 h 684"/>
                <a:gd name="T14" fmla="*/ 0 w 407"/>
                <a:gd name="T15" fmla="*/ 627 h 684"/>
                <a:gd name="T16" fmla="*/ 58 w 407"/>
                <a:gd name="T17" fmla="*/ 684 h 684"/>
                <a:gd name="T18" fmla="*/ 350 w 407"/>
                <a:gd name="T19" fmla="*/ 684 h 684"/>
                <a:gd name="T20" fmla="*/ 407 w 407"/>
                <a:gd name="T21" fmla="*/ 627 h 684"/>
                <a:gd name="T22" fmla="*/ 407 w 407"/>
                <a:gd name="T23" fmla="*/ 58 h 684"/>
                <a:gd name="T24" fmla="*/ 349 w 407"/>
                <a:gd name="T25" fmla="*/ 0 h 684"/>
                <a:gd name="T26" fmla="*/ 362 w 407"/>
                <a:gd name="T27" fmla="*/ 627 h 684"/>
                <a:gd name="T28" fmla="*/ 349 w 407"/>
                <a:gd name="T29" fmla="*/ 639 h 684"/>
                <a:gd name="T30" fmla="*/ 58 w 407"/>
                <a:gd name="T31" fmla="*/ 639 h 684"/>
                <a:gd name="T32" fmla="*/ 45 w 407"/>
                <a:gd name="T33" fmla="*/ 627 h 684"/>
                <a:gd name="T34" fmla="*/ 45 w 407"/>
                <a:gd name="T35" fmla="*/ 595 h 684"/>
                <a:gd name="T36" fmla="*/ 362 w 407"/>
                <a:gd name="T37" fmla="*/ 595 h 684"/>
                <a:gd name="T38" fmla="*/ 362 w 407"/>
                <a:gd name="T39" fmla="*/ 627 h 684"/>
                <a:gd name="T40" fmla="*/ 362 w 407"/>
                <a:gd name="T41" fmla="*/ 550 h 684"/>
                <a:gd name="T42" fmla="*/ 45 w 407"/>
                <a:gd name="T43" fmla="*/ 550 h 684"/>
                <a:gd name="T44" fmla="*/ 45 w 407"/>
                <a:gd name="T45" fmla="*/ 135 h 684"/>
                <a:gd name="T46" fmla="*/ 362 w 407"/>
                <a:gd name="T47" fmla="*/ 135 h 684"/>
                <a:gd name="T48" fmla="*/ 362 w 407"/>
                <a:gd name="T49" fmla="*/ 550 h 684"/>
                <a:gd name="T50" fmla="*/ 362 w 407"/>
                <a:gd name="T51" fmla="*/ 90 h 684"/>
                <a:gd name="T52" fmla="*/ 45 w 407"/>
                <a:gd name="T53" fmla="*/ 90 h 684"/>
                <a:gd name="T54" fmla="*/ 45 w 407"/>
                <a:gd name="T55" fmla="*/ 58 h 684"/>
                <a:gd name="T56" fmla="*/ 58 w 407"/>
                <a:gd name="T57" fmla="*/ 45 h 684"/>
                <a:gd name="T58" fmla="*/ 349 w 407"/>
                <a:gd name="T59" fmla="*/ 45 h 684"/>
                <a:gd name="T60" fmla="*/ 362 w 407"/>
                <a:gd name="T61" fmla="*/ 58 h 684"/>
                <a:gd name="T62" fmla="*/ 362 w 407"/>
                <a:gd name="T63" fmla="*/ 9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7" h="684">
                  <a:moveTo>
                    <a:pt x="349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511"/>
                    <a:pt x="0" y="511"/>
                    <a:pt x="0" y="511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8" y="684"/>
                  </a:cubicBezTo>
                  <a:cubicBezTo>
                    <a:pt x="350" y="684"/>
                    <a:pt x="350" y="684"/>
                    <a:pt x="350" y="684"/>
                  </a:cubicBezTo>
                  <a:cubicBezTo>
                    <a:pt x="381" y="684"/>
                    <a:pt x="407" y="658"/>
                    <a:pt x="407" y="627"/>
                  </a:cubicBezTo>
                  <a:cubicBezTo>
                    <a:pt x="407" y="58"/>
                    <a:pt x="407" y="58"/>
                    <a:pt x="407" y="58"/>
                  </a:cubicBezTo>
                  <a:cubicBezTo>
                    <a:pt x="407" y="26"/>
                    <a:pt x="381" y="0"/>
                    <a:pt x="349" y="0"/>
                  </a:cubicBezTo>
                  <a:close/>
                  <a:moveTo>
                    <a:pt x="362" y="627"/>
                  </a:moveTo>
                  <a:cubicBezTo>
                    <a:pt x="362" y="634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2" y="595"/>
                    <a:pt x="362" y="595"/>
                    <a:pt x="362" y="595"/>
                  </a:cubicBezTo>
                  <a:lnTo>
                    <a:pt x="362" y="627"/>
                  </a:lnTo>
                  <a:close/>
                  <a:moveTo>
                    <a:pt x="362" y="550"/>
                  </a:move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2" y="135"/>
                    <a:pt x="362" y="135"/>
                    <a:pt x="362" y="135"/>
                  </a:cubicBezTo>
                  <a:lnTo>
                    <a:pt x="362" y="550"/>
                  </a:lnTo>
                  <a:close/>
                  <a:moveTo>
                    <a:pt x="362" y="90"/>
                  </a:moveTo>
                  <a:cubicBezTo>
                    <a:pt x="45" y="90"/>
                    <a:pt x="45" y="90"/>
                    <a:pt x="45" y="9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2" y="51"/>
                    <a:pt x="362" y="58"/>
                  </a:cubicBezTo>
                  <a:lnTo>
                    <a:pt x="362" y="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E1CD402-443B-40AD-AD4A-5F8CCCD70256}"/>
                </a:ext>
              </a:extLst>
            </p:cNvPr>
            <p:cNvGrpSpPr/>
            <p:nvPr/>
          </p:nvGrpSpPr>
          <p:grpSpPr>
            <a:xfrm>
              <a:off x="2123282" y="3081755"/>
              <a:ext cx="1109663" cy="892175"/>
              <a:chOff x="2123282" y="3081755"/>
              <a:chExt cx="1109663" cy="892175"/>
            </a:xfrm>
            <a:solidFill>
              <a:schemeClr val="bg1">
                <a:lumMod val="50000"/>
              </a:schemeClr>
            </a:solidFill>
          </p:grpSpPr>
          <p:sp>
            <p:nvSpPr>
              <p:cNvPr id="61" name="Freeform 167">
                <a:extLst>
                  <a:ext uri="{FF2B5EF4-FFF2-40B4-BE49-F238E27FC236}">
                    <a16:creationId xmlns:a16="http://schemas.microsoft.com/office/drawing/2014/main" id="{DE5C0DA6-2F77-4BDF-BD07-1BFA26E383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6007" y="3543717"/>
                <a:ext cx="134938" cy="133350"/>
              </a:xfrm>
              <a:custGeom>
                <a:avLst/>
                <a:gdLst>
                  <a:gd name="T0" fmla="*/ 49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49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49 w 157"/>
                  <a:gd name="T17" fmla="*/ 157 h 157"/>
                  <a:gd name="T18" fmla="*/ 45 w 157"/>
                  <a:gd name="T19" fmla="*/ 49 h 157"/>
                  <a:gd name="T20" fmla="*/ 49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49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49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49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Freeform 168">
                <a:extLst>
                  <a:ext uri="{FF2B5EF4-FFF2-40B4-BE49-F238E27FC236}">
                    <a16:creationId xmlns:a16="http://schemas.microsoft.com/office/drawing/2014/main" id="{3D71AA4F-3BA9-472E-8BAB-3BC73BCBA0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8569" y="3543717"/>
                <a:ext cx="134938" cy="133350"/>
              </a:xfrm>
              <a:custGeom>
                <a:avLst/>
                <a:gdLst>
                  <a:gd name="T0" fmla="*/ 50 w 158"/>
                  <a:gd name="T1" fmla="*/ 157 h 157"/>
                  <a:gd name="T2" fmla="*/ 108 w 158"/>
                  <a:gd name="T3" fmla="*/ 157 h 157"/>
                  <a:gd name="T4" fmla="*/ 158 w 158"/>
                  <a:gd name="T5" fmla="*/ 108 h 157"/>
                  <a:gd name="T6" fmla="*/ 158 w 158"/>
                  <a:gd name="T7" fmla="*/ 49 h 157"/>
                  <a:gd name="T8" fmla="*/ 108 w 158"/>
                  <a:gd name="T9" fmla="*/ 0 h 157"/>
                  <a:gd name="T10" fmla="*/ 50 w 158"/>
                  <a:gd name="T11" fmla="*/ 0 h 157"/>
                  <a:gd name="T12" fmla="*/ 0 w 158"/>
                  <a:gd name="T13" fmla="*/ 49 h 157"/>
                  <a:gd name="T14" fmla="*/ 0 w 158"/>
                  <a:gd name="T15" fmla="*/ 108 h 157"/>
                  <a:gd name="T16" fmla="*/ 50 w 158"/>
                  <a:gd name="T17" fmla="*/ 157 h 157"/>
                  <a:gd name="T18" fmla="*/ 45 w 158"/>
                  <a:gd name="T19" fmla="*/ 49 h 157"/>
                  <a:gd name="T20" fmla="*/ 50 w 158"/>
                  <a:gd name="T21" fmla="*/ 45 h 157"/>
                  <a:gd name="T22" fmla="*/ 108 w 158"/>
                  <a:gd name="T23" fmla="*/ 45 h 157"/>
                  <a:gd name="T24" fmla="*/ 113 w 158"/>
                  <a:gd name="T25" fmla="*/ 49 h 157"/>
                  <a:gd name="T26" fmla="*/ 113 w 158"/>
                  <a:gd name="T27" fmla="*/ 108 h 157"/>
                  <a:gd name="T28" fmla="*/ 108 w 158"/>
                  <a:gd name="T29" fmla="*/ 112 h 157"/>
                  <a:gd name="T30" fmla="*/ 50 w 158"/>
                  <a:gd name="T31" fmla="*/ 112 h 157"/>
                  <a:gd name="T32" fmla="*/ 45 w 158"/>
                  <a:gd name="T33" fmla="*/ 108 h 157"/>
                  <a:gd name="T34" fmla="*/ 45 w 158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8" h="157">
                    <a:moveTo>
                      <a:pt x="50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6" y="157"/>
                      <a:pt x="158" y="135"/>
                      <a:pt x="158" y="108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58" y="22"/>
                      <a:pt x="136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3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3" y="157"/>
                      <a:pt x="50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8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1" y="45"/>
                      <a:pt x="113" y="47"/>
                      <a:pt x="113" y="49"/>
                    </a:cubicBezTo>
                    <a:cubicBezTo>
                      <a:pt x="113" y="108"/>
                      <a:pt x="113" y="108"/>
                      <a:pt x="113" y="108"/>
                    </a:cubicBezTo>
                    <a:cubicBezTo>
                      <a:pt x="113" y="110"/>
                      <a:pt x="111" y="112"/>
                      <a:pt x="108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48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" name="Freeform 169">
                <a:extLst>
                  <a:ext uri="{FF2B5EF4-FFF2-40B4-BE49-F238E27FC236}">
                    <a16:creationId xmlns:a16="http://schemas.microsoft.com/office/drawing/2014/main" id="{6A69CBAB-F51A-4B1F-A112-DA683B7FB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2719" y="3543717"/>
                <a:ext cx="134938" cy="133350"/>
              </a:xfrm>
              <a:custGeom>
                <a:avLst/>
                <a:gdLst>
                  <a:gd name="T0" fmla="*/ 50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50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50 w 157"/>
                  <a:gd name="T17" fmla="*/ 157 h 157"/>
                  <a:gd name="T18" fmla="*/ 45 w 157"/>
                  <a:gd name="T19" fmla="*/ 49 h 157"/>
                  <a:gd name="T20" fmla="*/ 50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50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50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50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Freeform 170">
                <a:extLst>
                  <a:ext uri="{FF2B5EF4-FFF2-40B4-BE49-F238E27FC236}">
                    <a16:creationId xmlns:a16="http://schemas.microsoft.com/office/drawing/2014/main" id="{954CBE07-0D16-4AD4-A777-CB311DF6D0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5282" y="3543717"/>
                <a:ext cx="134938" cy="133350"/>
              </a:xfrm>
              <a:custGeom>
                <a:avLst/>
                <a:gdLst>
                  <a:gd name="T0" fmla="*/ 49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49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49 w 157"/>
                  <a:gd name="T17" fmla="*/ 157 h 157"/>
                  <a:gd name="T18" fmla="*/ 45 w 157"/>
                  <a:gd name="T19" fmla="*/ 49 h 157"/>
                  <a:gd name="T20" fmla="*/ 49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49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49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49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" name="Freeform 171">
                <a:extLst>
                  <a:ext uri="{FF2B5EF4-FFF2-40B4-BE49-F238E27FC236}">
                    <a16:creationId xmlns:a16="http://schemas.microsoft.com/office/drawing/2014/main" id="{F872F54D-2B55-46F1-87EA-C60DB46BEC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6007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49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49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49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49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49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" name="Freeform 172">
                <a:extLst>
                  <a:ext uri="{FF2B5EF4-FFF2-40B4-BE49-F238E27FC236}">
                    <a16:creationId xmlns:a16="http://schemas.microsoft.com/office/drawing/2014/main" id="{090E427B-C353-405B-ABA1-1B7292F355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8569" y="3772317"/>
                <a:ext cx="134938" cy="134938"/>
              </a:xfrm>
              <a:custGeom>
                <a:avLst/>
                <a:gdLst>
                  <a:gd name="T0" fmla="*/ 108 w 158"/>
                  <a:gd name="T1" fmla="*/ 158 h 158"/>
                  <a:gd name="T2" fmla="*/ 158 w 158"/>
                  <a:gd name="T3" fmla="*/ 108 h 158"/>
                  <a:gd name="T4" fmla="*/ 158 w 158"/>
                  <a:gd name="T5" fmla="*/ 50 h 158"/>
                  <a:gd name="T6" fmla="*/ 108 w 158"/>
                  <a:gd name="T7" fmla="*/ 0 h 158"/>
                  <a:gd name="T8" fmla="*/ 50 w 158"/>
                  <a:gd name="T9" fmla="*/ 0 h 158"/>
                  <a:gd name="T10" fmla="*/ 0 w 158"/>
                  <a:gd name="T11" fmla="*/ 50 h 158"/>
                  <a:gd name="T12" fmla="*/ 0 w 158"/>
                  <a:gd name="T13" fmla="*/ 108 h 158"/>
                  <a:gd name="T14" fmla="*/ 50 w 158"/>
                  <a:gd name="T15" fmla="*/ 158 h 158"/>
                  <a:gd name="T16" fmla="*/ 108 w 158"/>
                  <a:gd name="T17" fmla="*/ 158 h 158"/>
                  <a:gd name="T18" fmla="*/ 45 w 158"/>
                  <a:gd name="T19" fmla="*/ 108 h 158"/>
                  <a:gd name="T20" fmla="*/ 45 w 158"/>
                  <a:gd name="T21" fmla="*/ 50 h 158"/>
                  <a:gd name="T22" fmla="*/ 50 w 158"/>
                  <a:gd name="T23" fmla="*/ 45 h 158"/>
                  <a:gd name="T24" fmla="*/ 108 w 158"/>
                  <a:gd name="T25" fmla="*/ 45 h 158"/>
                  <a:gd name="T26" fmla="*/ 113 w 158"/>
                  <a:gd name="T27" fmla="*/ 50 h 158"/>
                  <a:gd name="T28" fmla="*/ 113 w 158"/>
                  <a:gd name="T29" fmla="*/ 108 h 158"/>
                  <a:gd name="T30" fmla="*/ 108 w 158"/>
                  <a:gd name="T31" fmla="*/ 113 h 158"/>
                  <a:gd name="T32" fmla="*/ 50 w 158"/>
                  <a:gd name="T33" fmla="*/ 113 h 158"/>
                  <a:gd name="T34" fmla="*/ 45 w 158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8" h="158">
                    <a:moveTo>
                      <a:pt x="108" y="158"/>
                    </a:moveTo>
                    <a:cubicBezTo>
                      <a:pt x="136" y="158"/>
                      <a:pt x="158" y="135"/>
                      <a:pt x="158" y="108"/>
                    </a:cubicBezTo>
                    <a:cubicBezTo>
                      <a:pt x="158" y="50"/>
                      <a:pt x="158" y="50"/>
                      <a:pt x="158" y="50"/>
                    </a:cubicBezTo>
                    <a:cubicBezTo>
                      <a:pt x="158" y="22"/>
                      <a:pt x="136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3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3" y="158"/>
                      <a:pt x="50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8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1" y="45"/>
                      <a:pt x="113" y="47"/>
                      <a:pt x="113" y="50"/>
                    </a:cubicBezTo>
                    <a:cubicBezTo>
                      <a:pt x="113" y="108"/>
                      <a:pt x="113" y="108"/>
                      <a:pt x="113" y="108"/>
                    </a:cubicBezTo>
                    <a:cubicBezTo>
                      <a:pt x="113" y="111"/>
                      <a:pt x="111" y="113"/>
                      <a:pt x="108" y="113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48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" name="Freeform 173">
                <a:extLst>
                  <a:ext uri="{FF2B5EF4-FFF2-40B4-BE49-F238E27FC236}">
                    <a16:creationId xmlns:a16="http://schemas.microsoft.com/office/drawing/2014/main" id="{8A8803CA-25C9-48B2-8398-D2A2DCEE19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2719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50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50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50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50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50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" name="Freeform 174">
                <a:extLst>
                  <a:ext uri="{FF2B5EF4-FFF2-40B4-BE49-F238E27FC236}">
                    <a16:creationId xmlns:a16="http://schemas.microsoft.com/office/drawing/2014/main" id="{372904CB-1062-4A70-B6D4-923161570F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5282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49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49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49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49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49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" name="Freeform 175">
                <a:extLst>
                  <a:ext uri="{FF2B5EF4-FFF2-40B4-BE49-F238E27FC236}">
                    <a16:creationId xmlns:a16="http://schemas.microsoft.com/office/drawing/2014/main" id="{563E797D-BC47-4724-8129-5BBD69FD0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23282" y="3477042"/>
                <a:ext cx="1109663" cy="496888"/>
              </a:xfrm>
              <a:custGeom>
                <a:avLst/>
                <a:gdLst>
                  <a:gd name="T0" fmla="*/ 624 w 1292"/>
                  <a:gd name="T1" fmla="*/ 0 h 583"/>
                  <a:gd name="T2" fmla="*/ 187 w 1292"/>
                  <a:gd name="T3" fmla="*/ 0 h 583"/>
                  <a:gd name="T4" fmla="*/ 165 w 1292"/>
                  <a:gd name="T5" fmla="*/ 22 h 583"/>
                  <a:gd name="T6" fmla="*/ 165 w 1292"/>
                  <a:gd name="T7" fmla="*/ 269 h 583"/>
                  <a:gd name="T8" fmla="*/ 45 w 1292"/>
                  <a:gd name="T9" fmla="*/ 269 h 583"/>
                  <a:gd name="T10" fmla="*/ 45 w 1292"/>
                  <a:gd name="T11" fmla="*/ 68 h 583"/>
                  <a:gd name="T12" fmla="*/ 27 w 1292"/>
                  <a:gd name="T13" fmla="*/ 45 h 583"/>
                  <a:gd name="T14" fmla="*/ 0 w 1292"/>
                  <a:gd name="T15" fmla="*/ 67 h 583"/>
                  <a:gd name="T16" fmla="*/ 0 w 1292"/>
                  <a:gd name="T17" fmla="*/ 291 h 583"/>
                  <a:gd name="T18" fmla="*/ 23 w 1292"/>
                  <a:gd name="T19" fmla="*/ 314 h 583"/>
                  <a:gd name="T20" fmla="*/ 165 w 1292"/>
                  <a:gd name="T21" fmla="*/ 314 h 583"/>
                  <a:gd name="T22" fmla="*/ 165 w 1292"/>
                  <a:gd name="T23" fmla="*/ 391 h 583"/>
                  <a:gd name="T24" fmla="*/ 182 w 1292"/>
                  <a:gd name="T25" fmla="*/ 413 h 583"/>
                  <a:gd name="T26" fmla="*/ 210 w 1292"/>
                  <a:gd name="T27" fmla="*/ 391 h 583"/>
                  <a:gd name="T28" fmla="*/ 210 w 1292"/>
                  <a:gd name="T29" fmla="*/ 314 h 583"/>
                  <a:gd name="T30" fmla="*/ 1082 w 1292"/>
                  <a:gd name="T31" fmla="*/ 314 h 583"/>
                  <a:gd name="T32" fmla="*/ 1082 w 1292"/>
                  <a:gd name="T33" fmla="*/ 538 h 583"/>
                  <a:gd name="T34" fmla="*/ 210 w 1292"/>
                  <a:gd name="T35" fmla="*/ 538 h 583"/>
                  <a:gd name="T36" fmla="*/ 210 w 1292"/>
                  <a:gd name="T37" fmla="*/ 492 h 583"/>
                  <a:gd name="T38" fmla="*/ 192 w 1292"/>
                  <a:gd name="T39" fmla="*/ 469 h 583"/>
                  <a:gd name="T40" fmla="*/ 165 w 1292"/>
                  <a:gd name="T41" fmla="*/ 491 h 583"/>
                  <a:gd name="T42" fmla="*/ 165 w 1292"/>
                  <a:gd name="T43" fmla="*/ 561 h 583"/>
                  <a:gd name="T44" fmla="*/ 187 w 1292"/>
                  <a:gd name="T45" fmla="*/ 583 h 583"/>
                  <a:gd name="T46" fmla="*/ 1105 w 1292"/>
                  <a:gd name="T47" fmla="*/ 583 h 583"/>
                  <a:gd name="T48" fmla="*/ 1127 w 1292"/>
                  <a:gd name="T49" fmla="*/ 561 h 583"/>
                  <a:gd name="T50" fmla="*/ 1127 w 1292"/>
                  <a:gd name="T51" fmla="*/ 314 h 583"/>
                  <a:gd name="T52" fmla="*/ 1269 w 1292"/>
                  <a:gd name="T53" fmla="*/ 314 h 583"/>
                  <a:gd name="T54" fmla="*/ 1292 w 1292"/>
                  <a:gd name="T55" fmla="*/ 291 h 583"/>
                  <a:gd name="T56" fmla="*/ 1292 w 1292"/>
                  <a:gd name="T57" fmla="*/ 68 h 583"/>
                  <a:gd name="T58" fmla="*/ 1274 w 1292"/>
                  <a:gd name="T59" fmla="*/ 45 h 583"/>
                  <a:gd name="T60" fmla="*/ 1247 w 1292"/>
                  <a:gd name="T61" fmla="*/ 67 h 583"/>
                  <a:gd name="T62" fmla="*/ 1247 w 1292"/>
                  <a:gd name="T63" fmla="*/ 269 h 583"/>
                  <a:gd name="T64" fmla="*/ 1127 w 1292"/>
                  <a:gd name="T65" fmla="*/ 269 h 583"/>
                  <a:gd name="T66" fmla="*/ 1127 w 1292"/>
                  <a:gd name="T67" fmla="*/ 22 h 583"/>
                  <a:gd name="T68" fmla="*/ 1105 w 1292"/>
                  <a:gd name="T69" fmla="*/ 0 h 583"/>
                  <a:gd name="T70" fmla="*/ 668 w 1292"/>
                  <a:gd name="T71" fmla="*/ 0 h 583"/>
                  <a:gd name="T72" fmla="*/ 624 w 1292"/>
                  <a:gd name="T73" fmla="*/ 0 h 583"/>
                  <a:gd name="T74" fmla="*/ 1082 w 1292"/>
                  <a:gd name="T75" fmla="*/ 269 h 583"/>
                  <a:gd name="T76" fmla="*/ 210 w 1292"/>
                  <a:gd name="T77" fmla="*/ 269 h 583"/>
                  <a:gd name="T78" fmla="*/ 210 w 1292"/>
                  <a:gd name="T79" fmla="*/ 44 h 583"/>
                  <a:gd name="T80" fmla="*/ 1082 w 1292"/>
                  <a:gd name="T81" fmla="*/ 44 h 583"/>
                  <a:gd name="T82" fmla="*/ 1082 w 1292"/>
                  <a:gd name="T83" fmla="*/ 269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92" h="583">
                    <a:moveTo>
                      <a:pt x="624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175" y="0"/>
                      <a:pt x="165" y="10"/>
                      <a:pt x="165" y="22"/>
                    </a:cubicBezTo>
                    <a:cubicBezTo>
                      <a:pt x="165" y="269"/>
                      <a:pt x="165" y="269"/>
                      <a:pt x="165" y="269"/>
                    </a:cubicBezTo>
                    <a:cubicBezTo>
                      <a:pt x="45" y="269"/>
                      <a:pt x="45" y="269"/>
                      <a:pt x="45" y="269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57"/>
                      <a:pt x="38" y="47"/>
                      <a:pt x="27" y="45"/>
                    </a:cubicBezTo>
                    <a:cubicBezTo>
                      <a:pt x="13" y="42"/>
                      <a:pt x="0" y="53"/>
                      <a:pt x="0" y="67"/>
                    </a:cubicBezTo>
                    <a:cubicBezTo>
                      <a:pt x="0" y="291"/>
                      <a:pt x="0" y="291"/>
                      <a:pt x="0" y="291"/>
                    </a:cubicBezTo>
                    <a:cubicBezTo>
                      <a:pt x="0" y="304"/>
                      <a:pt x="10" y="314"/>
                      <a:pt x="23" y="314"/>
                    </a:cubicBezTo>
                    <a:cubicBezTo>
                      <a:pt x="165" y="314"/>
                      <a:pt x="165" y="314"/>
                      <a:pt x="165" y="314"/>
                    </a:cubicBezTo>
                    <a:cubicBezTo>
                      <a:pt x="165" y="391"/>
                      <a:pt x="165" y="391"/>
                      <a:pt x="165" y="391"/>
                    </a:cubicBezTo>
                    <a:cubicBezTo>
                      <a:pt x="165" y="401"/>
                      <a:pt x="172" y="411"/>
                      <a:pt x="182" y="413"/>
                    </a:cubicBezTo>
                    <a:cubicBezTo>
                      <a:pt x="197" y="416"/>
                      <a:pt x="210" y="405"/>
                      <a:pt x="210" y="391"/>
                    </a:cubicBezTo>
                    <a:cubicBezTo>
                      <a:pt x="210" y="314"/>
                      <a:pt x="210" y="314"/>
                      <a:pt x="210" y="314"/>
                    </a:cubicBezTo>
                    <a:cubicBezTo>
                      <a:pt x="1082" y="314"/>
                      <a:pt x="1082" y="314"/>
                      <a:pt x="1082" y="314"/>
                    </a:cubicBezTo>
                    <a:cubicBezTo>
                      <a:pt x="1082" y="538"/>
                      <a:pt x="1082" y="538"/>
                      <a:pt x="1082" y="538"/>
                    </a:cubicBezTo>
                    <a:cubicBezTo>
                      <a:pt x="210" y="538"/>
                      <a:pt x="210" y="538"/>
                      <a:pt x="210" y="538"/>
                    </a:cubicBezTo>
                    <a:cubicBezTo>
                      <a:pt x="210" y="492"/>
                      <a:pt x="210" y="492"/>
                      <a:pt x="210" y="492"/>
                    </a:cubicBezTo>
                    <a:cubicBezTo>
                      <a:pt x="210" y="481"/>
                      <a:pt x="202" y="472"/>
                      <a:pt x="192" y="469"/>
                    </a:cubicBezTo>
                    <a:cubicBezTo>
                      <a:pt x="177" y="467"/>
                      <a:pt x="165" y="478"/>
                      <a:pt x="165" y="491"/>
                    </a:cubicBezTo>
                    <a:cubicBezTo>
                      <a:pt x="165" y="561"/>
                      <a:pt x="165" y="561"/>
                      <a:pt x="165" y="561"/>
                    </a:cubicBezTo>
                    <a:cubicBezTo>
                      <a:pt x="165" y="573"/>
                      <a:pt x="175" y="583"/>
                      <a:pt x="187" y="583"/>
                    </a:cubicBezTo>
                    <a:cubicBezTo>
                      <a:pt x="1105" y="583"/>
                      <a:pt x="1105" y="583"/>
                      <a:pt x="1105" y="583"/>
                    </a:cubicBezTo>
                    <a:cubicBezTo>
                      <a:pt x="1117" y="583"/>
                      <a:pt x="1127" y="573"/>
                      <a:pt x="1127" y="561"/>
                    </a:cubicBezTo>
                    <a:cubicBezTo>
                      <a:pt x="1127" y="314"/>
                      <a:pt x="1127" y="314"/>
                      <a:pt x="1127" y="314"/>
                    </a:cubicBezTo>
                    <a:cubicBezTo>
                      <a:pt x="1269" y="314"/>
                      <a:pt x="1269" y="314"/>
                      <a:pt x="1269" y="314"/>
                    </a:cubicBezTo>
                    <a:cubicBezTo>
                      <a:pt x="1282" y="314"/>
                      <a:pt x="1292" y="304"/>
                      <a:pt x="1292" y="291"/>
                    </a:cubicBezTo>
                    <a:cubicBezTo>
                      <a:pt x="1292" y="68"/>
                      <a:pt x="1292" y="68"/>
                      <a:pt x="1292" y="68"/>
                    </a:cubicBezTo>
                    <a:cubicBezTo>
                      <a:pt x="1292" y="57"/>
                      <a:pt x="1284" y="47"/>
                      <a:pt x="1274" y="45"/>
                    </a:cubicBezTo>
                    <a:cubicBezTo>
                      <a:pt x="1259" y="42"/>
                      <a:pt x="1247" y="53"/>
                      <a:pt x="1247" y="67"/>
                    </a:cubicBezTo>
                    <a:cubicBezTo>
                      <a:pt x="1247" y="269"/>
                      <a:pt x="1247" y="269"/>
                      <a:pt x="1247" y="269"/>
                    </a:cubicBezTo>
                    <a:cubicBezTo>
                      <a:pt x="1127" y="269"/>
                      <a:pt x="1127" y="269"/>
                      <a:pt x="1127" y="269"/>
                    </a:cubicBezTo>
                    <a:cubicBezTo>
                      <a:pt x="1127" y="22"/>
                      <a:pt x="1127" y="22"/>
                      <a:pt x="1127" y="22"/>
                    </a:cubicBezTo>
                    <a:cubicBezTo>
                      <a:pt x="1127" y="10"/>
                      <a:pt x="1117" y="0"/>
                      <a:pt x="1105" y="0"/>
                    </a:cubicBezTo>
                    <a:cubicBezTo>
                      <a:pt x="668" y="0"/>
                      <a:pt x="668" y="0"/>
                      <a:pt x="668" y="0"/>
                    </a:cubicBezTo>
                    <a:lnTo>
                      <a:pt x="624" y="0"/>
                    </a:lnTo>
                    <a:close/>
                    <a:moveTo>
                      <a:pt x="1082" y="269"/>
                    </a:moveTo>
                    <a:cubicBezTo>
                      <a:pt x="210" y="269"/>
                      <a:pt x="210" y="269"/>
                      <a:pt x="210" y="269"/>
                    </a:cubicBezTo>
                    <a:cubicBezTo>
                      <a:pt x="210" y="44"/>
                      <a:pt x="210" y="44"/>
                      <a:pt x="210" y="44"/>
                    </a:cubicBezTo>
                    <a:cubicBezTo>
                      <a:pt x="1082" y="44"/>
                      <a:pt x="1082" y="44"/>
                      <a:pt x="1082" y="44"/>
                    </a:cubicBezTo>
                    <a:lnTo>
                      <a:pt x="1082" y="2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" name="Freeform 176">
                <a:extLst>
                  <a:ext uri="{FF2B5EF4-FFF2-40B4-BE49-F238E27FC236}">
                    <a16:creationId xmlns:a16="http://schemas.microsoft.com/office/drawing/2014/main" id="{C04D34C1-0AE3-4D4D-BEF1-EA395C6BA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4844" y="3267492"/>
                <a:ext cx="38100" cy="165100"/>
              </a:xfrm>
              <a:custGeom>
                <a:avLst/>
                <a:gdLst>
                  <a:gd name="T0" fmla="*/ 0 w 45"/>
                  <a:gd name="T1" fmla="*/ 0 h 194"/>
                  <a:gd name="T2" fmla="*/ 0 w 45"/>
                  <a:gd name="T3" fmla="*/ 168 h 194"/>
                  <a:gd name="T4" fmla="*/ 17 w 45"/>
                  <a:gd name="T5" fmla="*/ 191 h 194"/>
                  <a:gd name="T6" fmla="*/ 45 w 45"/>
                  <a:gd name="T7" fmla="*/ 169 h 194"/>
                  <a:gd name="T8" fmla="*/ 45 w 45"/>
                  <a:gd name="T9" fmla="*/ 0 h 194"/>
                  <a:gd name="T10" fmla="*/ 0 w 45"/>
                  <a:gd name="T1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194">
                    <a:moveTo>
                      <a:pt x="0" y="0"/>
                    </a:move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79"/>
                      <a:pt x="7" y="189"/>
                      <a:pt x="17" y="191"/>
                    </a:cubicBezTo>
                    <a:cubicBezTo>
                      <a:pt x="32" y="194"/>
                      <a:pt x="45" y="183"/>
                      <a:pt x="45" y="169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" name="Freeform 177">
                <a:extLst>
                  <a:ext uri="{FF2B5EF4-FFF2-40B4-BE49-F238E27FC236}">
                    <a16:creationId xmlns:a16="http://schemas.microsoft.com/office/drawing/2014/main" id="{2D617E20-5FF4-4F78-B526-61DB3177F9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3282" y="3267492"/>
                <a:ext cx="38100" cy="165100"/>
              </a:xfrm>
              <a:custGeom>
                <a:avLst/>
                <a:gdLst>
                  <a:gd name="T0" fmla="*/ 0 w 45"/>
                  <a:gd name="T1" fmla="*/ 0 h 194"/>
                  <a:gd name="T2" fmla="*/ 0 w 45"/>
                  <a:gd name="T3" fmla="*/ 168 h 194"/>
                  <a:gd name="T4" fmla="*/ 18 w 45"/>
                  <a:gd name="T5" fmla="*/ 191 h 194"/>
                  <a:gd name="T6" fmla="*/ 45 w 45"/>
                  <a:gd name="T7" fmla="*/ 169 h 194"/>
                  <a:gd name="T8" fmla="*/ 45 w 45"/>
                  <a:gd name="T9" fmla="*/ 0 h 194"/>
                  <a:gd name="T10" fmla="*/ 0 w 45"/>
                  <a:gd name="T1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194">
                    <a:moveTo>
                      <a:pt x="0" y="0"/>
                    </a:move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79"/>
                      <a:pt x="8" y="189"/>
                      <a:pt x="18" y="191"/>
                    </a:cubicBezTo>
                    <a:cubicBezTo>
                      <a:pt x="33" y="194"/>
                      <a:pt x="45" y="183"/>
                      <a:pt x="45" y="169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FE5FB10-2E2F-446B-B4E8-D627432CB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9857" y="3267492"/>
                <a:ext cx="36513" cy="2095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F4E3B58-4872-4276-911D-A0D4D234F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9344" y="3081755"/>
                <a:ext cx="136525" cy="38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844D1BA-3907-49C6-9CC3-67C3D288C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3532" y="3081755"/>
                <a:ext cx="136525" cy="38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6477B8AA-B1D7-451D-BB30-B32425B1187A}"/>
              </a:ext>
            </a:extLst>
          </p:cNvPr>
          <p:cNvSpPr/>
          <p:nvPr/>
        </p:nvSpPr>
        <p:spPr>
          <a:xfrm rot="16200000">
            <a:off x="5179683" y="1319439"/>
            <a:ext cx="397898" cy="3978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29" name="Shape 4864">
            <a:extLst>
              <a:ext uri="{FF2B5EF4-FFF2-40B4-BE49-F238E27FC236}">
                <a16:creationId xmlns:a16="http://schemas.microsoft.com/office/drawing/2014/main" id="{12C30850-CDB8-4519-8C59-C51058AA0ECF}"/>
              </a:ext>
            </a:extLst>
          </p:cNvPr>
          <p:cNvSpPr/>
          <p:nvPr/>
        </p:nvSpPr>
        <p:spPr>
          <a:xfrm>
            <a:off x="5260765" y="1423292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2144699-AEA7-45C4-8686-A28434A7BF72}"/>
              </a:ext>
            </a:extLst>
          </p:cNvPr>
          <p:cNvSpPr/>
          <p:nvPr/>
        </p:nvSpPr>
        <p:spPr>
          <a:xfrm rot="16200000">
            <a:off x="5179683" y="2106894"/>
            <a:ext cx="397898" cy="3978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3" name="Shape 4864">
            <a:extLst>
              <a:ext uri="{FF2B5EF4-FFF2-40B4-BE49-F238E27FC236}">
                <a16:creationId xmlns:a16="http://schemas.microsoft.com/office/drawing/2014/main" id="{ABE93D24-2F20-43C1-8BBE-8C5E46DDB1A5}"/>
              </a:ext>
            </a:extLst>
          </p:cNvPr>
          <p:cNvSpPr/>
          <p:nvPr/>
        </p:nvSpPr>
        <p:spPr>
          <a:xfrm>
            <a:off x="5260765" y="2210790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6413F64-8CA1-47C7-98E2-0B115AE42F04}"/>
              </a:ext>
            </a:extLst>
          </p:cNvPr>
          <p:cNvSpPr/>
          <p:nvPr/>
        </p:nvSpPr>
        <p:spPr>
          <a:xfrm rot="16200000">
            <a:off x="5179683" y="2894392"/>
            <a:ext cx="397898" cy="3978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7" name="Shape 4864">
            <a:extLst>
              <a:ext uri="{FF2B5EF4-FFF2-40B4-BE49-F238E27FC236}">
                <a16:creationId xmlns:a16="http://schemas.microsoft.com/office/drawing/2014/main" id="{6F52F770-49DA-4E95-924D-75F1D45AF2AD}"/>
              </a:ext>
            </a:extLst>
          </p:cNvPr>
          <p:cNvSpPr/>
          <p:nvPr/>
        </p:nvSpPr>
        <p:spPr>
          <a:xfrm>
            <a:off x="5260765" y="2998288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40D552C-FE64-471B-96BE-5535E8BE01B7}"/>
              </a:ext>
            </a:extLst>
          </p:cNvPr>
          <p:cNvSpPr/>
          <p:nvPr/>
        </p:nvSpPr>
        <p:spPr>
          <a:xfrm rot="16200000">
            <a:off x="5179683" y="3681890"/>
            <a:ext cx="397898" cy="3978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9" name="Shape 4864">
            <a:extLst>
              <a:ext uri="{FF2B5EF4-FFF2-40B4-BE49-F238E27FC236}">
                <a16:creationId xmlns:a16="http://schemas.microsoft.com/office/drawing/2014/main" id="{D44360DC-FF80-4367-AAD4-DD42636D9CD0}"/>
              </a:ext>
            </a:extLst>
          </p:cNvPr>
          <p:cNvSpPr/>
          <p:nvPr/>
        </p:nvSpPr>
        <p:spPr>
          <a:xfrm>
            <a:off x="5260765" y="3785786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442E7E92-6072-4EB3-820E-D6B82CC6733D}"/>
              </a:ext>
            </a:extLst>
          </p:cNvPr>
          <p:cNvCxnSpPr>
            <a:cxnSpLocks/>
          </p:cNvCxnSpPr>
          <p:nvPr/>
        </p:nvCxnSpPr>
        <p:spPr>
          <a:xfrm flipH="1">
            <a:off x="2311696" y="3700026"/>
            <a:ext cx="879117" cy="630258"/>
          </a:xfrm>
          <a:prstGeom prst="bentConnector3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EA95C0D-7483-49DB-9D9F-6F62A40418AF}"/>
              </a:ext>
            </a:extLst>
          </p:cNvPr>
          <p:cNvSpPr/>
          <p:nvPr/>
        </p:nvSpPr>
        <p:spPr>
          <a:xfrm>
            <a:off x="5869014" y="1174647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1"/>
                </a:solidFill>
              </a:rPr>
              <a:t>Purpose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D4D9CD-9B17-4D5D-A59C-A887E7F89A71}"/>
              </a:ext>
            </a:extLst>
          </p:cNvPr>
          <p:cNvSpPr/>
          <p:nvPr/>
        </p:nvSpPr>
        <p:spPr>
          <a:xfrm>
            <a:off x="5869014" y="1462015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Facilitating streamlined and scalable development of deep learning models.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633177-48E8-4C05-B3A6-A340CDFD8FA2}"/>
              </a:ext>
            </a:extLst>
          </p:cNvPr>
          <p:cNvSpPr/>
          <p:nvPr/>
        </p:nvSpPr>
        <p:spPr>
          <a:xfrm>
            <a:off x="5869014" y="1962102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2"/>
                </a:solidFill>
              </a:rPr>
              <a:t>Developed by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57AC69-4840-452D-BE36-FA01FBA93FFA}"/>
              </a:ext>
            </a:extLst>
          </p:cNvPr>
          <p:cNvSpPr/>
          <p:nvPr/>
        </p:nvSpPr>
        <p:spPr>
          <a:xfrm>
            <a:off x="5869014" y="2249470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Spearheaded by François Chollet as part of the TensorFlow project.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B973ED-89CB-4291-AB3A-06289E6DCF1A}"/>
              </a:ext>
            </a:extLst>
          </p:cNvPr>
          <p:cNvSpPr/>
          <p:nvPr/>
        </p:nvSpPr>
        <p:spPr>
          <a:xfrm>
            <a:off x="5869014" y="2749599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3"/>
                </a:solidFill>
              </a:rPr>
              <a:t>Target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BABE1CD-A750-41F4-9B9E-F7E9FB430C9A}"/>
              </a:ext>
            </a:extLst>
          </p:cNvPr>
          <p:cNvSpPr/>
          <p:nvPr/>
        </p:nvSpPr>
        <p:spPr>
          <a:xfrm>
            <a:off x="5869014" y="3036967"/>
            <a:ext cx="2797407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Geared towards simplifying the implementation and experimentation of deep learning concepts.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B3B2ECA-92D3-4513-9EE4-005D763AC11D}"/>
              </a:ext>
            </a:extLst>
          </p:cNvPr>
          <p:cNvSpPr/>
          <p:nvPr/>
        </p:nvSpPr>
        <p:spPr>
          <a:xfrm>
            <a:off x="5869014" y="3824465"/>
            <a:ext cx="2797407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Providing a user-friendly interface and abstraction layer for neural network construction.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BF80C6D-228A-0560-7DFB-65EFA30D8A0E}"/>
              </a:ext>
            </a:extLst>
          </p:cNvPr>
          <p:cNvSpPr/>
          <p:nvPr/>
        </p:nvSpPr>
        <p:spPr>
          <a:xfrm rot="16200000">
            <a:off x="5181685" y="4496599"/>
            <a:ext cx="397898" cy="3978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157596-A1D4-3613-20F4-CDDE18A382EA}"/>
              </a:ext>
            </a:extLst>
          </p:cNvPr>
          <p:cNvSpPr/>
          <p:nvPr/>
        </p:nvSpPr>
        <p:spPr>
          <a:xfrm>
            <a:off x="5871016" y="4639174"/>
            <a:ext cx="2797407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Ensuring flexibility and performance with seamless integration with TensorFlow backend.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C5A0799-3268-6068-70A3-893945120CA2}"/>
              </a:ext>
            </a:extLst>
          </p:cNvPr>
          <p:cNvSpPr/>
          <p:nvPr/>
        </p:nvSpPr>
        <p:spPr>
          <a:xfrm flipH="1">
            <a:off x="803036" y="1094560"/>
            <a:ext cx="825006" cy="86754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1"/>
                </a:solidFill>
              </a:rPr>
              <a:t>2015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95C6C8-BBB5-7A79-D4F7-2B401707546C}"/>
              </a:ext>
            </a:extLst>
          </p:cNvPr>
          <p:cNvSpPr/>
          <p:nvPr/>
        </p:nvSpPr>
        <p:spPr>
          <a:xfrm>
            <a:off x="5869014" y="3537097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4"/>
                </a:solidFill>
              </a:rPr>
              <a:t>Key Feature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AD44B3-00A6-70E0-A66B-1D5748EE8538}"/>
              </a:ext>
            </a:extLst>
          </p:cNvPr>
          <p:cNvSpPr/>
          <p:nvPr/>
        </p:nvSpPr>
        <p:spPr>
          <a:xfrm>
            <a:off x="5871016" y="4351806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11460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9;p14">
            <a:extLst>
              <a:ext uri="{FF2B5EF4-FFF2-40B4-BE49-F238E27FC236}">
                <a16:creationId xmlns:a16="http://schemas.microsoft.com/office/drawing/2014/main" id="{A01E0FE4-AAB9-C720-CB8F-7B30DCCFE071}"/>
              </a:ext>
            </a:extLst>
          </p:cNvPr>
          <p:cNvSpPr txBox="1">
            <a:spLocks/>
          </p:cNvSpPr>
          <p:nvPr/>
        </p:nvSpPr>
        <p:spPr>
          <a:xfrm>
            <a:off x="128522" y="66694"/>
            <a:ext cx="8852191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400" dirty="0">
                <a:solidFill>
                  <a:schemeClr val="dk1"/>
                </a:solidFill>
              </a:rPr>
              <a:t>TensorFlow: Empowering Deep Learning Innovation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0FBA70-41C9-4899-8839-3D9817987431}"/>
              </a:ext>
            </a:extLst>
          </p:cNvPr>
          <p:cNvCxnSpPr>
            <a:cxnSpLocks/>
          </p:cNvCxnSpPr>
          <p:nvPr/>
        </p:nvCxnSpPr>
        <p:spPr>
          <a:xfrm>
            <a:off x="2309487" y="2669380"/>
            <a:ext cx="87678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4F4893-A7B7-48F1-B044-7695D2E0B69F}"/>
              </a:ext>
            </a:extLst>
          </p:cNvPr>
          <p:cNvCxnSpPr>
            <a:cxnSpLocks/>
          </p:cNvCxnSpPr>
          <p:nvPr/>
        </p:nvCxnSpPr>
        <p:spPr>
          <a:xfrm>
            <a:off x="2311696" y="3499832"/>
            <a:ext cx="87457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F5C96F4-2288-463D-A544-5765B8CCCE09}"/>
              </a:ext>
            </a:extLst>
          </p:cNvPr>
          <p:cNvCxnSpPr>
            <a:cxnSpLocks/>
          </p:cNvCxnSpPr>
          <p:nvPr/>
        </p:nvCxnSpPr>
        <p:spPr>
          <a:xfrm>
            <a:off x="2308319" y="1838928"/>
            <a:ext cx="879117" cy="630258"/>
          </a:xfrm>
          <a:prstGeom prst="bentConnector3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ame 19">
            <a:extLst>
              <a:ext uri="{FF2B5EF4-FFF2-40B4-BE49-F238E27FC236}">
                <a16:creationId xmlns:a16="http://schemas.microsoft.com/office/drawing/2014/main" id="{D96B9697-BE26-41DD-BE24-8D8950DDF568}"/>
              </a:ext>
            </a:extLst>
          </p:cNvPr>
          <p:cNvSpPr/>
          <p:nvPr/>
        </p:nvSpPr>
        <p:spPr>
          <a:xfrm>
            <a:off x="3186269" y="2303368"/>
            <a:ext cx="1567180" cy="1562476"/>
          </a:xfrm>
          <a:prstGeom prst="frame">
            <a:avLst>
              <a:gd name="adj1" fmla="val 100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EAE428-FEF8-4F03-A86F-0CB0E32AFF59}"/>
              </a:ext>
            </a:extLst>
          </p:cNvPr>
          <p:cNvGrpSpPr/>
          <p:nvPr/>
        </p:nvGrpSpPr>
        <p:grpSpPr>
          <a:xfrm>
            <a:off x="3310253" y="2439287"/>
            <a:ext cx="1319213" cy="1290638"/>
            <a:chOff x="2020094" y="2683292"/>
            <a:chExt cx="1319213" cy="1290638"/>
          </a:xfrm>
        </p:grpSpPr>
        <p:sp>
          <p:nvSpPr>
            <p:cNvPr id="57" name="Freeform 179">
              <a:extLst>
                <a:ext uri="{FF2B5EF4-FFF2-40B4-BE49-F238E27FC236}">
                  <a16:creationId xmlns:a16="http://schemas.microsoft.com/office/drawing/2014/main" id="{E48AA2AE-803C-4B83-9299-D66CD11468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0094" y="2683292"/>
              <a:ext cx="349250" cy="584200"/>
            </a:xfrm>
            <a:custGeom>
              <a:avLst/>
              <a:gdLst>
                <a:gd name="T0" fmla="*/ 407 w 407"/>
                <a:gd name="T1" fmla="*/ 368 h 684"/>
                <a:gd name="T2" fmla="*/ 407 w 407"/>
                <a:gd name="T3" fmla="*/ 360 h 684"/>
                <a:gd name="T4" fmla="*/ 389 w 407"/>
                <a:gd name="T5" fmla="*/ 338 h 684"/>
                <a:gd name="T6" fmla="*/ 362 w 407"/>
                <a:gd name="T7" fmla="*/ 360 h 684"/>
                <a:gd name="T8" fmla="*/ 362 w 407"/>
                <a:gd name="T9" fmla="*/ 550 h 684"/>
                <a:gd name="T10" fmla="*/ 45 w 407"/>
                <a:gd name="T11" fmla="*/ 550 h 684"/>
                <a:gd name="T12" fmla="*/ 45 w 407"/>
                <a:gd name="T13" fmla="*/ 135 h 684"/>
                <a:gd name="T14" fmla="*/ 362 w 407"/>
                <a:gd name="T15" fmla="*/ 135 h 684"/>
                <a:gd name="T16" fmla="*/ 362 w 407"/>
                <a:gd name="T17" fmla="*/ 267 h 684"/>
                <a:gd name="T18" fmla="*/ 379 w 407"/>
                <a:gd name="T19" fmla="*/ 290 h 684"/>
                <a:gd name="T20" fmla="*/ 407 w 407"/>
                <a:gd name="T21" fmla="*/ 268 h 684"/>
                <a:gd name="T22" fmla="*/ 407 w 407"/>
                <a:gd name="T23" fmla="*/ 58 h 684"/>
                <a:gd name="T24" fmla="*/ 349 w 407"/>
                <a:gd name="T25" fmla="*/ 0 h 684"/>
                <a:gd name="T26" fmla="*/ 58 w 407"/>
                <a:gd name="T27" fmla="*/ 0 h 684"/>
                <a:gd name="T28" fmla="*/ 0 w 407"/>
                <a:gd name="T29" fmla="*/ 58 h 684"/>
                <a:gd name="T30" fmla="*/ 0 w 407"/>
                <a:gd name="T31" fmla="*/ 627 h 684"/>
                <a:gd name="T32" fmla="*/ 57 w 407"/>
                <a:gd name="T33" fmla="*/ 684 h 684"/>
                <a:gd name="T34" fmla="*/ 349 w 407"/>
                <a:gd name="T35" fmla="*/ 684 h 684"/>
                <a:gd name="T36" fmla="*/ 407 w 407"/>
                <a:gd name="T37" fmla="*/ 627 h 684"/>
                <a:gd name="T38" fmla="*/ 407 w 407"/>
                <a:gd name="T39" fmla="*/ 511 h 684"/>
                <a:gd name="T40" fmla="*/ 407 w 407"/>
                <a:gd name="T41" fmla="*/ 511 h 684"/>
                <a:gd name="T42" fmla="*/ 407 w 407"/>
                <a:gd name="T43" fmla="*/ 466 h 684"/>
                <a:gd name="T44" fmla="*/ 407 w 407"/>
                <a:gd name="T45" fmla="*/ 368 h 684"/>
                <a:gd name="T46" fmla="*/ 45 w 407"/>
                <a:gd name="T47" fmla="*/ 58 h 684"/>
                <a:gd name="T48" fmla="*/ 58 w 407"/>
                <a:gd name="T49" fmla="*/ 45 h 684"/>
                <a:gd name="T50" fmla="*/ 349 w 407"/>
                <a:gd name="T51" fmla="*/ 45 h 684"/>
                <a:gd name="T52" fmla="*/ 362 w 407"/>
                <a:gd name="T53" fmla="*/ 58 h 684"/>
                <a:gd name="T54" fmla="*/ 362 w 407"/>
                <a:gd name="T55" fmla="*/ 90 h 684"/>
                <a:gd name="T56" fmla="*/ 45 w 407"/>
                <a:gd name="T57" fmla="*/ 90 h 684"/>
                <a:gd name="T58" fmla="*/ 45 w 407"/>
                <a:gd name="T59" fmla="*/ 58 h 684"/>
                <a:gd name="T60" fmla="*/ 362 w 407"/>
                <a:gd name="T61" fmla="*/ 627 h 684"/>
                <a:gd name="T62" fmla="*/ 349 w 407"/>
                <a:gd name="T63" fmla="*/ 639 h 684"/>
                <a:gd name="T64" fmla="*/ 58 w 407"/>
                <a:gd name="T65" fmla="*/ 639 h 684"/>
                <a:gd name="T66" fmla="*/ 45 w 407"/>
                <a:gd name="T67" fmla="*/ 627 h 684"/>
                <a:gd name="T68" fmla="*/ 45 w 407"/>
                <a:gd name="T69" fmla="*/ 595 h 684"/>
                <a:gd name="T70" fmla="*/ 362 w 407"/>
                <a:gd name="T71" fmla="*/ 595 h 684"/>
                <a:gd name="T72" fmla="*/ 362 w 407"/>
                <a:gd name="T73" fmla="*/ 627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7" h="684">
                  <a:moveTo>
                    <a:pt x="407" y="368"/>
                  </a:moveTo>
                  <a:cubicBezTo>
                    <a:pt x="407" y="360"/>
                    <a:pt x="407" y="360"/>
                    <a:pt x="407" y="360"/>
                  </a:cubicBezTo>
                  <a:cubicBezTo>
                    <a:pt x="407" y="350"/>
                    <a:pt x="399" y="340"/>
                    <a:pt x="389" y="338"/>
                  </a:cubicBezTo>
                  <a:cubicBezTo>
                    <a:pt x="374" y="335"/>
                    <a:pt x="362" y="346"/>
                    <a:pt x="362" y="360"/>
                  </a:cubicBezTo>
                  <a:cubicBezTo>
                    <a:pt x="362" y="550"/>
                    <a:pt x="362" y="550"/>
                    <a:pt x="362" y="550"/>
                  </a:cubicBez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2" y="135"/>
                    <a:pt x="362" y="135"/>
                    <a:pt x="362" y="135"/>
                  </a:cubicBezTo>
                  <a:cubicBezTo>
                    <a:pt x="362" y="267"/>
                    <a:pt x="362" y="267"/>
                    <a:pt x="362" y="267"/>
                  </a:cubicBezTo>
                  <a:cubicBezTo>
                    <a:pt x="362" y="278"/>
                    <a:pt x="369" y="288"/>
                    <a:pt x="379" y="290"/>
                  </a:cubicBezTo>
                  <a:cubicBezTo>
                    <a:pt x="394" y="293"/>
                    <a:pt x="407" y="282"/>
                    <a:pt x="407" y="268"/>
                  </a:cubicBezTo>
                  <a:cubicBezTo>
                    <a:pt x="407" y="58"/>
                    <a:pt x="407" y="58"/>
                    <a:pt x="407" y="58"/>
                  </a:cubicBezTo>
                  <a:cubicBezTo>
                    <a:pt x="407" y="26"/>
                    <a:pt x="381" y="0"/>
                    <a:pt x="34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7" y="684"/>
                  </a:cubicBezTo>
                  <a:cubicBezTo>
                    <a:pt x="349" y="684"/>
                    <a:pt x="349" y="684"/>
                    <a:pt x="349" y="684"/>
                  </a:cubicBezTo>
                  <a:cubicBezTo>
                    <a:pt x="381" y="684"/>
                    <a:pt x="407" y="658"/>
                    <a:pt x="407" y="627"/>
                  </a:cubicBezTo>
                  <a:cubicBezTo>
                    <a:pt x="407" y="511"/>
                    <a:pt x="407" y="511"/>
                    <a:pt x="407" y="511"/>
                  </a:cubicBezTo>
                  <a:cubicBezTo>
                    <a:pt x="407" y="511"/>
                    <a:pt x="407" y="511"/>
                    <a:pt x="407" y="511"/>
                  </a:cubicBezTo>
                  <a:cubicBezTo>
                    <a:pt x="407" y="466"/>
                    <a:pt x="407" y="466"/>
                    <a:pt x="407" y="466"/>
                  </a:cubicBezTo>
                  <a:lnTo>
                    <a:pt x="407" y="368"/>
                  </a:lnTo>
                  <a:close/>
                  <a:moveTo>
                    <a:pt x="45" y="58"/>
                  </a:move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2" y="51"/>
                    <a:pt x="362" y="58"/>
                  </a:cubicBezTo>
                  <a:cubicBezTo>
                    <a:pt x="362" y="90"/>
                    <a:pt x="362" y="90"/>
                    <a:pt x="362" y="90"/>
                  </a:cubicBezTo>
                  <a:cubicBezTo>
                    <a:pt x="45" y="90"/>
                    <a:pt x="45" y="90"/>
                    <a:pt x="45" y="90"/>
                  </a:cubicBezTo>
                  <a:lnTo>
                    <a:pt x="45" y="58"/>
                  </a:lnTo>
                  <a:close/>
                  <a:moveTo>
                    <a:pt x="362" y="627"/>
                  </a:moveTo>
                  <a:cubicBezTo>
                    <a:pt x="362" y="633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2" y="595"/>
                    <a:pt x="362" y="595"/>
                    <a:pt x="362" y="595"/>
                  </a:cubicBezTo>
                  <a:lnTo>
                    <a:pt x="362" y="6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Freeform 181">
              <a:extLst>
                <a:ext uri="{FF2B5EF4-FFF2-40B4-BE49-F238E27FC236}">
                  <a16:creationId xmlns:a16="http://schemas.microsoft.com/office/drawing/2014/main" id="{C81BCD85-5385-4AB2-96C8-D5618CA252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5869" y="2683292"/>
              <a:ext cx="347663" cy="584200"/>
            </a:xfrm>
            <a:custGeom>
              <a:avLst/>
              <a:gdLst>
                <a:gd name="T0" fmla="*/ 406 w 406"/>
                <a:gd name="T1" fmla="*/ 466 h 684"/>
                <a:gd name="T2" fmla="*/ 406 w 406"/>
                <a:gd name="T3" fmla="*/ 368 h 684"/>
                <a:gd name="T4" fmla="*/ 406 w 406"/>
                <a:gd name="T5" fmla="*/ 58 h 684"/>
                <a:gd name="T6" fmla="*/ 349 w 406"/>
                <a:gd name="T7" fmla="*/ 0 h 684"/>
                <a:gd name="T8" fmla="*/ 58 w 406"/>
                <a:gd name="T9" fmla="*/ 0 h 684"/>
                <a:gd name="T10" fmla="*/ 0 w 406"/>
                <a:gd name="T11" fmla="*/ 58 h 684"/>
                <a:gd name="T12" fmla="*/ 0 w 406"/>
                <a:gd name="T13" fmla="*/ 368 h 684"/>
                <a:gd name="T14" fmla="*/ 0 w 406"/>
                <a:gd name="T15" fmla="*/ 466 h 684"/>
                <a:gd name="T16" fmla="*/ 0 w 406"/>
                <a:gd name="T17" fmla="*/ 511 h 684"/>
                <a:gd name="T18" fmla="*/ 0 w 406"/>
                <a:gd name="T19" fmla="*/ 540 h 684"/>
                <a:gd name="T20" fmla="*/ 0 w 406"/>
                <a:gd name="T21" fmla="*/ 627 h 684"/>
                <a:gd name="T22" fmla="*/ 57 w 406"/>
                <a:gd name="T23" fmla="*/ 684 h 684"/>
                <a:gd name="T24" fmla="*/ 349 w 406"/>
                <a:gd name="T25" fmla="*/ 684 h 684"/>
                <a:gd name="T26" fmla="*/ 406 w 406"/>
                <a:gd name="T27" fmla="*/ 627 h 684"/>
                <a:gd name="T28" fmla="*/ 406 w 406"/>
                <a:gd name="T29" fmla="*/ 540 h 684"/>
                <a:gd name="T30" fmla="*/ 406 w 406"/>
                <a:gd name="T31" fmla="*/ 511 h 684"/>
                <a:gd name="T32" fmla="*/ 406 w 406"/>
                <a:gd name="T33" fmla="*/ 466 h 684"/>
                <a:gd name="T34" fmla="*/ 361 w 406"/>
                <a:gd name="T35" fmla="*/ 627 h 684"/>
                <a:gd name="T36" fmla="*/ 349 w 406"/>
                <a:gd name="T37" fmla="*/ 639 h 684"/>
                <a:gd name="T38" fmla="*/ 58 w 406"/>
                <a:gd name="T39" fmla="*/ 639 h 684"/>
                <a:gd name="T40" fmla="*/ 45 w 406"/>
                <a:gd name="T41" fmla="*/ 627 h 684"/>
                <a:gd name="T42" fmla="*/ 45 w 406"/>
                <a:gd name="T43" fmla="*/ 595 h 684"/>
                <a:gd name="T44" fmla="*/ 361 w 406"/>
                <a:gd name="T45" fmla="*/ 595 h 684"/>
                <a:gd name="T46" fmla="*/ 361 w 406"/>
                <a:gd name="T47" fmla="*/ 627 h 684"/>
                <a:gd name="T48" fmla="*/ 361 w 406"/>
                <a:gd name="T49" fmla="*/ 550 h 684"/>
                <a:gd name="T50" fmla="*/ 45 w 406"/>
                <a:gd name="T51" fmla="*/ 550 h 684"/>
                <a:gd name="T52" fmla="*/ 45 w 406"/>
                <a:gd name="T53" fmla="*/ 135 h 684"/>
                <a:gd name="T54" fmla="*/ 361 w 406"/>
                <a:gd name="T55" fmla="*/ 135 h 684"/>
                <a:gd name="T56" fmla="*/ 361 w 406"/>
                <a:gd name="T57" fmla="*/ 550 h 684"/>
                <a:gd name="T58" fmla="*/ 361 w 406"/>
                <a:gd name="T59" fmla="*/ 90 h 684"/>
                <a:gd name="T60" fmla="*/ 45 w 406"/>
                <a:gd name="T61" fmla="*/ 90 h 684"/>
                <a:gd name="T62" fmla="*/ 45 w 406"/>
                <a:gd name="T63" fmla="*/ 58 h 684"/>
                <a:gd name="T64" fmla="*/ 58 w 406"/>
                <a:gd name="T65" fmla="*/ 45 h 684"/>
                <a:gd name="T66" fmla="*/ 349 w 406"/>
                <a:gd name="T67" fmla="*/ 45 h 684"/>
                <a:gd name="T68" fmla="*/ 361 w 406"/>
                <a:gd name="T69" fmla="*/ 58 h 684"/>
                <a:gd name="T70" fmla="*/ 361 w 406"/>
                <a:gd name="T71" fmla="*/ 9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6" h="684">
                  <a:moveTo>
                    <a:pt x="406" y="466"/>
                  </a:moveTo>
                  <a:cubicBezTo>
                    <a:pt x="406" y="368"/>
                    <a:pt x="406" y="368"/>
                    <a:pt x="406" y="368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26"/>
                    <a:pt x="381" y="0"/>
                    <a:pt x="34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511"/>
                    <a:pt x="0" y="511"/>
                    <a:pt x="0" y="511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7" y="684"/>
                  </a:cubicBezTo>
                  <a:cubicBezTo>
                    <a:pt x="349" y="684"/>
                    <a:pt x="349" y="684"/>
                    <a:pt x="349" y="684"/>
                  </a:cubicBezTo>
                  <a:cubicBezTo>
                    <a:pt x="381" y="684"/>
                    <a:pt x="406" y="658"/>
                    <a:pt x="406" y="627"/>
                  </a:cubicBezTo>
                  <a:cubicBezTo>
                    <a:pt x="406" y="540"/>
                    <a:pt x="406" y="540"/>
                    <a:pt x="406" y="540"/>
                  </a:cubicBezTo>
                  <a:cubicBezTo>
                    <a:pt x="406" y="511"/>
                    <a:pt x="406" y="511"/>
                    <a:pt x="406" y="511"/>
                  </a:cubicBezTo>
                  <a:lnTo>
                    <a:pt x="406" y="466"/>
                  </a:lnTo>
                  <a:close/>
                  <a:moveTo>
                    <a:pt x="361" y="627"/>
                  </a:moveTo>
                  <a:cubicBezTo>
                    <a:pt x="361" y="634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1" y="595"/>
                    <a:pt x="361" y="595"/>
                    <a:pt x="361" y="595"/>
                  </a:cubicBezTo>
                  <a:lnTo>
                    <a:pt x="361" y="627"/>
                  </a:lnTo>
                  <a:close/>
                  <a:moveTo>
                    <a:pt x="361" y="550"/>
                  </a:move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1" y="135"/>
                    <a:pt x="361" y="135"/>
                    <a:pt x="361" y="135"/>
                  </a:cubicBezTo>
                  <a:lnTo>
                    <a:pt x="361" y="550"/>
                  </a:lnTo>
                  <a:close/>
                  <a:moveTo>
                    <a:pt x="361" y="90"/>
                  </a:moveTo>
                  <a:cubicBezTo>
                    <a:pt x="45" y="90"/>
                    <a:pt x="45" y="90"/>
                    <a:pt x="45" y="9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1" y="51"/>
                    <a:pt x="361" y="58"/>
                  </a:cubicBezTo>
                  <a:lnTo>
                    <a:pt x="361" y="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Freeform 182">
              <a:extLst>
                <a:ext uri="{FF2B5EF4-FFF2-40B4-BE49-F238E27FC236}">
                  <a16:creationId xmlns:a16="http://schemas.microsoft.com/office/drawing/2014/main" id="{A7724A17-9BFF-4645-9606-C8E224A04A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0057" y="2683292"/>
              <a:ext cx="349250" cy="584200"/>
            </a:xfrm>
            <a:custGeom>
              <a:avLst/>
              <a:gdLst>
                <a:gd name="T0" fmla="*/ 349 w 407"/>
                <a:gd name="T1" fmla="*/ 0 h 684"/>
                <a:gd name="T2" fmla="*/ 58 w 407"/>
                <a:gd name="T3" fmla="*/ 0 h 684"/>
                <a:gd name="T4" fmla="*/ 0 w 407"/>
                <a:gd name="T5" fmla="*/ 58 h 684"/>
                <a:gd name="T6" fmla="*/ 0 w 407"/>
                <a:gd name="T7" fmla="*/ 368 h 684"/>
                <a:gd name="T8" fmla="*/ 0 w 407"/>
                <a:gd name="T9" fmla="*/ 466 h 684"/>
                <a:gd name="T10" fmla="*/ 0 w 407"/>
                <a:gd name="T11" fmla="*/ 511 h 684"/>
                <a:gd name="T12" fmla="*/ 0 w 407"/>
                <a:gd name="T13" fmla="*/ 540 h 684"/>
                <a:gd name="T14" fmla="*/ 0 w 407"/>
                <a:gd name="T15" fmla="*/ 627 h 684"/>
                <a:gd name="T16" fmla="*/ 58 w 407"/>
                <a:gd name="T17" fmla="*/ 684 h 684"/>
                <a:gd name="T18" fmla="*/ 350 w 407"/>
                <a:gd name="T19" fmla="*/ 684 h 684"/>
                <a:gd name="T20" fmla="*/ 407 w 407"/>
                <a:gd name="T21" fmla="*/ 627 h 684"/>
                <a:gd name="T22" fmla="*/ 407 w 407"/>
                <a:gd name="T23" fmla="*/ 58 h 684"/>
                <a:gd name="T24" fmla="*/ 349 w 407"/>
                <a:gd name="T25" fmla="*/ 0 h 684"/>
                <a:gd name="T26" fmla="*/ 362 w 407"/>
                <a:gd name="T27" fmla="*/ 627 h 684"/>
                <a:gd name="T28" fmla="*/ 349 w 407"/>
                <a:gd name="T29" fmla="*/ 639 h 684"/>
                <a:gd name="T30" fmla="*/ 58 w 407"/>
                <a:gd name="T31" fmla="*/ 639 h 684"/>
                <a:gd name="T32" fmla="*/ 45 w 407"/>
                <a:gd name="T33" fmla="*/ 627 h 684"/>
                <a:gd name="T34" fmla="*/ 45 w 407"/>
                <a:gd name="T35" fmla="*/ 595 h 684"/>
                <a:gd name="T36" fmla="*/ 362 w 407"/>
                <a:gd name="T37" fmla="*/ 595 h 684"/>
                <a:gd name="T38" fmla="*/ 362 w 407"/>
                <a:gd name="T39" fmla="*/ 627 h 684"/>
                <a:gd name="T40" fmla="*/ 362 w 407"/>
                <a:gd name="T41" fmla="*/ 550 h 684"/>
                <a:gd name="T42" fmla="*/ 45 w 407"/>
                <a:gd name="T43" fmla="*/ 550 h 684"/>
                <a:gd name="T44" fmla="*/ 45 w 407"/>
                <a:gd name="T45" fmla="*/ 135 h 684"/>
                <a:gd name="T46" fmla="*/ 362 w 407"/>
                <a:gd name="T47" fmla="*/ 135 h 684"/>
                <a:gd name="T48" fmla="*/ 362 w 407"/>
                <a:gd name="T49" fmla="*/ 550 h 684"/>
                <a:gd name="T50" fmla="*/ 362 w 407"/>
                <a:gd name="T51" fmla="*/ 90 h 684"/>
                <a:gd name="T52" fmla="*/ 45 w 407"/>
                <a:gd name="T53" fmla="*/ 90 h 684"/>
                <a:gd name="T54" fmla="*/ 45 w 407"/>
                <a:gd name="T55" fmla="*/ 58 h 684"/>
                <a:gd name="T56" fmla="*/ 58 w 407"/>
                <a:gd name="T57" fmla="*/ 45 h 684"/>
                <a:gd name="T58" fmla="*/ 349 w 407"/>
                <a:gd name="T59" fmla="*/ 45 h 684"/>
                <a:gd name="T60" fmla="*/ 362 w 407"/>
                <a:gd name="T61" fmla="*/ 58 h 684"/>
                <a:gd name="T62" fmla="*/ 362 w 407"/>
                <a:gd name="T63" fmla="*/ 9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7" h="684">
                  <a:moveTo>
                    <a:pt x="349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511"/>
                    <a:pt x="0" y="511"/>
                    <a:pt x="0" y="511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8" y="684"/>
                  </a:cubicBezTo>
                  <a:cubicBezTo>
                    <a:pt x="350" y="684"/>
                    <a:pt x="350" y="684"/>
                    <a:pt x="350" y="684"/>
                  </a:cubicBezTo>
                  <a:cubicBezTo>
                    <a:pt x="381" y="684"/>
                    <a:pt x="407" y="658"/>
                    <a:pt x="407" y="627"/>
                  </a:cubicBezTo>
                  <a:cubicBezTo>
                    <a:pt x="407" y="58"/>
                    <a:pt x="407" y="58"/>
                    <a:pt x="407" y="58"/>
                  </a:cubicBezTo>
                  <a:cubicBezTo>
                    <a:pt x="407" y="26"/>
                    <a:pt x="381" y="0"/>
                    <a:pt x="349" y="0"/>
                  </a:cubicBezTo>
                  <a:close/>
                  <a:moveTo>
                    <a:pt x="362" y="627"/>
                  </a:moveTo>
                  <a:cubicBezTo>
                    <a:pt x="362" y="634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2" y="595"/>
                    <a:pt x="362" y="595"/>
                    <a:pt x="362" y="595"/>
                  </a:cubicBezTo>
                  <a:lnTo>
                    <a:pt x="362" y="627"/>
                  </a:lnTo>
                  <a:close/>
                  <a:moveTo>
                    <a:pt x="362" y="550"/>
                  </a:move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2" y="135"/>
                    <a:pt x="362" y="135"/>
                    <a:pt x="362" y="135"/>
                  </a:cubicBezTo>
                  <a:lnTo>
                    <a:pt x="362" y="550"/>
                  </a:lnTo>
                  <a:close/>
                  <a:moveTo>
                    <a:pt x="362" y="90"/>
                  </a:moveTo>
                  <a:cubicBezTo>
                    <a:pt x="45" y="90"/>
                    <a:pt x="45" y="90"/>
                    <a:pt x="45" y="9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2" y="51"/>
                    <a:pt x="362" y="58"/>
                  </a:cubicBezTo>
                  <a:lnTo>
                    <a:pt x="362" y="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E1CD402-443B-40AD-AD4A-5F8CCCD70256}"/>
                </a:ext>
              </a:extLst>
            </p:cNvPr>
            <p:cNvGrpSpPr/>
            <p:nvPr/>
          </p:nvGrpSpPr>
          <p:grpSpPr>
            <a:xfrm>
              <a:off x="2123282" y="3081755"/>
              <a:ext cx="1109663" cy="892175"/>
              <a:chOff x="2123282" y="3081755"/>
              <a:chExt cx="1109663" cy="892175"/>
            </a:xfrm>
            <a:solidFill>
              <a:schemeClr val="bg1">
                <a:lumMod val="50000"/>
              </a:schemeClr>
            </a:solidFill>
          </p:grpSpPr>
          <p:sp>
            <p:nvSpPr>
              <p:cNvPr id="61" name="Freeform 167">
                <a:extLst>
                  <a:ext uri="{FF2B5EF4-FFF2-40B4-BE49-F238E27FC236}">
                    <a16:creationId xmlns:a16="http://schemas.microsoft.com/office/drawing/2014/main" id="{DE5C0DA6-2F77-4BDF-BD07-1BFA26E383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6007" y="3543717"/>
                <a:ext cx="134938" cy="133350"/>
              </a:xfrm>
              <a:custGeom>
                <a:avLst/>
                <a:gdLst>
                  <a:gd name="T0" fmla="*/ 49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49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49 w 157"/>
                  <a:gd name="T17" fmla="*/ 157 h 157"/>
                  <a:gd name="T18" fmla="*/ 45 w 157"/>
                  <a:gd name="T19" fmla="*/ 49 h 157"/>
                  <a:gd name="T20" fmla="*/ 49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49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49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49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Freeform 168">
                <a:extLst>
                  <a:ext uri="{FF2B5EF4-FFF2-40B4-BE49-F238E27FC236}">
                    <a16:creationId xmlns:a16="http://schemas.microsoft.com/office/drawing/2014/main" id="{3D71AA4F-3BA9-472E-8BAB-3BC73BCBA0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8569" y="3543717"/>
                <a:ext cx="134938" cy="133350"/>
              </a:xfrm>
              <a:custGeom>
                <a:avLst/>
                <a:gdLst>
                  <a:gd name="T0" fmla="*/ 50 w 158"/>
                  <a:gd name="T1" fmla="*/ 157 h 157"/>
                  <a:gd name="T2" fmla="*/ 108 w 158"/>
                  <a:gd name="T3" fmla="*/ 157 h 157"/>
                  <a:gd name="T4" fmla="*/ 158 w 158"/>
                  <a:gd name="T5" fmla="*/ 108 h 157"/>
                  <a:gd name="T6" fmla="*/ 158 w 158"/>
                  <a:gd name="T7" fmla="*/ 49 h 157"/>
                  <a:gd name="T8" fmla="*/ 108 w 158"/>
                  <a:gd name="T9" fmla="*/ 0 h 157"/>
                  <a:gd name="T10" fmla="*/ 50 w 158"/>
                  <a:gd name="T11" fmla="*/ 0 h 157"/>
                  <a:gd name="T12" fmla="*/ 0 w 158"/>
                  <a:gd name="T13" fmla="*/ 49 h 157"/>
                  <a:gd name="T14" fmla="*/ 0 w 158"/>
                  <a:gd name="T15" fmla="*/ 108 h 157"/>
                  <a:gd name="T16" fmla="*/ 50 w 158"/>
                  <a:gd name="T17" fmla="*/ 157 h 157"/>
                  <a:gd name="T18" fmla="*/ 45 w 158"/>
                  <a:gd name="T19" fmla="*/ 49 h 157"/>
                  <a:gd name="T20" fmla="*/ 50 w 158"/>
                  <a:gd name="T21" fmla="*/ 45 h 157"/>
                  <a:gd name="T22" fmla="*/ 108 w 158"/>
                  <a:gd name="T23" fmla="*/ 45 h 157"/>
                  <a:gd name="T24" fmla="*/ 113 w 158"/>
                  <a:gd name="T25" fmla="*/ 49 h 157"/>
                  <a:gd name="T26" fmla="*/ 113 w 158"/>
                  <a:gd name="T27" fmla="*/ 108 h 157"/>
                  <a:gd name="T28" fmla="*/ 108 w 158"/>
                  <a:gd name="T29" fmla="*/ 112 h 157"/>
                  <a:gd name="T30" fmla="*/ 50 w 158"/>
                  <a:gd name="T31" fmla="*/ 112 h 157"/>
                  <a:gd name="T32" fmla="*/ 45 w 158"/>
                  <a:gd name="T33" fmla="*/ 108 h 157"/>
                  <a:gd name="T34" fmla="*/ 45 w 158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8" h="157">
                    <a:moveTo>
                      <a:pt x="50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6" y="157"/>
                      <a:pt x="158" y="135"/>
                      <a:pt x="158" y="108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58" y="22"/>
                      <a:pt x="136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3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3" y="157"/>
                      <a:pt x="50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8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1" y="45"/>
                      <a:pt x="113" y="47"/>
                      <a:pt x="113" y="49"/>
                    </a:cubicBezTo>
                    <a:cubicBezTo>
                      <a:pt x="113" y="108"/>
                      <a:pt x="113" y="108"/>
                      <a:pt x="113" y="108"/>
                    </a:cubicBezTo>
                    <a:cubicBezTo>
                      <a:pt x="113" y="110"/>
                      <a:pt x="111" y="112"/>
                      <a:pt x="108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48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" name="Freeform 169">
                <a:extLst>
                  <a:ext uri="{FF2B5EF4-FFF2-40B4-BE49-F238E27FC236}">
                    <a16:creationId xmlns:a16="http://schemas.microsoft.com/office/drawing/2014/main" id="{6A69CBAB-F51A-4B1F-A112-DA683B7FB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2719" y="3543717"/>
                <a:ext cx="134938" cy="133350"/>
              </a:xfrm>
              <a:custGeom>
                <a:avLst/>
                <a:gdLst>
                  <a:gd name="T0" fmla="*/ 50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50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50 w 157"/>
                  <a:gd name="T17" fmla="*/ 157 h 157"/>
                  <a:gd name="T18" fmla="*/ 45 w 157"/>
                  <a:gd name="T19" fmla="*/ 49 h 157"/>
                  <a:gd name="T20" fmla="*/ 50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50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50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50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Freeform 170">
                <a:extLst>
                  <a:ext uri="{FF2B5EF4-FFF2-40B4-BE49-F238E27FC236}">
                    <a16:creationId xmlns:a16="http://schemas.microsoft.com/office/drawing/2014/main" id="{954CBE07-0D16-4AD4-A777-CB311DF6D0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5282" y="3543717"/>
                <a:ext cx="134938" cy="133350"/>
              </a:xfrm>
              <a:custGeom>
                <a:avLst/>
                <a:gdLst>
                  <a:gd name="T0" fmla="*/ 49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49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49 w 157"/>
                  <a:gd name="T17" fmla="*/ 157 h 157"/>
                  <a:gd name="T18" fmla="*/ 45 w 157"/>
                  <a:gd name="T19" fmla="*/ 49 h 157"/>
                  <a:gd name="T20" fmla="*/ 49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49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49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49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" name="Freeform 171">
                <a:extLst>
                  <a:ext uri="{FF2B5EF4-FFF2-40B4-BE49-F238E27FC236}">
                    <a16:creationId xmlns:a16="http://schemas.microsoft.com/office/drawing/2014/main" id="{F872F54D-2B55-46F1-87EA-C60DB46BEC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6007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49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49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49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49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49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" name="Freeform 172">
                <a:extLst>
                  <a:ext uri="{FF2B5EF4-FFF2-40B4-BE49-F238E27FC236}">
                    <a16:creationId xmlns:a16="http://schemas.microsoft.com/office/drawing/2014/main" id="{090E427B-C353-405B-ABA1-1B7292F355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8569" y="3772317"/>
                <a:ext cx="134938" cy="134938"/>
              </a:xfrm>
              <a:custGeom>
                <a:avLst/>
                <a:gdLst>
                  <a:gd name="T0" fmla="*/ 108 w 158"/>
                  <a:gd name="T1" fmla="*/ 158 h 158"/>
                  <a:gd name="T2" fmla="*/ 158 w 158"/>
                  <a:gd name="T3" fmla="*/ 108 h 158"/>
                  <a:gd name="T4" fmla="*/ 158 w 158"/>
                  <a:gd name="T5" fmla="*/ 50 h 158"/>
                  <a:gd name="T6" fmla="*/ 108 w 158"/>
                  <a:gd name="T7" fmla="*/ 0 h 158"/>
                  <a:gd name="T8" fmla="*/ 50 w 158"/>
                  <a:gd name="T9" fmla="*/ 0 h 158"/>
                  <a:gd name="T10" fmla="*/ 0 w 158"/>
                  <a:gd name="T11" fmla="*/ 50 h 158"/>
                  <a:gd name="T12" fmla="*/ 0 w 158"/>
                  <a:gd name="T13" fmla="*/ 108 h 158"/>
                  <a:gd name="T14" fmla="*/ 50 w 158"/>
                  <a:gd name="T15" fmla="*/ 158 h 158"/>
                  <a:gd name="T16" fmla="*/ 108 w 158"/>
                  <a:gd name="T17" fmla="*/ 158 h 158"/>
                  <a:gd name="T18" fmla="*/ 45 w 158"/>
                  <a:gd name="T19" fmla="*/ 108 h 158"/>
                  <a:gd name="T20" fmla="*/ 45 w 158"/>
                  <a:gd name="T21" fmla="*/ 50 h 158"/>
                  <a:gd name="T22" fmla="*/ 50 w 158"/>
                  <a:gd name="T23" fmla="*/ 45 h 158"/>
                  <a:gd name="T24" fmla="*/ 108 w 158"/>
                  <a:gd name="T25" fmla="*/ 45 h 158"/>
                  <a:gd name="T26" fmla="*/ 113 w 158"/>
                  <a:gd name="T27" fmla="*/ 50 h 158"/>
                  <a:gd name="T28" fmla="*/ 113 w 158"/>
                  <a:gd name="T29" fmla="*/ 108 h 158"/>
                  <a:gd name="T30" fmla="*/ 108 w 158"/>
                  <a:gd name="T31" fmla="*/ 113 h 158"/>
                  <a:gd name="T32" fmla="*/ 50 w 158"/>
                  <a:gd name="T33" fmla="*/ 113 h 158"/>
                  <a:gd name="T34" fmla="*/ 45 w 158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8" h="158">
                    <a:moveTo>
                      <a:pt x="108" y="158"/>
                    </a:moveTo>
                    <a:cubicBezTo>
                      <a:pt x="136" y="158"/>
                      <a:pt x="158" y="135"/>
                      <a:pt x="158" y="108"/>
                    </a:cubicBezTo>
                    <a:cubicBezTo>
                      <a:pt x="158" y="50"/>
                      <a:pt x="158" y="50"/>
                      <a:pt x="158" y="50"/>
                    </a:cubicBezTo>
                    <a:cubicBezTo>
                      <a:pt x="158" y="22"/>
                      <a:pt x="136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3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3" y="158"/>
                      <a:pt x="50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8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1" y="45"/>
                      <a:pt x="113" y="47"/>
                      <a:pt x="113" y="50"/>
                    </a:cubicBezTo>
                    <a:cubicBezTo>
                      <a:pt x="113" y="108"/>
                      <a:pt x="113" y="108"/>
                      <a:pt x="113" y="108"/>
                    </a:cubicBezTo>
                    <a:cubicBezTo>
                      <a:pt x="113" y="111"/>
                      <a:pt x="111" y="113"/>
                      <a:pt x="108" y="113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48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" name="Freeform 173">
                <a:extLst>
                  <a:ext uri="{FF2B5EF4-FFF2-40B4-BE49-F238E27FC236}">
                    <a16:creationId xmlns:a16="http://schemas.microsoft.com/office/drawing/2014/main" id="{8A8803CA-25C9-48B2-8398-D2A2DCEE19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2719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50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50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50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50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50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" name="Freeform 174">
                <a:extLst>
                  <a:ext uri="{FF2B5EF4-FFF2-40B4-BE49-F238E27FC236}">
                    <a16:creationId xmlns:a16="http://schemas.microsoft.com/office/drawing/2014/main" id="{372904CB-1062-4A70-B6D4-923161570F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5282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49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49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49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49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49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" name="Freeform 175">
                <a:extLst>
                  <a:ext uri="{FF2B5EF4-FFF2-40B4-BE49-F238E27FC236}">
                    <a16:creationId xmlns:a16="http://schemas.microsoft.com/office/drawing/2014/main" id="{563E797D-BC47-4724-8129-5BBD69FD0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23282" y="3477042"/>
                <a:ext cx="1109663" cy="496888"/>
              </a:xfrm>
              <a:custGeom>
                <a:avLst/>
                <a:gdLst>
                  <a:gd name="T0" fmla="*/ 624 w 1292"/>
                  <a:gd name="T1" fmla="*/ 0 h 583"/>
                  <a:gd name="T2" fmla="*/ 187 w 1292"/>
                  <a:gd name="T3" fmla="*/ 0 h 583"/>
                  <a:gd name="T4" fmla="*/ 165 w 1292"/>
                  <a:gd name="T5" fmla="*/ 22 h 583"/>
                  <a:gd name="T6" fmla="*/ 165 w 1292"/>
                  <a:gd name="T7" fmla="*/ 269 h 583"/>
                  <a:gd name="T8" fmla="*/ 45 w 1292"/>
                  <a:gd name="T9" fmla="*/ 269 h 583"/>
                  <a:gd name="T10" fmla="*/ 45 w 1292"/>
                  <a:gd name="T11" fmla="*/ 68 h 583"/>
                  <a:gd name="T12" fmla="*/ 27 w 1292"/>
                  <a:gd name="T13" fmla="*/ 45 h 583"/>
                  <a:gd name="T14" fmla="*/ 0 w 1292"/>
                  <a:gd name="T15" fmla="*/ 67 h 583"/>
                  <a:gd name="T16" fmla="*/ 0 w 1292"/>
                  <a:gd name="T17" fmla="*/ 291 h 583"/>
                  <a:gd name="T18" fmla="*/ 23 w 1292"/>
                  <a:gd name="T19" fmla="*/ 314 h 583"/>
                  <a:gd name="T20" fmla="*/ 165 w 1292"/>
                  <a:gd name="T21" fmla="*/ 314 h 583"/>
                  <a:gd name="T22" fmla="*/ 165 w 1292"/>
                  <a:gd name="T23" fmla="*/ 391 h 583"/>
                  <a:gd name="T24" fmla="*/ 182 w 1292"/>
                  <a:gd name="T25" fmla="*/ 413 h 583"/>
                  <a:gd name="T26" fmla="*/ 210 w 1292"/>
                  <a:gd name="T27" fmla="*/ 391 h 583"/>
                  <a:gd name="T28" fmla="*/ 210 w 1292"/>
                  <a:gd name="T29" fmla="*/ 314 h 583"/>
                  <a:gd name="T30" fmla="*/ 1082 w 1292"/>
                  <a:gd name="T31" fmla="*/ 314 h 583"/>
                  <a:gd name="T32" fmla="*/ 1082 w 1292"/>
                  <a:gd name="T33" fmla="*/ 538 h 583"/>
                  <a:gd name="T34" fmla="*/ 210 w 1292"/>
                  <a:gd name="T35" fmla="*/ 538 h 583"/>
                  <a:gd name="T36" fmla="*/ 210 w 1292"/>
                  <a:gd name="T37" fmla="*/ 492 h 583"/>
                  <a:gd name="T38" fmla="*/ 192 w 1292"/>
                  <a:gd name="T39" fmla="*/ 469 h 583"/>
                  <a:gd name="T40" fmla="*/ 165 w 1292"/>
                  <a:gd name="T41" fmla="*/ 491 h 583"/>
                  <a:gd name="T42" fmla="*/ 165 w 1292"/>
                  <a:gd name="T43" fmla="*/ 561 h 583"/>
                  <a:gd name="T44" fmla="*/ 187 w 1292"/>
                  <a:gd name="T45" fmla="*/ 583 h 583"/>
                  <a:gd name="T46" fmla="*/ 1105 w 1292"/>
                  <a:gd name="T47" fmla="*/ 583 h 583"/>
                  <a:gd name="T48" fmla="*/ 1127 w 1292"/>
                  <a:gd name="T49" fmla="*/ 561 h 583"/>
                  <a:gd name="T50" fmla="*/ 1127 w 1292"/>
                  <a:gd name="T51" fmla="*/ 314 h 583"/>
                  <a:gd name="T52" fmla="*/ 1269 w 1292"/>
                  <a:gd name="T53" fmla="*/ 314 h 583"/>
                  <a:gd name="T54" fmla="*/ 1292 w 1292"/>
                  <a:gd name="T55" fmla="*/ 291 h 583"/>
                  <a:gd name="T56" fmla="*/ 1292 w 1292"/>
                  <a:gd name="T57" fmla="*/ 68 h 583"/>
                  <a:gd name="T58" fmla="*/ 1274 w 1292"/>
                  <a:gd name="T59" fmla="*/ 45 h 583"/>
                  <a:gd name="T60" fmla="*/ 1247 w 1292"/>
                  <a:gd name="T61" fmla="*/ 67 h 583"/>
                  <a:gd name="T62" fmla="*/ 1247 w 1292"/>
                  <a:gd name="T63" fmla="*/ 269 h 583"/>
                  <a:gd name="T64" fmla="*/ 1127 w 1292"/>
                  <a:gd name="T65" fmla="*/ 269 h 583"/>
                  <a:gd name="T66" fmla="*/ 1127 w 1292"/>
                  <a:gd name="T67" fmla="*/ 22 h 583"/>
                  <a:gd name="T68" fmla="*/ 1105 w 1292"/>
                  <a:gd name="T69" fmla="*/ 0 h 583"/>
                  <a:gd name="T70" fmla="*/ 668 w 1292"/>
                  <a:gd name="T71" fmla="*/ 0 h 583"/>
                  <a:gd name="T72" fmla="*/ 624 w 1292"/>
                  <a:gd name="T73" fmla="*/ 0 h 583"/>
                  <a:gd name="T74" fmla="*/ 1082 w 1292"/>
                  <a:gd name="T75" fmla="*/ 269 h 583"/>
                  <a:gd name="T76" fmla="*/ 210 w 1292"/>
                  <a:gd name="T77" fmla="*/ 269 h 583"/>
                  <a:gd name="T78" fmla="*/ 210 w 1292"/>
                  <a:gd name="T79" fmla="*/ 44 h 583"/>
                  <a:gd name="T80" fmla="*/ 1082 w 1292"/>
                  <a:gd name="T81" fmla="*/ 44 h 583"/>
                  <a:gd name="T82" fmla="*/ 1082 w 1292"/>
                  <a:gd name="T83" fmla="*/ 269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92" h="583">
                    <a:moveTo>
                      <a:pt x="624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175" y="0"/>
                      <a:pt x="165" y="10"/>
                      <a:pt x="165" y="22"/>
                    </a:cubicBezTo>
                    <a:cubicBezTo>
                      <a:pt x="165" y="269"/>
                      <a:pt x="165" y="269"/>
                      <a:pt x="165" y="269"/>
                    </a:cubicBezTo>
                    <a:cubicBezTo>
                      <a:pt x="45" y="269"/>
                      <a:pt x="45" y="269"/>
                      <a:pt x="45" y="269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57"/>
                      <a:pt x="38" y="47"/>
                      <a:pt x="27" y="45"/>
                    </a:cubicBezTo>
                    <a:cubicBezTo>
                      <a:pt x="13" y="42"/>
                      <a:pt x="0" y="53"/>
                      <a:pt x="0" y="67"/>
                    </a:cubicBezTo>
                    <a:cubicBezTo>
                      <a:pt x="0" y="291"/>
                      <a:pt x="0" y="291"/>
                      <a:pt x="0" y="291"/>
                    </a:cubicBezTo>
                    <a:cubicBezTo>
                      <a:pt x="0" y="304"/>
                      <a:pt x="10" y="314"/>
                      <a:pt x="23" y="314"/>
                    </a:cubicBezTo>
                    <a:cubicBezTo>
                      <a:pt x="165" y="314"/>
                      <a:pt x="165" y="314"/>
                      <a:pt x="165" y="314"/>
                    </a:cubicBezTo>
                    <a:cubicBezTo>
                      <a:pt x="165" y="391"/>
                      <a:pt x="165" y="391"/>
                      <a:pt x="165" y="391"/>
                    </a:cubicBezTo>
                    <a:cubicBezTo>
                      <a:pt x="165" y="401"/>
                      <a:pt x="172" y="411"/>
                      <a:pt x="182" y="413"/>
                    </a:cubicBezTo>
                    <a:cubicBezTo>
                      <a:pt x="197" y="416"/>
                      <a:pt x="210" y="405"/>
                      <a:pt x="210" y="391"/>
                    </a:cubicBezTo>
                    <a:cubicBezTo>
                      <a:pt x="210" y="314"/>
                      <a:pt x="210" y="314"/>
                      <a:pt x="210" y="314"/>
                    </a:cubicBezTo>
                    <a:cubicBezTo>
                      <a:pt x="1082" y="314"/>
                      <a:pt x="1082" y="314"/>
                      <a:pt x="1082" y="314"/>
                    </a:cubicBezTo>
                    <a:cubicBezTo>
                      <a:pt x="1082" y="538"/>
                      <a:pt x="1082" y="538"/>
                      <a:pt x="1082" y="538"/>
                    </a:cubicBezTo>
                    <a:cubicBezTo>
                      <a:pt x="210" y="538"/>
                      <a:pt x="210" y="538"/>
                      <a:pt x="210" y="538"/>
                    </a:cubicBezTo>
                    <a:cubicBezTo>
                      <a:pt x="210" y="492"/>
                      <a:pt x="210" y="492"/>
                      <a:pt x="210" y="492"/>
                    </a:cubicBezTo>
                    <a:cubicBezTo>
                      <a:pt x="210" y="481"/>
                      <a:pt x="202" y="472"/>
                      <a:pt x="192" y="469"/>
                    </a:cubicBezTo>
                    <a:cubicBezTo>
                      <a:pt x="177" y="467"/>
                      <a:pt x="165" y="478"/>
                      <a:pt x="165" y="491"/>
                    </a:cubicBezTo>
                    <a:cubicBezTo>
                      <a:pt x="165" y="561"/>
                      <a:pt x="165" y="561"/>
                      <a:pt x="165" y="561"/>
                    </a:cubicBezTo>
                    <a:cubicBezTo>
                      <a:pt x="165" y="573"/>
                      <a:pt x="175" y="583"/>
                      <a:pt x="187" y="583"/>
                    </a:cubicBezTo>
                    <a:cubicBezTo>
                      <a:pt x="1105" y="583"/>
                      <a:pt x="1105" y="583"/>
                      <a:pt x="1105" y="583"/>
                    </a:cubicBezTo>
                    <a:cubicBezTo>
                      <a:pt x="1117" y="583"/>
                      <a:pt x="1127" y="573"/>
                      <a:pt x="1127" y="561"/>
                    </a:cubicBezTo>
                    <a:cubicBezTo>
                      <a:pt x="1127" y="314"/>
                      <a:pt x="1127" y="314"/>
                      <a:pt x="1127" y="314"/>
                    </a:cubicBezTo>
                    <a:cubicBezTo>
                      <a:pt x="1269" y="314"/>
                      <a:pt x="1269" y="314"/>
                      <a:pt x="1269" y="314"/>
                    </a:cubicBezTo>
                    <a:cubicBezTo>
                      <a:pt x="1282" y="314"/>
                      <a:pt x="1292" y="304"/>
                      <a:pt x="1292" y="291"/>
                    </a:cubicBezTo>
                    <a:cubicBezTo>
                      <a:pt x="1292" y="68"/>
                      <a:pt x="1292" y="68"/>
                      <a:pt x="1292" y="68"/>
                    </a:cubicBezTo>
                    <a:cubicBezTo>
                      <a:pt x="1292" y="57"/>
                      <a:pt x="1284" y="47"/>
                      <a:pt x="1274" y="45"/>
                    </a:cubicBezTo>
                    <a:cubicBezTo>
                      <a:pt x="1259" y="42"/>
                      <a:pt x="1247" y="53"/>
                      <a:pt x="1247" y="67"/>
                    </a:cubicBezTo>
                    <a:cubicBezTo>
                      <a:pt x="1247" y="269"/>
                      <a:pt x="1247" y="269"/>
                      <a:pt x="1247" y="269"/>
                    </a:cubicBezTo>
                    <a:cubicBezTo>
                      <a:pt x="1127" y="269"/>
                      <a:pt x="1127" y="269"/>
                      <a:pt x="1127" y="269"/>
                    </a:cubicBezTo>
                    <a:cubicBezTo>
                      <a:pt x="1127" y="22"/>
                      <a:pt x="1127" y="22"/>
                      <a:pt x="1127" y="22"/>
                    </a:cubicBezTo>
                    <a:cubicBezTo>
                      <a:pt x="1127" y="10"/>
                      <a:pt x="1117" y="0"/>
                      <a:pt x="1105" y="0"/>
                    </a:cubicBezTo>
                    <a:cubicBezTo>
                      <a:pt x="668" y="0"/>
                      <a:pt x="668" y="0"/>
                      <a:pt x="668" y="0"/>
                    </a:cubicBezTo>
                    <a:lnTo>
                      <a:pt x="624" y="0"/>
                    </a:lnTo>
                    <a:close/>
                    <a:moveTo>
                      <a:pt x="1082" y="269"/>
                    </a:moveTo>
                    <a:cubicBezTo>
                      <a:pt x="210" y="269"/>
                      <a:pt x="210" y="269"/>
                      <a:pt x="210" y="269"/>
                    </a:cubicBezTo>
                    <a:cubicBezTo>
                      <a:pt x="210" y="44"/>
                      <a:pt x="210" y="44"/>
                      <a:pt x="210" y="44"/>
                    </a:cubicBezTo>
                    <a:cubicBezTo>
                      <a:pt x="1082" y="44"/>
                      <a:pt x="1082" y="44"/>
                      <a:pt x="1082" y="44"/>
                    </a:cubicBezTo>
                    <a:lnTo>
                      <a:pt x="1082" y="2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" name="Freeform 176">
                <a:extLst>
                  <a:ext uri="{FF2B5EF4-FFF2-40B4-BE49-F238E27FC236}">
                    <a16:creationId xmlns:a16="http://schemas.microsoft.com/office/drawing/2014/main" id="{C04D34C1-0AE3-4D4D-BEF1-EA395C6BA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4844" y="3267492"/>
                <a:ext cx="38100" cy="165100"/>
              </a:xfrm>
              <a:custGeom>
                <a:avLst/>
                <a:gdLst>
                  <a:gd name="T0" fmla="*/ 0 w 45"/>
                  <a:gd name="T1" fmla="*/ 0 h 194"/>
                  <a:gd name="T2" fmla="*/ 0 w 45"/>
                  <a:gd name="T3" fmla="*/ 168 h 194"/>
                  <a:gd name="T4" fmla="*/ 17 w 45"/>
                  <a:gd name="T5" fmla="*/ 191 h 194"/>
                  <a:gd name="T6" fmla="*/ 45 w 45"/>
                  <a:gd name="T7" fmla="*/ 169 h 194"/>
                  <a:gd name="T8" fmla="*/ 45 w 45"/>
                  <a:gd name="T9" fmla="*/ 0 h 194"/>
                  <a:gd name="T10" fmla="*/ 0 w 45"/>
                  <a:gd name="T1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194">
                    <a:moveTo>
                      <a:pt x="0" y="0"/>
                    </a:move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79"/>
                      <a:pt x="7" y="189"/>
                      <a:pt x="17" y="191"/>
                    </a:cubicBezTo>
                    <a:cubicBezTo>
                      <a:pt x="32" y="194"/>
                      <a:pt x="45" y="183"/>
                      <a:pt x="45" y="169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" name="Freeform 177">
                <a:extLst>
                  <a:ext uri="{FF2B5EF4-FFF2-40B4-BE49-F238E27FC236}">
                    <a16:creationId xmlns:a16="http://schemas.microsoft.com/office/drawing/2014/main" id="{2D617E20-5FF4-4F78-B526-61DB3177F9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3282" y="3267492"/>
                <a:ext cx="38100" cy="165100"/>
              </a:xfrm>
              <a:custGeom>
                <a:avLst/>
                <a:gdLst>
                  <a:gd name="T0" fmla="*/ 0 w 45"/>
                  <a:gd name="T1" fmla="*/ 0 h 194"/>
                  <a:gd name="T2" fmla="*/ 0 w 45"/>
                  <a:gd name="T3" fmla="*/ 168 h 194"/>
                  <a:gd name="T4" fmla="*/ 18 w 45"/>
                  <a:gd name="T5" fmla="*/ 191 h 194"/>
                  <a:gd name="T6" fmla="*/ 45 w 45"/>
                  <a:gd name="T7" fmla="*/ 169 h 194"/>
                  <a:gd name="T8" fmla="*/ 45 w 45"/>
                  <a:gd name="T9" fmla="*/ 0 h 194"/>
                  <a:gd name="T10" fmla="*/ 0 w 45"/>
                  <a:gd name="T1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194">
                    <a:moveTo>
                      <a:pt x="0" y="0"/>
                    </a:move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79"/>
                      <a:pt x="8" y="189"/>
                      <a:pt x="18" y="191"/>
                    </a:cubicBezTo>
                    <a:cubicBezTo>
                      <a:pt x="33" y="194"/>
                      <a:pt x="45" y="183"/>
                      <a:pt x="45" y="169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FE5FB10-2E2F-446B-B4E8-D627432CB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9857" y="3267492"/>
                <a:ext cx="36513" cy="2095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F4E3B58-4872-4276-911D-A0D4D234F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9344" y="3081755"/>
                <a:ext cx="136525" cy="38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844D1BA-3907-49C6-9CC3-67C3D288C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3532" y="3081755"/>
                <a:ext cx="136525" cy="38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6477B8AA-B1D7-451D-BB30-B32425B1187A}"/>
              </a:ext>
            </a:extLst>
          </p:cNvPr>
          <p:cNvSpPr/>
          <p:nvPr/>
        </p:nvSpPr>
        <p:spPr>
          <a:xfrm rot="16200000">
            <a:off x="5179683" y="1319439"/>
            <a:ext cx="397898" cy="3978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29" name="Shape 4864">
            <a:extLst>
              <a:ext uri="{FF2B5EF4-FFF2-40B4-BE49-F238E27FC236}">
                <a16:creationId xmlns:a16="http://schemas.microsoft.com/office/drawing/2014/main" id="{12C30850-CDB8-4519-8C59-C51058AA0ECF}"/>
              </a:ext>
            </a:extLst>
          </p:cNvPr>
          <p:cNvSpPr/>
          <p:nvPr/>
        </p:nvSpPr>
        <p:spPr>
          <a:xfrm>
            <a:off x="5260765" y="1423292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2144699-AEA7-45C4-8686-A28434A7BF72}"/>
              </a:ext>
            </a:extLst>
          </p:cNvPr>
          <p:cNvSpPr/>
          <p:nvPr/>
        </p:nvSpPr>
        <p:spPr>
          <a:xfrm rot="16200000">
            <a:off x="5179683" y="2106894"/>
            <a:ext cx="397898" cy="3978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3" name="Shape 4864">
            <a:extLst>
              <a:ext uri="{FF2B5EF4-FFF2-40B4-BE49-F238E27FC236}">
                <a16:creationId xmlns:a16="http://schemas.microsoft.com/office/drawing/2014/main" id="{ABE93D24-2F20-43C1-8BBE-8C5E46DDB1A5}"/>
              </a:ext>
            </a:extLst>
          </p:cNvPr>
          <p:cNvSpPr/>
          <p:nvPr/>
        </p:nvSpPr>
        <p:spPr>
          <a:xfrm>
            <a:off x="5260765" y="2210790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6413F64-8CA1-47C7-98E2-0B115AE42F04}"/>
              </a:ext>
            </a:extLst>
          </p:cNvPr>
          <p:cNvSpPr/>
          <p:nvPr/>
        </p:nvSpPr>
        <p:spPr>
          <a:xfrm rot="16200000">
            <a:off x="5179683" y="2894392"/>
            <a:ext cx="397898" cy="3978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7" name="Shape 4864">
            <a:extLst>
              <a:ext uri="{FF2B5EF4-FFF2-40B4-BE49-F238E27FC236}">
                <a16:creationId xmlns:a16="http://schemas.microsoft.com/office/drawing/2014/main" id="{6F52F770-49DA-4E95-924D-75F1D45AF2AD}"/>
              </a:ext>
            </a:extLst>
          </p:cNvPr>
          <p:cNvSpPr/>
          <p:nvPr/>
        </p:nvSpPr>
        <p:spPr>
          <a:xfrm>
            <a:off x="5260765" y="2998288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40D552C-FE64-471B-96BE-5535E8BE01B7}"/>
              </a:ext>
            </a:extLst>
          </p:cNvPr>
          <p:cNvSpPr/>
          <p:nvPr/>
        </p:nvSpPr>
        <p:spPr>
          <a:xfrm rot="16200000">
            <a:off x="5179683" y="3681890"/>
            <a:ext cx="397898" cy="3978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9" name="Shape 4864">
            <a:extLst>
              <a:ext uri="{FF2B5EF4-FFF2-40B4-BE49-F238E27FC236}">
                <a16:creationId xmlns:a16="http://schemas.microsoft.com/office/drawing/2014/main" id="{D44360DC-FF80-4367-AAD4-DD42636D9CD0}"/>
              </a:ext>
            </a:extLst>
          </p:cNvPr>
          <p:cNvSpPr/>
          <p:nvPr/>
        </p:nvSpPr>
        <p:spPr>
          <a:xfrm>
            <a:off x="5260765" y="3785786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442E7E92-6072-4EB3-820E-D6B82CC6733D}"/>
              </a:ext>
            </a:extLst>
          </p:cNvPr>
          <p:cNvCxnSpPr>
            <a:cxnSpLocks/>
          </p:cNvCxnSpPr>
          <p:nvPr/>
        </p:nvCxnSpPr>
        <p:spPr>
          <a:xfrm flipH="1">
            <a:off x="2311696" y="3700026"/>
            <a:ext cx="879117" cy="630258"/>
          </a:xfrm>
          <a:prstGeom prst="bentConnector3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EA95C0D-7483-49DB-9D9F-6F62A40418AF}"/>
              </a:ext>
            </a:extLst>
          </p:cNvPr>
          <p:cNvSpPr/>
          <p:nvPr/>
        </p:nvSpPr>
        <p:spPr>
          <a:xfrm>
            <a:off x="5869014" y="1174647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1"/>
                </a:solidFill>
              </a:rPr>
              <a:t>Purpose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D4D9CD-9B17-4D5D-A59C-A887E7F89A71}"/>
              </a:ext>
            </a:extLst>
          </p:cNvPr>
          <p:cNvSpPr/>
          <p:nvPr/>
        </p:nvSpPr>
        <p:spPr>
          <a:xfrm>
            <a:off x="5869014" y="1462015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Enabling highly efficient and scalable symbolic mathematical computation.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633177-48E8-4C05-B3A6-A340CDFD8FA2}"/>
              </a:ext>
            </a:extLst>
          </p:cNvPr>
          <p:cNvSpPr/>
          <p:nvPr/>
        </p:nvSpPr>
        <p:spPr>
          <a:xfrm>
            <a:off x="5869014" y="1962102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2"/>
                </a:solidFill>
              </a:rPr>
              <a:t>Developed by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57AC69-4840-452D-BE36-FA01FBA93FFA}"/>
              </a:ext>
            </a:extLst>
          </p:cNvPr>
          <p:cNvSpPr/>
          <p:nvPr/>
        </p:nvSpPr>
        <p:spPr>
          <a:xfrm>
            <a:off x="5869014" y="2249470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Spearheaded by the Google Brain team led by Jeff Dean and Rajat Monga.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B973ED-89CB-4291-AB3A-06289E6DCF1A}"/>
              </a:ext>
            </a:extLst>
          </p:cNvPr>
          <p:cNvSpPr/>
          <p:nvPr/>
        </p:nvSpPr>
        <p:spPr>
          <a:xfrm>
            <a:off x="5869014" y="2749599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3"/>
                </a:solidFill>
              </a:rPr>
              <a:t>Target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BABE1CD-A750-41F4-9B9E-F7E9FB430C9A}"/>
              </a:ext>
            </a:extLst>
          </p:cNvPr>
          <p:cNvSpPr/>
          <p:nvPr/>
        </p:nvSpPr>
        <p:spPr>
          <a:xfrm>
            <a:off x="5869014" y="3036967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Focused on empowering and advancing deep learning research and applications.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B3B2ECA-92D3-4513-9EE4-005D763AC11D}"/>
              </a:ext>
            </a:extLst>
          </p:cNvPr>
          <p:cNvSpPr/>
          <p:nvPr/>
        </p:nvSpPr>
        <p:spPr>
          <a:xfrm>
            <a:off x="5869014" y="3824465"/>
            <a:ext cx="2797407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Providing cutting-edge automatic differentiation for seamless and robust neural network training.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BF80C6D-228A-0560-7DFB-65EFA30D8A0E}"/>
              </a:ext>
            </a:extLst>
          </p:cNvPr>
          <p:cNvSpPr/>
          <p:nvPr/>
        </p:nvSpPr>
        <p:spPr>
          <a:xfrm rot="16200000">
            <a:off x="5181685" y="4496599"/>
            <a:ext cx="397898" cy="3978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157596-A1D4-3613-20F4-CDDE18A382EA}"/>
              </a:ext>
            </a:extLst>
          </p:cNvPr>
          <p:cNvSpPr/>
          <p:nvPr/>
        </p:nvSpPr>
        <p:spPr>
          <a:xfrm>
            <a:off x="5871016" y="4639174"/>
            <a:ext cx="2797407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Achieving exceptional speed and efficiency through meticulously optimized code compilation.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C5A0799-3268-6068-70A3-893945120CA2}"/>
              </a:ext>
            </a:extLst>
          </p:cNvPr>
          <p:cNvSpPr/>
          <p:nvPr/>
        </p:nvSpPr>
        <p:spPr>
          <a:xfrm flipH="1">
            <a:off x="803036" y="1094560"/>
            <a:ext cx="825006" cy="86754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1"/>
                </a:solidFill>
              </a:rPr>
              <a:t>2015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1A74BD-C65F-CD9E-C8A3-D877B5336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9" y="2455956"/>
            <a:ext cx="2245179" cy="1257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BCB116-CADA-9D39-A895-30C4A940D35C}"/>
              </a:ext>
            </a:extLst>
          </p:cNvPr>
          <p:cNvSpPr/>
          <p:nvPr/>
        </p:nvSpPr>
        <p:spPr>
          <a:xfrm>
            <a:off x="5869014" y="3537097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4"/>
                </a:solidFill>
              </a:rPr>
              <a:t>Key Feature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0C28BD-6669-FA43-54C1-233E329A15EC}"/>
              </a:ext>
            </a:extLst>
          </p:cNvPr>
          <p:cNvSpPr/>
          <p:nvPr/>
        </p:nvSpPr>
        <p:spPr>
          <a:xfrm>
            <a:off x="5871016" y="4351806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81936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1A74BD-C65F-CD9E-C8A3-D877B5336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4805" y="2259725"/>
            <a:ext cx="2893641" cy="1521494"/>
          </a:xfrm>
          <a:prstGeom prst="rect">
            <a:avLst/>
          </a:prstGeom>
        </p:spPr>
      </p:pic>
      <p:sp>
        <p:nvSpPr>
          <p:cNvPr id="4" name="Google Shape;79;p14">
            <a:extLst>
              <a:ext uri="{FF2B5EF4-FFF2-40B4-BE49-F238E27FC236}">
                <a16:creationId xmlns:a16="http://schemas.microsoft.com/office/drawing/2014/main" id="{A01E0FE4-AAB9-C720-CB8F-7B30DCCFE071}"/>
              </a:ext>
            </a:extLst>
          </p:cNvPr>
          <p:cNvSpPr txBox="1">
            <a:spLocks/>
          </p:cNvSpPr>
          <p:nvPr/>
        </p:nvSpPr>
        <p:spPr>
          <a:xfrm>
            <a:off x="128522" y="66694"/>
            <a:ext cx="8852191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000" dirty="0" err="1">
                <a:solidFill>
                  <a:schemeClr val="dk1"/>
                </a:solidFill>
              </a:rPr>
              <a:t>MXNet</a:t>
            </a:r>
            <a:r>
              <a:rPr lang="en-US" sz="2000" dirty="0">
                <a:solidFill>
                  <a:schemeClr val="dk1"/>
                </a:solidFill>
              </a:rPr>
              <a:t>: Empowering Scalable Machine Learning Innovations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0FBA70-41C9-4899-8839-3D9817987431}"/>
              </a:ext>
            </a:extLst>
          </p:cNvPr>
          <p:cNvCxnSpPr>
            <a:cxnSpLocks/>
          </p:cNvCxnSpPr>
          <p:nvPr/>
        </p:nvCxnSpPr>
        <p:spPr>
          <a:xfrm>
            <a:off x="2309487" y="2669380"/>
            <a:ext cx="87678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4F4893-A7B7-48F1-B044-7695D2E0B69F}"/>
              </a:ext>
            </a:extLst>
          </p:cNvPr>
          <p:cNvCxnSpPr>
            <a:cxnSpLocks/>
          </p:cNvCxnSpPr>
          <p:nvPr/>
        </p:nvCxnSpPr>
        <p:spPr>
          <a:xfrm>
            <a:off x="2311696" y="3499832"/>
            <a:ext cx="87457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F5C96F4-2288-463D-A544-5765B8CCCE09}"/>
              </a:ext>
            </a:extLst>
          </p:cNvPr>
          <p:cNvCxnSpPr>
            <a:cxnSpLocks/>
          </p:cNvCxnSpPr>
          <p:nvPr/>
        </p:nvCxnSpPr>
        <p:spPr>
          <a:xfrm>
            <a:off x="2308319" y="1838928"/>
            <a:ext cx="879117" cy="630258"/>
          </a:xfrm>
          <a:prstGeom prst="bentConnector3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ame 19">
            <a:extLst>
              <a:ext uri="{FF2B5EF4-FFF2-40B4-BE49-F238E27FC236}">
                <a16:creationId xmlns:a16="http://schemas.microsoft.com/office/drawing/2014/main" id="{D96B9697-BE26-41DD-BE24-8D8950DDF568}"/>
              </a:ext>
            </a:extLst>
          </p:cNvPr>
          <p:cNvSpPr/>
          <p:nvPr/>
        </p:nvSpPr>
        <p:spPr>
          <a:xfrm>
            <a:off x="3186269" y="2303368"/>
            <a:ext cx="1567180" cy="1562476"/>
          </a:xfrm>
          <a:prstGeom prst="frame">
            <a:avLst>
              <a:gd name="adj1" fmla="val 100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EAE428-FEF8-4F03-A86F-0CB0E32AFF59}"/>
              </a:ext>
            </a:extLst>
          </p:cNvPr>
          <p:cNvGrpSpPr/>
          <p:nvPr/>
        </p:nvGrpSpPr>
        <p:grpSpPr>
          <a:xfrm>
            <a:off x="3310253" y="2439287"/>
            <a:ext cx="1319213" cy="1290638"/>
            <a:chOff x="2020094" y="2683292"/>
            <a:chExt cx="1319213" cy="1290638"/>
          </a:xfrm>
        </p:grpSpPr>
        <p:sp>
          <p:nvSpPr>
            <p:cNvPr id="57" name="Freeform 179">
              <a:extLst>
                <a:ext uri="{FF2B5EF4-FFF2-40B4-BE49-F238E27FC236}">
                  <a16:creationId xmlns:a16="http://schemas.microsoft.com/office/drawing/2014/main" id="{E48AA2AE-803C-4B83-9299-D66CD11468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0094" y="2683292"/>
              <a:ext cx="349250" cy="584200"/>
            </a:xfrm>
            <a:custGeom>
              <a:avLst/>
              <a:gdLst>
                <a:gd name="T0" fmla="*/ 407 w 407"/>
                <a:gd name="T1" fmla="*/ 368 h 684"/>
                <a:gd name="T2" fmla="*/ 407 w 407"/>
                <a:gd name="T3" fmla="*/ 360 h 684"/>
                <a:gd name="T4" fmla="*/ 389 w 407"/>
                <a:gd name="T5" fmla="*/ 338 h 684"/>
                <a:gd name="T6" fmla="*/ 362 w 407"/>
                <a:gd name="T7" fmla="*/ 360 h 684"/>
                <a:gd name="T8" fmla="*/ 362 w 407"/>
                <a:gd name="T9" fmla="*/ 550 h 684"/>
                <a:gd name="T10" fmla="*/ 45 w 407"/>
                <a:gd name="T11" fmla="*/ 550 h 684"/>
                <a:gd name="T12" fmla="*/ 45 w 407"/>
                <a:gd name="T13" fmla="*/ 135 h 684"/>
                <a:gd name="T14" fmla="*/ 362 w 407"/>
                <a:gd name="T15" fmla="*/ 135 h 684"/>
                <a:gd name="T16" fmla="*/ 362 w 407"/>
                <a:gd name="T17" fmla="*/ 267 h 684"/>
                <a:gd name="T18" fmla="*/ 379 w 407"/>
                <a:gd name="T19" fmla="*/ 290 h 684"/>
                <a:gd name="T20" fmla="*/ 407 w 407"/>
                <a:gd name="T21" fmla="*/ 268 h 684"/>
                <a:gd name="T22" fmla="*/ 407 w 407"/>
                <a:gd name="T23" fmla="*/ 58 h 684"/>
                <a:gd name="T24" fmla="*/ 349 w 407"/>
                <a:gd name="T25" fmla="*/ 0 h 684"/>
                <a:gd name="T26" fmla="*/ 58 w 407"/>
                <a:gd name="T27" fmla="*/ 0 h 684"/>
                <a:gd name="T28" fmla="*/ 0 w 407"/>
                <a:gd name="T29" fmla="*/ 58 h 684"/>
                <a:gd name="T30" fmla="*/ 0 w 407"/>
                <a:gd name="T31" fmla="*/ 627 h 684"/>
                <a:gd name="T32" fmla="*/ 57 w 407"/>
                <a:gd name="T33" fmla="*/ 684 h 684"/>
                <a:gd name="T34" fmla="*/ 349 w 407"/>
                <a:gd name="T35" fmla="*/ 684 h 684"/>
                <a:gd name="T36" fmla="*/ 407 w 407"/>
                <a:gd name="T37" fmla="*/ 627 h 684"/>
                <a:gd name="T38" fmla="*/ 407 w 407"/>
                <a:gd name="T39" fmla="*/ 511 h 684"/>
                <a:gd name="T40" fmla="*/ 407 w 407"/>
                <a:gd name="T41" fmla="*/ 511 h 684"/>
                <a:gd name="T42" fmla="*/ 407 w 407"/>
                <a:gd name="T43" fmla="*/ 466 h 684"/>
                <a:gd name="T44" fmla="*/ 407 w 407"/>
                <a:gd name="T45" fmla="*/ 368 h 684"/>
                <a:gd name="T46" fmla="*/ 45 w 407"/>
                <a:gd name="T47" fmla="*/ 58 h 684"/>
                <a:gd name="T48" fmla="*/ 58 w 407"/>
                <a:gd name="T49" fmla="*/ 45 h 684"/>
                <a:gd name="T50" fmla="*/ 349 w 407"/>
                <a:gd name="T51" fmla="*/ 45 h 684"/>
                <a:gd name="T52" fmla="*/ 362 w 407"/>
                <a:gd name="T53" fmla="*/ 58 h 684"/>
                <a:gd name="T54" fmla="*/ 362 w 407"/>
                <a:gd name="T55" fmla="*/ 90 h 684"/>
                <a:gd name="T56" fmla="*/ 45 w 407"/>
                <a:gd name="T57" fmla="*/ 90 h 684"/>
                <a:gd name="T58" fmla="*/ 45 w 407"/>
                <a:gd name="T59" fmla="*/ 58 h 684"/>
                <a:gd name="T60" fmla="*/ 362 w 407"/>
                <a:gd name="T61" fmla="*/ 627 h 684"/>
                <a:gd name="T62" fmla="*/ 349 w 407"/>
                <a:gd name="T63" fmla="*/ 639 h 684"/>
                <a:gd name="T64" fmla="*/ 58 w 407"/>
                <a:gd name="T65" fmla="*/ 639 h 684"/>
                <a:gd name="T66" fmla="*/ 45 w 407"/>
                <a:gd name="T67" fmla="*/ 627 h 684"/>
                <a:gd name="T68" fmla="*/ 45 w 407"/>
                <a:gd name="T69" fmla="*/ 595 h 684"/>
                <a:gd name="T70" fmla="*/ 362 w 407"/>
                <a:gd name="T71" fmla="*/ 595 h 684"/>
                <a:gd name="T72" fmla="*/ 362 w 407"/>
                <a:gd name="T73" fmla="*/ 627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7" h="684">
                  <a:moveTo>
                    <a:pt x="407" y="368"/>
                  </a:moveTo>
                  <a:cubicBezTo>
                    <a:pt x="407" y="360"/>
                    <a:pt x="407" y="360"/>
                    <a:pt x="407" y="360"/>
                  </a:cubicBezTo>
                  <a:cubicBezTo>
                    <a:pt x="407" y="350"/>
                    <a:pt x="399" y="340"/>
                    <a:pt x="389" y="338"/>
                  </a:cubicBezTo>
                  <a:cubicBezTo>
                    <a:pt x="374" y="335"/>
                    <a:pt x="362" y="346"/>
                    <a:pt x="362" y="360"/>
                  </a:cubicBezTo>
                  <a:cubicBezTo>
                    <a:pt x="362" y="550"/>
                    <a:pt x="362" y="550"/>
                    <a:pt x="362" y="550"/>
                  </a:cubicBez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2" y="135"/>
                    <a:pt x="362" y="135"/>
                    <a:pt x="362" y="135"/>
                  </a:cubicBezTo>
                  <a:cubicBezTo>
                    <a:pt x="362" y="267"/>
                    <a:pt x="362" y="267"/>
                    <a:pt x="362" y="267"/>
                  </a:cubicBezTo>
                  <a:cubicBezTo>
                    <a:pt x="362" y="278"/>
                    <a:pt x="369" y="288"/>
                    <a:pt x="379" y="290"/>
                  </a:cubicBezTo>
                  <a:cubicBezTo>
                    <a:pt x="394" y="293"/>
                    <a:pt x="407" y="282"/>
                    <a:pt x="407" y="268"/>
                  </a:cubicBezTo>
                  <a:cubicBezTo>
                    <a:pt x="407" y="58"/>
                    <a:pt x="407" y="58"/>
                    <a:pt x="407" y="58"/>
                  </a:cubicBezTo>
                  <a:cubicBezTo>
                    <a:pt x="407" y="26"/>
                    <a:pt x="381" y="0"/>
                    <a:pt x="34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7" y="684"/>
                  </a:cubicBezTo>
                  <a:cubicBezTo>
                    <a:pt x="349" y="684"/>
                    <a:pt x="349" y="684"/>
                    <a:pt x="349" y="684"/>
                  </a:cubicBezTo>
                  <a:cubicBezTo>
                    <a:pt x="381" y="684"/>
                    <a:pt x="407" y="658"/>
                    <a:pt x="407" y="627"/>
                  </a:cubicBezTo>
                  <a:cubicBezTo>
                    <a:pt x="407" y="511"/>
                    <a:pt x="407" y="511"/>
                    <a:pt x="407" y="511"/>
                  </a:cubicBezTo>
                  <a:cubicBezTo>
                    <a:pt x="407" y="511"/>
                    <a:pt x="407" y="511"/>
                    <a:pt x="407" y="511"/>
                  </a:cubicBezTo>
                  <a:cubicBezTo>
                    <a:pt x="407" y="466"/>
                    <a:pt x="407" y="466"/>
                    <a:pt x="407" y="466"/>
                  </a:cubicBezTo>
                  <a:lnTo>
                    <a:pt x="407" y="368"/>
                  </a:lnTo>
                  <a:close/>
                  <a:moveTo>
                    <a:pt x="45" y="58"/>
                  </a:move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2" y="51"/>
                    <a:pt x="362" y="58"/>
                  </a:cubicBezTo>
                  <a:cubicBezTo>
                    <a:pt x="362" y="90"/>
                    <a:pt x="362" y="90"/>
                    <a:pt x="362" y="90"/>
                  </a:cubicBezTo>
                  <a:cubicBezTo>
                    <a:pt x="45" y="90"/>
                    <a:pt x="45" y="90"/>
                    <a:pt x="45" y="90"/>
                  </a:cubicBezTo>
                  <a:lnTo>
                    <a:pt x="45" y="58"/>
                  </a:lnTo>
                  <a:close/>
                  <a:moveTo>
                    <a:pt x="362" y="627"/>
                  </a:moveTo>
                  <a:cubicBezTo>
                    <a:pt x="362" y="633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2" y="595"/>
                    <a:pt x="362" y="595"/>
                    <a:pt x="362" y="595"/>
                  </a:cubicBezTo>
                  <a:lnTo>
                    <a:pt x="362" y="6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Freeform 181">
              <a:extLst>
                <a:ext uri="{FF2B5EF4-FFF2-40B4-BE49-F238E27FC236}">
                  <a16:creationId xmlns:a16="http://schemas.microsoft.com/office/drawing/2014/main" id="{C81BCD85-5385-4AB2-96C8-D5618CA252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5869" y="2683292"/>
              <a:ext cx="347663" cy="584200"/>
            </a:xfrm>
            <a:custGeom>
              <a:avLst/>
              <a:gdLst>
                <a:gd name="T0" fmla="*/ 406 w 406"/>
                <a:gd name="T1" fmla="*/ 466 h 684"/>
                <a:gd name="T2" fmla="*/ 406 w 406"/>
                <a:gd name="T3" fmla="*/ 368 h 684"/>
                <a:gd name="T4" fmla="*/ 406 w 406"/>
                <a:gd name="T5" fmla="*/ 58 h 684"/>
                <a:gd name="T6" fmla="*/ 349 w 406"/>
                <a:gd name="T7" fmla="*/ 0 h 684"/>
                <a:gd name="T8" fmla="*/ 58 w 406"/>
                <a:gd name="T9" fmla="*/ 0 h 684"/>
                <a:gd name="T10" fmla="*/ 0 w 406"/>
                <a:gd name="T11" fmla="*/ 58 h 684"/>
                <a:gd name="T12" fmla="*/ 0 w 406"/>
                <a:gd name="T13" fmla="*/ 368 h 684"/>
                <a:gd name="T14" fmla="*/ 0 w 406"/>
                <a:gd name="T15" fmla="*/ 466 h 684"/>
                <a:gd name="T16" fmla="*/ 0 w 406"/>
                <a:gd name="T17" fmla="*/ 511 h 684"/>
                <a:gd name="T18" fmla="*/ 0 w 406"/>
                <a:gd name="T19" fmla="*/ 540 h 684"/>
                <a:gd name="T20" fmla="*/ 0 w 406"/>
                <a:gd name="T21" fmla="*/ 627 h 684"/>
                <a:gd name="T22" fmla="*/ 57 w 406"/>
                <a:gd name="T23" fmla="*/ 684 h 684"/>
                <a:gd name="T24" fmla="*/ 349 w 406"/>
                <a:gd name="T25" fmla="*/ 684 h 684"/>
                <a:gd name="T26" fmla="*/ 406 w 406"/>
                <a:gd name="T27" fmla="*/ 627 h 684"/>
                <a:gd name="T28" fmla="*/ 406 w 406"/>
                <a:gd name="T29" fmla="*/ 540 h 684"/>
                <a:gd name="T30" fmla="*/ 406 w 406"/>
                <a:gd name="T31" fmla="*/ 511 h 684"/>
                <a:gd name="T32" fmla="*/ 406 w 406"/>
                <a:gd name="T33" fmla="*/ 466 h 684"/>
                <a:gd name="T34" fmla="*/ 361 w 406"/>
                <a:gd name="T35" fmla="*/ 627 h 684"/>
                <a:gd name="T36" fmla="*/ 349 w 406"/>
                <a:gd name="T37" fmla="*/ 639 h 684"/>
                <a:gd name="T38" fmla="*/ 58 w 406"/>
                <a:gd name="T39" fmla="*/ 639 h 684"/>
                <a:gd name="T40" fmla="*/ 45 w 406"/>
                <a:gd name="T41" fmla="*/ 627 h 684"/>
                <a:gd name="T42" fmla="*/ 45 w 406"/>
                <a:gd name="T43" fmla="*/ 595 h 684"/>
                <a:gd name="T44" fmla="*/ 361 w 406"/>
                <a:gd name="T45" fmla="*/ 595 h 684"/>
                <a:gd name="T46" fmla="*/ 361 w 406"/>
                <a:gd name="T47" fmla="*/ 627 h 684"/>
                <a:gd name="T48" fmla="*/ 361 w 406"/>
                <a:gd name="T49" fmla="*/ 550 h 684"/>
                <a:gd name="T50" fmla="*/ 45 w 406"/>
                <a:gd name="T51" fmla="*/ 550 h 684"/>
                <a:gd name="T52" fmla="*/ 45 w 406"/>
                <a:gd name="T53" fmla="*/ 135 h 684"/>
                <a:gd name="T54" fmla="*/ 361 w 406"/>
                <a:gd name="T55" fmla="*/ 135 h 684"/>
                <a:gd name="T56" fmla="*/ 361 w 406"/>
                <a:gd name="T57" fmla="*/ 550 h 684"/>
                <a:gd name="T58" fmla="*/ 361 w 406"/>
                <a:gd name="T59" fmla="*/ 90 h 684"/>
                <a:gd name="T60" fmla="*/ 45 w 406"/>
                <a:gd name="T61" fmla="*/ 90 h 684"/>
                <a:gd name="T62" fmla="*/ 45 w 406"/>
                <a:gd name="T63" fmla="*/ 58 h 684"/>
                <a:gd name="T64" fmla="*/ 58 w 406"/>
                <a:gd name="T65" fmla="*/ 45 h 684"/>
                <a:gd name="T66" fmla="*/ 349 w 406"/>
                <a:gd name="T67" fmla="*/ 45 h 684"/>
                <a:gd name="T68" fmla="*/ 361 w 406"/>
                <a:gd name="T69" fmla="*/ 58 h 684"/>
                <a:gd name="T70" fmla="*/ 361 w 406"/>
                <a:gd name="T71" fmla="*/ 9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6" h="684">
                  <a:moveTo>
                    <a:pt x="406" y="466"/>
                  </a:moveTo>
                  <a:cubicBezTo>
                    <a:pt x="406" y="368"/>
                    <a:pt x="406" y="368"/>
                    <a:pt x="406" y="368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26"/>
                    <a:pt x="381" y="0"/>
                    <a:pt x="34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511"/>
                    <a:pt x="0" y="511"/>
                    <a:pt x="0" y="511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7" y="684"/>
                  </a:cubicBezTo>
                  <a:cubicBezTo>
                    <a:pt x="349" y="684"/>
                    <a:pt x="349" y="684"/>
                    <a:pt x="349" y="684"/>
                  </a:cubicBezTo>
                  <a:cubicBezTo>
                    <a:pt x="381" y="684"/>
                    <a:pt x="406" y="658"/>
                    <a:pt x="406" y="627"/>
                  </a:cubicBezTo>
                  <a:cubicBezTo>
                    <a:pt x="406" y="540"/>
                    <a:pt x="406" y="540"/>
                    <a:pt x="406" y="540"/>
                  </a:cubicBezTo>
                  <a:cubicBezTo>
                    <a:pt x="406" y="511"/>
                    <a:pt x="406" y="511"/>
                    <a:pt x="406" y="511"/>
                  </a:cubicBezTo>
                  <a:lnTo>
                    <a:pt x="406" y="466"/>
                  </a:lnTo>
                  <a:close/>
                  <a:moveTo>
                    <a:pt x="361" y="627"/>
                  </a:moveTo>
                  <a:cubicBezTo>
                    <a:pt x="361" y="634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1" y="595"/>
                    <a:pt x="361" y="595"/>
                    <a:pt x="361" y="595"/>
                  </a:cubicBezTo>
                  <a:lnTo>
                    <a:pt x="361" y="627"/>
                  </a:lnTo>
                  <a:close/>
                  <a:moveTo>
                    <a:pt x="361" y="550"/>
                  </a:move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1" y="135"/>
                    <a:pt x="361" y="135"/>
                    <a:pt x="361" y="135"/>
                  </a:cubicBezTo>
                  <a:lnTo>
                    <a:pt x="361" y="550"/>
                  </a:lnTo>
                  <a:close/>
                  <a:moveTo>
                    <a:pt x="361" y="90"/>
                  </a:moveTo>
                  <a:cubicBezTo>
                    <a:pt x="45" y="90"/>
                    <a:pt x="45" y="90"/>
                    <a:pt x="45" y="9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1" y="51"/>
                    <a:pt x="361" y="58"/>
                  </a:cubicBezTo>
                  <a:lnTo>
                    <a:pt x="361" y="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Freeform 182">
              <a:extLst>
                <a:ext uri="{FF2B5EF4-FFF2-40B4-BE49-F238E27FC236}">
                  <a16:creationId xmlns:a16="http://schemas.microsoft.com/office/drawing/2014/main" id="{A7724A17-9BFF-4645-9606-C8E224A04A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0057" y="2683292"/>
              <a:ext cx="349250" cy="584200"/>
            </a:xfrm>
            <a:custGeom>
              <a:avLst/>
              <a:gdLst>
                <a:gd name="T0" fmla="*/ 349 w 407"/>
                <a:gd name="T1" fmla="*/ 0 h 684"/>
                <a:gd name="T2" fmla="*/ 58 w 407"/>
                <a:gd name="T3" fmla="*/ 0 h 684"/>
                <a:gd name="T4" fmla="*/ 0 w 407"/>
                <a:gd name="T5" fmla="*/ 58 h 684"/>
                <a:gd name="T6" fmla="*/ 0 w 407"/>
                <a:gd name="T7" fmla="*/ 368 h 684"/>
                <a:gd name="T8" fmla="*/ 0 w 407"/>
                <a:gd name="T9" fmla="*/ 466 h 684"/>
                <a:gd name="T10" fmla="*/ 0 w 407"/>
                <a:gd name="T11" fmla="*/ 511 h 684"/>
                <a:gd name="T12" fmla="*/ 0 w 407"/>
                <a:gd name="T13" fmla="*/ 540 h 684"/>
                <a:gd name="T14" fmla="*/ 0 w 407"/>
                <a:gd name="T15" fmla="*/ 627 h 684"/>
                <a:gd name="T16" fmla="*/ 58 w 407"/>
                <a:gd name="T17" fmla="*/ 684 h 684"/>
                <a:gd name="T18" fmla="*/ 350 w 407"/>
                <a:gd name="T19" fmla="*/ 684 h 684"/>
                <a:gd name="T20" fmla="*/ 407 w 407"/>
                <a:gd name="T21" fmla="*/ 627 h 684"/>
                <a:gd name="T22" fmla="*/ 407 w 407"/>
                <a:gd name="T23" fmla="*/ 58 h 684"/>
                <a:gd name="T24" fmla="*/ 349 w 407"/>
                <a:gd name="T25" fmla="*/ 0 h 684"/>
                <a:gd name="T26" fmla="*/ 362 w 407"/>
                <a:gd name="T27" fmla="*/ 627 h 684"/>
                <a:gd name="T28" fmla="*/ 349 w 407"/>
                <a:gd name="T29" fmla="*/ 639 h 684"/>
                <a:gd name="T30" fmla="*/ 58 w 407"/>
                <a:gd name="T31" fmla="*/ 639 h 684"/>
                <a:gd name="T32" fmla="*/ 45 w 407"/>
                <a:gd name="T33" fmla="*/ 627 h 684"/>
                <a:gd name="T34" fmla="*/ 45 w 407"/>
                <a:gd name="T35" fmla="*/ 595 h 684"/>
                <a:gd name="T36" fmla="*/ 362 w 407"/>
                <a:gd name="T37" fmla="*/ 595 h 684"/>
                <a:gd name="T38" fmla="*/ 362 w 407"/>
                <a:gd name="T39" fmla="*/ 627 h 684"/>
                <a:gd name="T40" fmla="*/ 362 w 407"/>
                <a:gd name="T41" fmla="*/ 550 h 684"/>
                <a:gd name="T42" fmla="*/ 45 w 407"/>
                <a:gd name="T43" fmla="*/ 550 h 684"/>
                <a:gd name="T44" fmla="*/ 45 w 407"/>
                <a:gd name="T45" fmla="*/ 135 h 684"/>
                <a:gd name="T46" fmla="*/ 362 w 407"/>
                <a:gd name="T47" fmla="*/ 135 h 684"/>
                <a:gd name="T48" fmla="*/ 362 w 407"/>
                <a:gd name="T49" fmla="*/ 550 h 684"/>
                <a:gd name="T50" fmla="*/ 362 w 407"/>
                <a:gd name="T51" fmla="*/ 90 h 684"/>
                <a:gd name="T52" fmla="*/ 45 w 407"/>
                <a:gd name="T53" fmla="*/ 90 h 684"/>
                <a:gd name="T54" fmla="*/ 45 w 407"/>
                <a:gd name="T55" fmla="*/ 58 h 684"/>
                <a:gd name="T56" fmla="*/ 58 w 407"/>
                <a:gd name="T57" fmla="*/ 45 h 684"/>
                <a:gd name="T58" fmla="*/ 349 w 407"/>
                <a:gd name="T59" fmla="*/ 45 h 684"/>
                <a:gd name="T60" fmla="*/ 362 w 407"/>
                <a:gd name="T61" fmla="*/ 58 h 684"/>
                <a:gd name="T62" fmla="*/ 362 w 407"/>
                <a:gd name="T63" fmla="*/ 9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7" h="684">
                  <a:moveTo>
                    <a:pt x="349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511"/>
                    <a:pt x="0" y="511"/>
                    <a:pt x="0" y="511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8" y="684"/>
                  </a:cubicBezTo>
                  <a:cubicBezTo>
                    <a:pt x="350" y="684"/>
                    <a:pt x="350" y="684"/>
                    <a:pt x="350" y="684"/>
                  </a:cubicBezTo>
                  <a:cubicBezTo>
                    <a:pt x="381" y="684"/>
                    <a:pt x="407" y="658"/>
                    <a:pt x="407" y="627"/>
                  </a:cubicBezTo>
                  <a:cubicBezTo>
                    <a:pt x="407" y="58"/>
                    <a:pt x="407" y="58"/>
                    <a:pt x="407" y="58"/>
                  </a:cubicBezTo>
                  <a:cubicBezTo>
                    <a:pt x="407" y="26"/>
                    <a:pt x="381" y="0"/>
                    <a:pt x="349" y="0"/>
                  </a:cubicBezTo>
                  <a:close/>
                  <a:moveTo>
                    <a:pt x="362" y="627"/>
                  </a:moveTo>
                  <a:cubicBezTo>
                    <a:pt x="362" y="634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2" y="595"/>
                    <a:pt x="362" y="595"/>
                    <a:pt x="362" y="595"/>
                  </a:cubicBezTo>
                  <a:lnTo>
                    <a:pt x="362" y="627"/>
                  </a:lnTo>
                  <a:close/>
                  <a:moveTo>
                    <a:pt x="362" y="550"/>
                  </a:move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2" y="135"/>
                    <a:pt x="362" y="135"/>
                    <a:pt x="362" y="135"/>
                  </a:cubicBezTo>
                  <a:lnTo>
                    <a:pt x="362" y="550"/>
                  </a:lnTo>
                  <a:close/>
                  <a:moveTo>
                    <a:pt x="362" y="90"/>
                  </a:moveTo>
                  <a:cubicBezTo>
                    <a:pt x="45" y="90"/>
                    <a:pt x="45" y="90"/>
                    <a:pt x="45" y="9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2" y="51"/>
                    <a:pt x="362" y="58"/>
                  </a:cubicBezTo>
                  <a:lnTo>
                    <a:pt x="362" y="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E1CD402-443B-40AD-AD4A-5F8CCCD70256}"/>
                </a:ext>
              </a:extLst>
            </p:cNvPr>
            <p:cNvGrpSpPr/>
            <p:nvPr/>
          </p:nvGrpSpPr>
          <p:grpSpPr>
            <a:xfrm>
              <a:off x="2123282" y="3081755"/>
              <a:ext cx="1109663" cy="892175"/>
              <a:chOff x="2123282" y="3081755"/>
              <a:chExt cx="1109663" cy="892175"/>
            </a:xfrm>
            <a:solidFill>
              <a:schemeClr val="bg1">
                <a:lumMod val="50000"/>
              </a:schemeClr>
            </a:solidFill>
          </p:grpSpPr>
          <p:sp>
            <p:nvSpPr>
              <p:cNvPr id="61" name="Freeform 167">
                <a:extLst>
                  <a:ext uri="{FF2B5EF4-FFF2-40B4-BE49-F238E27FC236}">
                    <a16:creationId xmlns:a16="http://schemas.microsoft.com/office/drawing/2014/main" id="{DE5C0DA6-2F77-4BDF-BD07-1BFA26E383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6007" y="3543717"/>
                <a:ext cx="134938" cy="133350"/>
              </a:xfrm>
              <a:custGeom>
                <a:avLst/>
                <a:gdLst>
                  <a:gd name="T0" fmla="*/ 49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49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49 w 157"/>
                  <a:gd name="T17" fmla="*/ 157 h 157"/>
                  <a:gd name="T18" fmla="*/ 45 w 157"/>
                  <a:gd name="T19" fmla="*/ 49 h 157"/>
                  <a:gd name="T20" fmla="*/ 49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49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49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49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Freeform 168">
                <a:extLst>
                  <a:ext uri="{FF2B5EF4-FFF2-40B4-BE49-F238E27FC236}">
                    <a16:creationId xmlns:a16="http://schemas.microsoft.com/office/drawing/2014/main" id="{3D71AA4F-3BA9-472E-8BAB-3BC73BCBA0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8569" y="3543717"/>
                <a:ext cx="134938" cy="133350"/>
              </a:xfrm>
              <a:custGeom>
                <a:avLst/>
                <a:gdLst>
                  <a:gd name="T0" fmla="*/ 50 w 158"/>
                  <a:gd name="T1" fmla="*/ 157 h 157"/>
                  <a:gd name="T2" fmla="*/ 108 w 158"/>
                  <a:gd name="T3" fmla="*/ 157 h 157"/>
                  <a:gd name="T4" fmla="*/ 158 w 158"/>
                  <a:gd name="T5" fmla="*/ 108 h 157"/>
                  <a:gd name="T6" fmla="*/ 158 w 158"/>
                  <a:gd name="T7" fmla="*/ 49 h 157"/>
                  <a:gd name="T8" fmla="*/ 108 w 158"/>
                  <a:gd name="T9" fmla="*/ 0 h 157"/>
                  <a:gd name="T10" fmla="*/ 50 w 158"/>
                  <a:gd name="T11" fmla="*/ 0 h 157"/>
                  <a:gd name="T12" fmla="*/ 0 w 158"/>
                  <a:gd name="T13" fmla="*/ 49 h 157"/>
                  <a:gd name="T14" fmla="*/ 0 w 158"/>
                  <a:gd name="T15" fmla="*/ 108 h 157"/>
                  <a:gd name="T16" fmla="*/ 50 w 158"/>
                  <a:gd name="T17" fmla="*/ 157 h 157"/>
                  <a:gd name="T18" fmla="*/ 45 w 158"/>
                  <a:gd name="T19" fmla="*/ 49 h 157"/>
                  <a:gd name="T20" fmla="*/ 50 w 158"/>
                  <a:gd name="T21" fmla="*/ 45 h 157"/>
                  <a:gd name="T22" fmla="*/ 108 w 158"/>
                  <a:gd name="T23" fmla="*/ 45 h 157"/>
                  <a:gd name="T24" fmla="*/ 113 w 158"/>
                  <a:gd name="T25" fmla="*/ 49 h 157"/>
                  <a:gd name="T26" fmla="*/ 113 w 158"/>
                  <a:gd name="T27" fmla="*/ 108 h 157"/>
                  <a:gd name="T28" fmla="*/ 108 w 158"/>
                  <a:gd name="T29" fmla="*/ 112 h 157"/>
                  <a:gd name="T30" fmla="*/ 50 w 158"/>
                  <a:gd name="T31" fmla="*/ 112 h 157"/>
                  <a:gd name="T32" fmla="*/ 45 w 158"/>
                  <a:gd name="T33" fmla="*/ 108 h 157"/>
                  <a:gd name="T34" fmla="*/ 45 w 158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8" h="157">
                    <a:moveTo>
                      <a:pt x="50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6" y="157"/>
                      <a:pt x="158" y="135"/>
                      <a:pt x="158" y="108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58" y="22"/>
                      <a:pt x="136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3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3" y="157"/>
                      <a:pt x="50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8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1" y="45"/>
                      <a:pt x="113" y="47"/>
                      <a:pt x="113" y="49"/>
                    </a:cubicBezTo>
                    <a:cubicBezTo>
                      <a:pt x="113" y="108"/>
                      <a:pt x="113" y="108"/>
                      <a:pt x="113" y="108"/>
                    </a:cubicBezTo>
                    <a:cubicBezTo>
                      <a:pt x="113" y="110"/>
                      <a:pt x="111" y="112"/>
                      <a:pt x="108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48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" name="Freeform 169">
                <a:extLst>
                  <a:ext uri="{FF2B5EF4-FFF2-40B4-BE49-F238E27FC236}">
                    <a16:creationId xmlns:a16="http://schemas.microsoft.com/office/drawing/2014/main" id="{6A69CBAB-F51A-4B1F-A112-DA683B7FB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2719" y="3543717"/>
                <a:ext cx="134938" cy="133350"/>
              </a:xfrm>
              <a:custGeom>
                <a:avLst/>
                <a:gdLst>
                  <a:gd name="T0" fmla="*/ 50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50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50 w 157"/>
                  <a:gd name="T17" fmla="*/ 157 h 157"/>
                  <a:gd name="T18" fmla="*/ 45 w 157"/>
                  <a:gd name="T19" fmla="*/ 49 h 157"/>
                  <a:gd name="T20" fmla="*/ 50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50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50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50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Freeform 170">
                <a:extLst>
                  <a:ext uri="{FF2B5EF4-FFF2-40B4-BE49-F238E27FC236}">
                    <a16:creationId xmlns:a16="http://schemas.microsoft.com/office/drawing/2014/main" id="{954CBE07-0D16-4AD4-A777-CB311DF6D0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5282" y="3543717"/>
                <a:ext cx="134938" cy="133350"/>
              </a:xfrm>
              <a:custGeom>
                <a:avLst/>
                <a:gdLst>
                  <a:gd name="T0" fmla="*/ 49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49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49 w 157"/>
                  <a:gd name="T17" fmla="*/ 157 h 157"/>
                  <a:gd name="T18" fmla="*/ 45 w 157"/>
                  <a:gd name="T19" fmla="*/ 49 h 157"/>
                  <a:gd name="T20" fmla="*/ 49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49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49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49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" name="Freeform 171">
                <a:extLst>
                  <a:ext uri="{FF2B5EF4-FFF2-40B4-BE49-F238E27FC236}">
                    <a16:creationId xmlns:a16="http://schemas.microsoft.com/office/drawing/2014/main" id="{F872F54D-2B55-46F1-87EA-C60DB46BEC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6007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49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49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49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49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49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" name="Freeform 172">
                <a:extLst>
                  <a:ext uri="{FF2B5EF4-FFF2-40B4-BE49-F238E27FC236}">
                    <a16:creationId xmlns:a16="http://schemas.microsoft.com/office/drawing/2014/main" id="{090E427B-C353-405B-ABA1-1B7292F355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8569" y="3772317"/>
                <a:ext cx="134938" cy="134938"/>
              </a:xfrm>
              <a:custGeom>
                <a:avLst/>
                <a:gdLst>
                  <a:gd name="T0" fmla="*/ 108 w 158"/>
                  <a:gd name="T1" fmla="*/ 158 h 158"/>
                  <a:gd name="T2" fmla="*/ 158 w 158"/>
                  <a:gd name="T3" fmla="*/ 108 h 158"/>
                  <a:gd name="T4" fmla="*/ 158 w 158"/>
                  <a:gd name="T5" fmla="*/ 50 h 158"/>
                  <a:gd name="T6" fmla="*/ 108 w 158"/>
                  <a:gd name="T7" fmla="*/ 0 h 158"/>
                  <a:gd name="T8" fmla="*/ 50 w 158"/>
                  <a:gd name="T9" fmla="*/ 0 h 158"/>
                  <a:gd name="T10" fmla="*/ 0 w 158"/>
                  <a:gd name="T11" fmla="*/ 50 h 158"/>
                  <a:gd name="T12" fmla="*/ 0 w 158"/>
                  <a:gd name="T13" fmla="*/ 108 h 158"/>
                  <a:gd name="T14" fmla="*/ 50 w 158"/>
                  <a:gd name="T15" fmla="*/ 158 h 158"/>
                  <a:gd name="T16" fmla="*/ 108 w 158"/>
                  <a:gd name="T17" fmla="*/ 158 h 158"/>
                  <a:gd name="T18" fmla="*/ 45 w 158"/>
                  <a:gd name="T19" fmla="*/ 108 h 158"/>
                  <a:gd name="T20" fmla="*/ 45 w 158"/>
                  <a:gd name="T21" fmla="*/ 50 h 158"/>
                  <a:gd name="T22" fmla="*/ 50 w 158"/>
                  <a:gd name="T23" fmla="*/ 45 h 158"/>
                  <a:gd name="T24" fmla="*/ 108 w 158"/>
                  <a:gd name="T25" fmla="*/ 45 h 158"/>
                  <a:gd name="T26" fmla="*/ 113 w 158"/>
                  <a:gd name="T27" fmla="*/ 50 h 158"/>
                  <a:gd name="T28" fmla="*/ 113 w 158"/>
                  <a:gd name="T29" fmla="*/ 108 h 158"/>
                  <a:gd name="T30" fmla="*/ 108 w 158"/>
                  <a:gd name="T31" fmla="*/ 113 h 158"/>
                  <a:gd name="T32" fmla="*/ 50 w 158"/>
                  <a:gd name="T33" fmla="*/ 113 h 158"/>
                  <a:gd name="T34" fmla="*/ 45 w 158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8" h="158">
                    <a:moveTo>
                      <a:pt x="108" y="158"/>
                    </a:moveTo>
                    <a:cubicBezTo>
                      <a:pt x="136" y="158"/>
                      <a:pt x="158" y="135"/>
                      <a:pt x="158" y="108"/>
                    </a:cubicBezTo>
                    <a:cubicBezTo>
                      <a:pt x="158" y="50"/>
                      <a:pt x="158" y="50"/>
                      <a:pt x="158" y="50"/>
                    </a:cubicBezTo>
                    <a:cubicBezTo>
                      <a:pt x="158" y="22"/>
                      <a:pt x="136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3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3" y="158"/>
                      <a:pt x="50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8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1" y="45"/>
                      <a:pt x="113" y="47"/>
                      <a:pt x="113" y="50"/>
                    </a:cubicBezTo>
                    <a:cubicBezTo>
                      <a:pt x="113" y="108"/>
                      <a:pt x="113" y="108"/>
                      <a:pt x="113" y="108"/>
                    </a:cubicBezTo>
                    <a:cubicBezTo>
                      <a:pt x="113" y="111"/>
                      <a:pt x="111" y="113"/>
                      <a:pt x="108" y="113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48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" name="Freeform 173">
                <a:extLst>
                  <a:ext uri="{FF2B5EF4-FFF2-40B4-BE49-F238E27FC236}">
                    <a16:creationId xmlns:a16="http://schemas.microsoft.com/office/drawing/2014/main" id="{8A8803CA-25C9-48B2-8398-D2A2DCEE19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2719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50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50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50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50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50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" name="Freeform 174">
                <a:extLst>
                  <a:ext uri="{FF2B5EF4-FFF2-40B4-BE49-F238E27FC236}">
                    <a16:creationId xmlns:a16="http://schemas.microsoft.com/office/drawing/2014/main" id="{372904CB-1062-4A70-B6D4-923161570F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5282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49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49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49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49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49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" name="Freeform 175">
                <a:extLst>
                  <a:ext uri="{FF2B5EF4-FFF2-40B4-BE49-F238E27FC236}">
                    <a16:creationId xmlns:a16="http://schemas.microsoft.com/office/drawing/2014/main" id="{563E797D-BC47-4724-8129-5BBD69FD0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23282" y="3477042"/>
                <a:ext cx="1109663" cy="496888"/>
              </a:xfrm>
              <a:custGeom>
                <a:avLst/>
                <a:gdLst>
                  <a:gd name="T0" fmla="*/ 624 w 1292"/>
                  <a:gd name="T1" fmla="*/ 0 h 583"/>
                  <a:gd name="T2" fmla="*/ 187 w 1292"/>
                  <a:gd name="T3" fmla="*/ 0 h 583"/>
                  <a:gd name="T4" fmla="*/ 165 w 1292"/>
                  <a:gd name="T5" fmla="*/ 22 h 583"/>
                  <a:gd name="T6" fmla="*/ 165 w 1292"/>
                  <a:gd name="T7" fmla="*/ 269 h 583"/>
                  <a:gd name="T8" fmla="*/ 45 w 1292"/>
                  <a:gd name="T9" fmla="*/ 269 h 583"/>
                  <a:gd name="T10" fmla="*/ 45 w 1292"/>
                  <a:gd name="T11" fmla="*/ 68 h 583"/>
                  <a:gd name="T12" fmla="*/ 27 w 1292"/>
                  <a:gd name="T13" fmla="*/ 45 h 583"/>
                  <a:gd name="T14" fmla="*/ 0 w 1292"/>
                  <a:gd name="T15" fmla="*/ 67 h 583"/>
                  <a:gd name="T16" fmla="*/ 0 w 1292"/>
                  <a:gd name="T17" fmla="*/ 291 h 583"/>
                  <a:gd name="T18" fmla="*/ 23 w 1292"/>
                  <a:gd name="T19" fmla="*/ 314 h 583"/>
                  <a:gd name="T20" fmla="*/ 165 w 1292"/>
                  <a:gd name="T21" fmla="*/ 314 h 583"/>
                  <a:gd name="T22" fmla="*/ 165 w 1292"/>
                  <a:gd name="T23" fmla="*/ 391 h 583"/>
                  <a:gd name="T24" fmla="*/ 182 w 1292"/>
                  <a:gd name="T25" fmla="*/ 413 h 583"/>
                  <a:gd name="T26" fmla="*/ 210 w 1292"/>
                  <a:gd name="T27" fmla="*/ 391 h 583"/>
                  <a:gd name="T28" fmla="*/ 210 w 1292"/>
                  <a:gd name="T29" fmla="*/ 314 h 583"/>
                  <a:gd name="T30" fmla="*/ 1082 w 1292"/>
                  <a:gd name="T31" fmla="*/ 314 h 583"/>
                  <a:gd name="T32" fmla="*/ 1082 w 1292"/>
                  <a:gd name="T33" fmla="*/ 538 h 583"/>
                  <a:gd name="T34" fmla="*/ 210 w 1292"/>
                  <a:gd name="T35" fmla="*/ 538 h 583"/>
                  <a:gd name="T36" fmla="*/ 210 w 1292"/>
                  <a:gd name="T37" fmla="*/ 492 h 583"/>
                  <a:gd name="T38" fmla="*/ 192 w 1292"/>
                  <a:gd name="T39" fmla="*/ 469 h 583"/>
                  <a:gd name="T40" fmla="*/ 165 w 1292"/>
                  <a:gd name="T41" fmla="*/ 491 h 583"/>
                  <a:gd name="T42" fmla="*/ 165 w 1292"/>
                  <a:gd name="T43" fmla="*/ 561 h 583"/>
                  <a:gd name="T44" fmla="*/ 187 w 1292"/>
                  <a:gd name="T45" fmla="*/ 583 h 583"/>
                  <a:gd name="T46" fmla="*/ 1105 w 1292"/>
                  <a:gd name="T47" fmla="*/ 583 h 583"/>
                  <a:gd name="T48" fmla="*/ 1127 w 1292"/>
                  <a:gd name="T49" fmla="*/ 561 h 583"/>
                  <a:gd name="T50" fmla="*/ 1127 w 1292"/>
                  <a:gd name="T51" fmla="*/ 314 h 583"/>
                  <a:gd name="T52" fmla="*/ 1269 w 1292"/>
                  <a:gd name="T53" fmla="*/ 314 h 583"/>
                  <a:gd name="T54" fmla="*/ 1292 w 1292"/>
                  <a:gd name="T55" fmla="*/ 291 h 583"/>
                  <a:gd name="T56" fmla="*/ 1292 w 1292"/>
                  <a:gd name="T57" fmla="*/ 68 h 583"/>
                  <a:gd name="T58" fmla="*/ 1274 w 1292"/>
                  <a:gd name="T59" fmla="*/ 45 h 583"/>
                  <a:gd name="T60" fmla="*/ 1247 w 1292"/>
                  <a:gd name="T61" fmla="*/ 67 h 583"/>
                  <a:gd name="T62" fmla="*/ 1247 w 1292"/>
                  <a:gd name="T63" fmla="*/ 269 h 583"/>
                  <a:gd name="T64" fmla="*/ 1127 w 1292"/>
                  <a:gd name="T65" fmla="*/ 269 h 583"/>
                  <a:gd name="T66" fmla="*/ 1127 w 1292"/>
                  <a:gd name="T67" fmla="*/ 22 h 583"/>
                  <a:gd name="T68" fmla="*/ 1105 w 1292"/>
                  <a:gd name="T69" fmla="*/ 0 h 583"/>
                  <a:gd name="T70" fmla="*/ 668 w 1292"/>
                  <a:gd name="T71" fmla="*/ 0 h 583"/>
                  <a:gd name="T72" fmla="*/ 624 w 1292"/>
                  <a:gd name="T73" fmla="*/ 0 h 583"/>
                  <a:gd name="T74" fmla="*/ 1082 w 1292"/>
                  <a:gd name="T75" fmla="*/ 269 h 583"/>
                  <a:gd name="T76" fmla="*/ 210 w 1292"/>
                  <a:gd name="T77" fmla="*/ 269 h 583"/>
                  <a:gd name="T78" fmla="*/ 210 w 1292"/>
                  <a:gd name="T79" fmla="*/ 44 h 583"/>
                  <a:gd name="T80" fmla="*/ 1082 w 1292"/>
                  <a:gd name="T81" fmla="*/ 44 h 583"/>
                  <a:gd name="T82" fmla="*/ 1082 w 1292"/>
                  <a:gd name="T83" fmla="*/ 269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92" h="583">
                    <a:moveTo>
                      <a:pt x="624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175" y="0"/>
                      <a:pt x="165" y="10"/>
                      <a:pt x="165" y="22"/>
                    </a:cubicBezTo>
                    <a:cubicBezTo>
                      <a:pt x="165" y="269"/>
                      <a:pt x="165" y="269"/>
                      <a:pt x="165" y="269"/>
                    </a:cubicBezTo>
                    <a:cubicBezTo>
                      <a:pt x="45" y="269"/>
                      <a:pt x="45" y="269"/>
                      <a:pt x="45" y="269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57"/>
                      <a:pt x="38" y="47"/>
                      <a:pt x="27" y="45"/>
                    </a:cubicBezTo>
                    <a:cubicBezTo>
                      <a:pt x="13" y="42"/>
                      <a:pt x="0" y="53"/>
                      <a:pt x="0" y="67"/>
                    </a:cubicBezTo>
                    <a:cubicBezTo>
                      <a:pt x="0" y="291"/>
                      <a:pt x="0" y="291"/>
                      <a:pt x="0" y="291"/>
                    </a:cubicBezTo>
                    <a:cubicBezTo>
                      <a:pt x="0" y="304"/>
                      <a:pt x="10" y="314"/>
                      <a:pt x="23" y="314"/>
                    </a:cubicBezTo>
                    <a:cubicBezTo>
                      <a:pt x="165" y="314"/>
                      <a:pt x="165" y="314"/>
                      <a:pt x="165" y="314"/>
                    </a:cubicBezTo>
                    <a:cubicBezTo>
                      <a:pt x="165" y="391"/>
                      <a:pt x="165" y="391"/>
                      <a:pt x="165" y="391"/>
                    </a:cubicBezTo>
                    <a:cubicBezTo>
                      <a:pt x="165" y="401"/>
                      <a:pt x="172" y="411"/>
                      <a:pt x="182" y="413"/>
                    </a:cubicBezTo>
                    <a:cubicBezTo>
                      <a:pt x="197" y="416"/>
                      <a:pt x="210" y="405"/>
                      <a:pt x="210" y="391"/>
                    </a:cubicBezTo>
                    <a:cubicBezTo>
                      <a:pt x="210" y="314"/>
                      <a:pt x="210" y="314"/>
                      <a:pt x="210" y="314"/>
                    </a:cubicBezTo>
                    <a:cubicBezTo>
                      <a:pt x="1082" y="314"/>
                      <a:pt x="1082" y="314"/>
                      <a:pt x="1082" y="314"/>
                    </a:cubicBezTo>
                    <a:cubicBezTo>
                      <a:pt x="1082" y="538"/>
                      <a:pt x="1082" y="538"/>
                      <a:pt x="1082" y="538"/>
                    </a:cubicBezTo>
                    <a:cubicBezTo>
                      <a:pt x="210" y="538"/>
                      <a:pt x="210" y="538"/>
                      <a:pt x="210" y="538"/>
                    </a:cubicBezTo>
                    <a:cubicBezTo>
                      <a:pt x="210" y="492"/>
                      <a:pt x="210" y="492"/>
                      <a:pt x="210" y="492"/>
                    </a:cubicBezTo>
                    <a:cubicBezTo>
                      <a:pt x="210" y="481"/>
                      <a:pt x="202" y="472"/>
                      <a:pt x="192" y="469"/>
                    </a:cubicBezTo>
                    <a:cubicBezTo>
                      <a:pt x="177" y="467"/>
                      <a:pt x="165" y="478"/>
                      <a:pt x="165" y="491"/>
                    </a:cubicBezTo>
                    <a:cubicBezTo>
                      <a:pt x="165" y="561"/>
                      <a:pt x="165" y="561"/>
                      <a:pt x="165" y="561"/>
                    </a:cubicBezTo>
                    <a:cubicBezTo>
                      <a:pt x="165" y="573"/>
                      <a:pt x="175" y="583"/>
                      <a:pt x="187" y="583"/>
                    </a:cubicBezTo>
                    <a:cubicBezTo>
                      <a:pt x="1105" y="583"/>
                      <a:pt x="1105" y="583"/>
                      <a:pt x="1105" y="583"/>
                    </a:cubicBezTo>
                    <a:cubicBezTo>
                      <a:pt x="1117" y="583"/>
                      <a:pt x="1127" y="573"/>
                      <a:pt x="1127" y="561"/>
                    </a:cubicBezTo>
                    <a:cubicBezTo>
                      <a:pt x="1127" y="314"/>
                      <a:pt x="1127" y="314"/>
                      <a:pt x="1127" y="314"/>
                    </a:cubicBezTo>
                    <a:cubicBezTo>
                      <a:pt x="1269" y="314"/>
                      <a:pt x="1269" y="314"/>
                      <a:pt x="1269" y="314"/>
                    </a:cubicBezTo>
                    <a:cubicBezTo>
                      <a:pt x="1282" y="314"/>
                      <a:pt x="1292" y="304"/>
                      <a:pt x="1292" y="291"/>
                    </a:cubicBezTo>
                    <a:cubicBezTo>
                      <a:pt x="1292" y="68"/>
                      <a:pt x="1292" y="68"/>
                      <a:pt x="1292" y="68"/>
                    </a:cubicBezTo>
                    <a:cubicBezTo>
                      <a:pt x="1292" y="57"/>
                      <a:pt x="1284" y="47"/>
                      <a:pt x="1274" y="45"/>
                    </a:cubicBezTo>
                    <a:cubicBezTo>
                      <a:pt x="1259" y="42"/>
                      <a:pt x="1247" y="53"/>
                      <a:pt x="1247" y="67"/>
                    </a:cubicBezTo>
                    <a:cubicBezTo>
                      <a:pt x="1247" y="269"/>
                      <a:pt x="1247" y="269"/>
                      <a:pt x="1247" y="269"/>
                    </a:cubicBezTo>
                    <a:cubicBezTo>
                      <a:pt x="1127" y="269"/>
                      <a:pt x="1127" y="269"/>
                      <a:pt x="1127" y="269"/>
                    </a:cubicBezTo>
                    <a:cubicBezTo>
                      <a:pt x="1127" y="22"/>
                      <a:pt x="1127" y="22"/>
                      <a:pt x="1127" y="22"/>
                    </a:cubicBezTo>
                    <a:cubicBezTo>
                      <a:pt x="1127" y="10"/>
                      <a:pt x="1117" y="0"/>
                      <a:pt x="1105" y="0"/>
                    </a:cubicBezTo>
                    <a:cubicBezTo>
                      <a:pt x="668" y="0"/>
                      <a:pt x="668" y="0"/>
                      <a:pt x="668" y="0"/>
                    </a:cubicBezTo>
                    <a:lnTo>
                      <a:pt x="624" y="0"/>
                    </a:lnTo>
                    <a:close/>
                    <a:moveTo>
                      <a:pt x="1082" y="269"/>
                    </a:moveTo>
                    <a:cubicBezTo>
                      <a:pt x="210" y="269"/>
                      <a:pt x="210" y="269"/>
                      <a:pt x="210" y="269"/>
                    </a:cubicBezTo>
                    <a:cubicBezTo>
                      <a:pt x="210" y="44"/>
                      <a:pt x="210" y="44"/>
                      <a:pt x="210" y="44"/>
                    </a:cubicBezTo>
                    <a:cubicBezTo>
                      <a:pt x="1082" y="44"/>
                      <a:pt x="1082" y="44"/>
                      <a:pt x="1082" y="44"/>
                    </a:cubicBezTo>
                    <a:lnTo>
                      <a:pt x="1082" y="2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" name="Freeform 176">
                <a:extLst>
                  <a:ext uri="{FF2B5EF4-FFF2-40B4-BE49-F238E27FC236}">
                    <a16:creationId xmlns:a16="http://schemas.microsoft.com/office/drawing/2014/main" id="{C04D34C1-0AE3-4D4D-BEF1-EA395C6BA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4844" y="3267492"/>
                <a:ext cx="38100" cy="165100"/>
              </a:xfrm>
              <a:custGeom>
                <a:avLst/>
                <a:gdLst>
                  <a:gd name="T0" fmla="*/ 0 w 45"/>
                  <a:gd name="T1" fmla="*/ 0 h 194"/>
                  <a:gd name="T2" fmla="*/ 0 w 45"/>
                  <a:gd name="T3" fmla="*/ 168 h 194"/>
                  <a:gd name="T4" fmla="*/ 17 w 45"/>
                  <a:gd name="T5" fmla="*/ 191 h 194"/>
                  <a:gd name="T6" fmla="*/ 45 w 45"/>
                  <a:gd name="T7" fmla="*/ 169 h 194"/>
                  <a:gd name="T8" fmla="*/ 45 w 45"/>
                  <a:gd name="T9" fmla="*/ 0 h 194"/>
                  <a:gd name="T10" fmla="*/ 0 w 45"/>
                  <a:gd name="T1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194">
                    <a:moveTo>
                      <a:pt x="0" y="0"/>
                    </a:move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79"/>
                      <a:pt x="7" y="189"/>
                      <a:pt x="17" y="191"/>
                    </a:cubicBezTo>
                    <a:cubicBezTo>
                      <a:pt x="32" y="194"/>
                      <a:pt x="45" y="183"/>
                      <a:pt x="45" y="169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" name="Freeform 177">
                <a:extLst>
                  <a:ext uri="{FF2B5EF4-FFF2-40B4-BE49-F238E27FC236}">
                    <a16:creationId xmlns:a16="http://schemas.microsoft.com/office/drawing/2014/main" id="{2D617E20-5FF4-4F78-B526-61DB3177F9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3282" y="3267492"/>
                <a:ext cx="38100" cy="165100"/>
              </a:xfrm>
              <a:custGeom>
                <a:avLst/>
                <a:gdLst>
                  <a:gd name="T0" fmla="*/ 0 w 45"/>
                  <a:gd name="T1" fmla="*/ 0 h 194"/>
                  <a:gd name="T2" fmla="*/ 0 w 45"/>
                  <a:gd name="T3" fmla="*/ 168 h 194"/>
                  <a:gd name="T4" fmla="*/ 18 w 45"/>
                  <a:gd name="T5" fmla="*/ 191 h 194"/>
                  <a:gd name="T6" fmla="*/ 45 w 45"/>
                  <a:gd name="T7" fmla="*/ 169 h 194"/>
                  <a:gd name="T8" fmla="*/ 45 w 45"/>
                  <a:gd name="T9" fmla="*/ 0 h 194"/>
                  <a:gd name="T10" fmla="*/ 0 w 45"/>
                  <a:gd name="T1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194">
                    <a:moveTo>
                      <a:pt x="0" y="0"/>
                    </a:move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79"/>
                      <a:pt x="8" y="189"/>
                      <a:pt x="18" y="191"/>
                    </a:cubicBezTo>
                    <a:cubicBezTo>
                      <a:pt x="33" y="194"/>
                      <a:pt x="45" y="183"/>
                      <a:pt x="45" y="169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FE5FB10-2E2F-446B-B4E8-D627432CB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9857" y="3267492"/>
                <a:ext cx="36513" cy="2095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F4E3B58-4872-4276-911D-A0D4D234F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9344" y="3081755"/>
                <a:ext cx="136525" cy="38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844D1BA-3907-49C6-9CC3-67C3D288C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3532" y="3081755"/>
                <a:ext cx="136525" cy="38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6477B8AA-B1D7-451D-BB30-B32425B1187A}"/>
              </a:ext>
            </a:extLst>
          </p:cNvPr>
          <p:cNvSpPr/>
          <p:nvPr/>
        </p:nvSpPr>
        <p:spPr>
          <a:xfrm rot="16200000">
            <a:off x="5179683" y="1131667"/>
            <a:ext cx="397898" cy="3978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29" name="Shape 4864">
            <a:extLst>
              <a:ext uri="{FF2B5EF4-FFF2-40B4-BE49-F238E27FC236}">
                <a16:creationId xmlns:a16="http://schemas.microsoft.com/office/drawing/2014/main" id="{12C30850-CDB8-4519-8C59-C51058AA0ECF}"/>
              </a:ext>
            </a:extLst>
          </p:cNvPr>
          <p:cNvSpPr/>
          <p:nvPr/>
        </p:nvSpPr>
        <p:spPr>
          <a:xfrm>
            <a:off x="5260765" y="1235520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2144699-AEA7-45C4-8686-A28434A7BF72}"/>
              </a:ext>
            </a:extLst>
          </p:cNvPr>
          <p:cNvSpPr/>
          <p:nvPr/>
        </p:nvSpPr>
        <p:spPr>
          <a:xfrm rot="16200000">
            <a:off x="5179683" y="1919122"/>
            <a:ext cx="397898" cy="3978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3" name="Shape 4864">
            <a:extLst>
              <a:ext uri="{FF2B5EF4-FFF2-40B4-BE49-F238E27FC236}">
                <a16:creationId xmlns:a16="http://schemas.microsoft.com/office/drawing/2014/main" id="{ABE93D24-2F20-43C1-8BBE-8C5E46DDB1A5}"/>
              </a:ext>
            </a:extLst>
          </p:cNvPr>
          <p:cNvSpPr/>
          <p:nvPr/>
        </p:nvSpPr>
        <p:spPr>
          <a:xfrm>
            <a:off x="5260765" y="2023018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6413F64-8CA1-47C7-98E2-0B115AE42F04}"/>
              </a:ext>
            </a:extLst>
          </p:cNvPr>
          <p:cNvSpPr/>
          <p:nvPr/>
        </p:nvSpPr>
        <p:spPr>
          <a:xfrm rot="16200000">
            <a:off x="5179683" y="2706620"/>
            <a:ext cx="397898" cy="3978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7" name="Shape 4864">
            <a:extLst>
              <a:ext uri="{FF2B5EF4-FFF2-40B4-BE49-F238E27FC236}">
                <a16:creationId xmlns:a16="http://schemas.microsoft.com/office/drawing/2014/main" id="{6F52F770-49DA-4E95-924D-75F1D45AF2AD}"/>
              </a:ext>
            </a:extLst>
          </p:cNvPr>
          <p:cNvSpPr/>
          <p:nvPr/>
        </p:nvSpPr>
        <p:spPr>
          <a:xfrm>
            <a:off x="5260765" y="2810516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40D552C-FE64-471B-96BE-5535E8BE01B7}"/>
              </a:ext>
            </a:extLst>
          </p:cNvPr>
          <p:cNvSpPr/>
          <p:nvPr/>
        </p:nvSpPr>
        <p:spPr>
          <a:xfrm rot="16200000">
            <a:off x="5179683" y="3494118"/>
            <a:ext cx="397898" cy="3978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9" name="Shape 4864">
            <a:extLst>
              <a:ext uri="{FF2B5EF4-FFF2-40B4-BE49-F238E27FC236}">
                <a16:creationId xmlns:a16="http://schemas.microsoft.com/office/drawing/2014/main" id="{D44360DC-FF80-4367-AAD4-DD42636D9CD0}"/>
              </a:ext>
            </a:extLst>
          </p:cNvPr>
          <p:cNvSpPr/>
          <p:nvPr/>
        </p:nvSpPr>
        <p:spPr>
          <a:xfrm>
            <a:off x="5260765" y="3598014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442E7E92-6072-4EB3-820E-D6B82CC6733D}"/>
              </a:ext>
            </a:extLst>
          </p:cNvPr>
          <p:cNvCxnSpPr>
            <a:cxnSpLocks/>
          </p:cNvCxnSpPr>
          <p:nvPr/>
        </p:nvCxnSpPr>
        <p:spPr>
          <a:xfrm flipH="1">
            <a:off x="2311696" y="3700026"/>
            <a:ext cx="879117" cy="630258"/>
          </a:xfrm>
          <a:prstGeom prst="bentConnector3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EA95C0D-7483-49DB-9D9F-6F62A40418AF}"/>
              </a:ext>
            </a:extLst>
          </p:cNvPr>
          <p:cNvSpPr/>
          <p:nvPr/>
        </p:nvSpPr>
        <p:spPr>
          <a:xfrm>
            <a:off x="5869014" y="986875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1"/>
                </a:solidFill>
              </a:rPr>
              <a:t>Purpose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D4D9CD-9B17-4D5D-A59C-A887E7F89A71}"/>
              </a:ext>
            </a:extLst>
          </p:cNvPr>
          <p:cNvSpPr/>
          <p:nvPr/>
        </p:nvSpPr>
        <p:spPr>
          <a:xfrm>
            <a:off x="5869014" y="1274243"/>
            <a:ext cx="2797407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Enabling efficient and scalable symbolic mathematical computation for machine learning tasks.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633177-48E8-4C05-B3A6-A340CDFD8FA2}"/>
              </a:ext>
            </a:extLst>
          </p:cNvPr>
          <p:cNvSpPr/>
          <p:nvPr/>
        </p:nvSpPr>
        <p:spPr>
          <a:xfrm>
            <a:off x="5869014" y="1774330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2"/>
                </a:solidFill>
              </a:rPr>
              <a:t>Developed by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57AC69-4840-452D-BE36-FA01FBA93FFA}"/>
              </a:ext>
            </a:extLst>
          </p:cNvPr>
          <p:cNvSpPr/>
          <p:nvPr/>
        </p:nvSpPr>
        <p:spPr>
          <a:xfrm>
            <a:off x="5869014" y="2061698"/>
            <a:ext cx="2797407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Collaboratively developed by researchers from multiple institutions including the University of Washington and Carnegie Mellon University.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B973ED-89CB-4291-AB3A-06289E6DCF1A}"/>
              </a:ext>
            </a:extLst>
          </p:cNvPr>
          <p:cNvSpPr/>
          <p:nvPr/>
        </p:nvSpPr>
        <p:spPr>
          <a:xfrm>
            <a:off x="5869014" y="2561827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3"/>
                </a:solidFill>
              </a:rPr>
              <a:t>Target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BABE1CD-A750-41F4-9B9E-F7E9FB430C9A}"/>
              </a:ext>
            </a:extLst>
          </p:cNvPr>
          <p:cNvSpPr/>
          <p:nvPr/>
        </p:nvSpPr>
        <p:spPr>
          <a:xfrm>
            <a:off x="5869014" y="2849195"/>
            <a:ext cx="2797407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Geared towards facilitating cutting-edge research and practical applications in deep learning.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B3B2ECA-92D3-4513-9EE4-005D763AC11D}"/>
              </a:ext>
            </a:extLst>
          </p:cNvPr>
          <p:cNvSpPr/>
          <p:nvPr/>
        </p:nvSpPr>
        <p:spPr>
          <a:xfrm>
            <a:off x="5869014" y="3636693"/>
            <a:ext cx="2797407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Notable for its flexible programming interface and support for distributed computing, enhancing scalability and performance.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BF80C6D-228A-0560-7DFB-65EFA30D8A0E}"/>
              </a:ext>
            </a:extLst>
          </p:cNvPr>
          <p:cNvSpPr/>
          <p:nvPr/>
        </p:nvSpPr>
        <p:spPr>
          <a:xfrm rot="16200000">
            <a:off x="5181685" y="4308827"/>
            <a:ext cx="397898" cy="3978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157596-A1D4-3613-20F4-CDDE18A382EA}"/>
              </a:ext>
            </a:extLst>
          </p:cNvPr>
          <p:cNvSpPr/>
          <p:nvPr/>
        </p:nvSpPr>
        <p:spPr>
          <a:xfrm>
            <a:off x="5871016" y="4451402"/>
            <a:ext cx="2797407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Demonstrating exceptional speed and efficiency, particularly in distributed computing environments, due to its optimized code compilation.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C5A0799-3268-6068-70A3-893945120CA2}"/>
              </a:ext>
            </a:extLst>
          </p:cNvPr>
          <p:cNvSpPr/>
          <p:nvPr/>
        </p:nvSpPr>
        <p:spPr>
          <a:xfrm flipH="1">
            <a:off x="803036" y="1094560"/>
            <a:ext cx="825006" cy="86754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1"/>
                </a:solidFill>
              </a:rPr>
              <a:t>2015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BB4288-E492-423F-121A-40BD9C6EB485}"/>
              </a:ext>
            </a:extLst>
          </p:cNvPr>
          <p:cNvSpPr/>
          <p:nvPr/>
        </p:nvSpPr>
        <p:spPr>
          <a:xfrm>
            <a:off x="5869014" y="3349325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4"/>
                </a:solidFill>
              </a:rPr>
              <a:t>Key Feature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05294E-E275-84F3-A098-02C45784D77B}"/>
              </a:ext>
            </a:extLst>
          </p:cNvPr>
          <p:cNvSpPr/>
          <p:nvPr/>
        </p:nvSpPr>
        <p:spPr>
          <a:xfrm>
            <a:off x="5871016" y="4164034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7310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1A74BD-C65F-CD9E-C8A3-D877B5336F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38" t="6077" r="8922" b="3371"/>
          <a:stretch/>
        </p:blipFill>
        <p:spPr>
          <a:xfrm>
            <a:off x="164925" y="2322888"/>
            <a:ext cx="2174620" cy="1377752"/>
          </a:xfrm>
          <a:prstGeom prst="rect">
            <a:avLst/>
          </a:prstGeom>
        </p:spPr>
      </p:pic>
      <p:sp>
        <p:nvSpPr>
          <p:cNvPr id="4" name="Google Shape;79;p14">
            <a:extLst>
              <a:ext uri="{FF2B5EF4-FFF2-40B4-BE49-F238E27FC236}">
                <a16:creationId xmlns:a16="http://schemas.microsoft.com/office/drawing/2014/main" id="{A01E0FE4-AAB9-C720-CB8F-7B30DCCFE071}"/>
              </a:ext>
            </a:extLst>
          </p:cNvPr>
          <p:cNvSpPr txBox="1">
            <a:spLocks/>
          </p:cNvSpPr>
          <p:nvPr/>
        </p:nvSpPr>
        <p:spPr>
          <a:xfrm>
            <a:off x="128522" y="66694"/>
            <a:ext cx="8852191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800" dirty="0">
                <a:solidFill>
                  <a:schemeClr val="dk1"/>
                </a:solidFill>
              </a:rPr>
              <a:t>Chainer: Revolutionizing Deep Learning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0FBA70-41C9-4899-8839-3D9817987431}"/>
              </a:ext>
            </a:extLst>
          </p:cNvPr>
          <p:cNvCxnSpPr>
            <a:cxnSpLocks/>
          </p:cNvCxnSpPr>
          <p:nvPr/>
        </p:nvCxnSpPr>
        <p:spPr>
          <a:xfrm>
            <a:off x="2309487" y="2669380"/>
            <a:ext cx="87678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4F4893-A7B7-48F1-B044-7695D2E0B69F}"/>
              </a:ext>
            </a:extLst>
          </p:cNvPr>
          <p:cNvCxnSpPr>
            <a:cxnSpLocks/>
          </p:cNvCxnSpPr>
          <p:nvPr/>
        </p:nvCxnSpPr>
        <p:spPr>
          <a:xfrm>
            <a:off x="2311696" y="3499832"/>
            <a:ext cx="87457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F5C96F4-2288-463D-A544-5765B8CCCE09}"/>
              </a:ext>
            </a:extLst>
          </p:cNvPr>
          <p:cNvCxnSpPr>
            <a:cxnSpLocks/>
          </p:cNvCxnSpPr>
          <p:nvPr/>
        </p:nvCxnSpPr>
        <p:spPr>
          <a:xfrm>
            <a:off x="2308319" y="1838928"/>
            <a:ext cx="879117" cy="630258"/>
          </a:xfrm>
          <a:prstGeom prst="bentConnector3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ame 19">
            <a:extLst>
              <a:ext uri="{FF2B5EF4-FFF2-40B4-BE49-F238E27FC236}">
                <a16:creationId xmlns:a16="http://schemas.microsoft.com/office/drawing/2014/main" id="{D96B9697-BE26-41DD-BE24-8D8950DDF568}"/>
              </a:ext>
            </a:extLst>
          </p:cNvPr>
          <p:cNvSpPr/>
          <p:nvPr/>
        </p:nvSpPr>
        <p:spPr>
          <a:xfrm>
            <a:off x="3186269" y="2303368"/>
            <a:ext cx="1567180" cy="1562476"/>
          </a:xfrm>
          <a:prstGeom prst="frame">
            <a:avLst>
              <a:gd name="adj1" fmla="val 100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EAE428-FEF8-4F03-A86F-0CB0E32AFF59}"/>
              </a:ext>
            </a:extLst>
          </p:cNvPr>
          <p:cNvGrpSpPr/>
          <p:nvPr/>
        </p:nvGrpSpPr>
        <p:grpSpPr>
          <a:xfrm>
            <a:off x="3310253" y="2439287"/>
            <a:ext cx="1319213" cy="1290638"/>
            <a:chOff x="2020094" y="2683292"/>
            <a:chExt cx="1319213" cy="1290638"/>
          </a:xfrm>
        </p:grpSpPr>
        <p:sp>
          <p:nvSpPr>
            <p:cNvPr id="57" name="Freeform 179">
              <a:extLst>
                <a:ext uri="{FF2B5EF4-FFF2-40B4-BE49-F238E27FC236}">
                  <a16:creationId xmlns:a16="http://schemas.microsoft.com/office/drawing/2014/main" id="{E48AA2AE-803C-4B83-9299-D66CD11468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0094" y="2683292"/>
              <a:ext cx="349250" cy="584200"/>
            </a:xfrm>
            <a:custGeom>
              <a:avLst/>
              <a:gdLst>
                <a:gd name="T0" fmla="*/ 407 w 407"/>
                <a:gd name="T1" fmla="*/ 368 h 684"/>
                <a:gd name="T2" fmla="*/ 407 w 407"/>
                <a:gd name="T3" fmla="*/ 360 h 684"/>
                <a:gd name="T4" fmla="*/ 389 w 407"/>
                <a:gd name="T5" fmla="*/ 338 h 684"/>
                <a:gd name="T6" fmla="*/ 362 w 407"/>
                <a:gd name="T7" fmla="*/ 360 h 684"/>
                <a:gd name="T8" fmla="*/ 362 w 407"/>
                <a:gd name="T9" fmla="*/ 550 h 684"/>
                <a:gd name="T10" fmla="*/ 45 w 407"/>
                <a:gd name="T11" fmla="*/ 550 h 684"/>
                <a:gd name="T12" fmla="*/ 45 w 407"/>
                <a:gd name="T13" fmla="*/ 135 h 684"/>
                <a:gd name="T14" fmla="*/ 362 w 407"/>
                <a:gd name="T15" fmla="*/ 135 h 684"/>
                <a:gd name="T16" fmla="*/ 362 w 407"/>
                <a:gd name="T17" fmla="*/ 267 h 684"/>
                <a:gd name="T18" fmla="*/ 379 w 407"/>
                <a:gd name="T19" fmla="*/ 290 h 684"/>
                <a:gd name="T20" fmla="*/ 407 w 407"/>
                <a:gd name="T21" fmla="*/ 268 h 684"/>
                <a:gd name="T22" fmla="*/ 407 w 407"/>
                <a:gd name="T23" fmla="*/ 58 h 684"/>
                <a:gd name="T24" fmla="*/ 349 w 407"/>
                <a:gd name="T25" fmla="*/ 0 h 684"/>
                <a:gd name="T26" fmla="*/ 58 w 407"/>
                <a:gd name="T27" fmla="*/ 0 h 684"/>
                <a:gd name="T28" fmla="*/ 0 w 407"/>
                <a:gd name="T29" fmla="*/ 58 h 684"/>
                <a:gd name="T30" fmla="*/ 0 w 407"/>
                <a:gd name="T31" fmla="*/ 627 h 684"/>
                <a:gd name="T32" fmla="*/ 57 w 407"/>
                <a:gd name="T33" fmla="*/ 684 h 684"/>
                <a:gd name="T34" fmla="*/ 349 w 407"/>
                <a:gd name="T35" fmla="*/ 684 h 684"/>
                <a:gd name="T36" fmla="*/ 407 w 407"/>
                <a:gd name="T37" fmla="*/ 627 h 684"/>
                <a:gd name="T38" fmla="*/ 407 w 407"/>
                <a:gd name="T39" fmla="*/ 511 h 684"/>
                <a:gd name="T40" fmla="*/ 407 w 407"/>
                <a:gd name="T41" fmla="*/ 511 h 684"/>
                <a:gd name="T42" fmla="*/ 407 w 407"/>
                <a:gd name="T43" fmla="*/ 466 h 684"/>
                <a:gd name="T44" fmla="*/ 407 w 407"/>
                <a:gd name="T45" fmla="*/ 368 h 684"/>
                <a:gd name="T46" fmla="*/ 45 w 407"/>
                <a:gd name="T47" fmla="*/ 58 h 684"/>
                <a:gd name="T48" fmla="*/ 58 w 407"/>
                <a:gd name="T49" fmla="*/ 45 h 684"/>
                <a:gd name="T50" fmla="*/ 349 w 407"/>
                <a:gd name="T51" fmla="*/ 45 h 684"/>
                <a:gd name="T52" fmla="*/ 362 w 407"/>
                <a:gd name="T53" fmla="*/ 58 h 684"/>
                <a:gd name="T54" fmla="*/ 362 w 407"/>
                <a:gd name="T55" fmla="*/ 90 h 684"/>
                <a:gd name="T56" fmla="*/ 45 w 407"/>
                <a:gd name="T57" fmla="*/ 90 h 684"/>
                <a:gd name="T58" fmla="*/ 45 w 407"/>
                <a:gd name="T59" fmla="*/ 58 h 684"/>
                <a:gd name="T60" fmla="*/ 362 w 407"/>
                <a:gd name="T61" fmla="*/ 627 h 684"/>
                <a:gd name="T62" fmla="*/ 349 w 407"/>
                <a:gd name="T63" fmla="*/ 639 h 684"/>
                <a:gd name="T64" fmla="*/ 58 w 407"/>
                <a:gd name="T65" fmla="*/ 639 h 684"/>
                <a:gd name="T66" fmla="*/ 45 w 407"/>
                <a:gd name="T67" fmla="*/ 627 h 684"/>
                <a:gd name="T68" fmla="*/ 45 w 407"/>
                <a:gd name="T69" fmla="*/ 595 h 684"/>
                <a:gd name="T70" fmla="*/ 362 w 407"/>
                <a:gd name="T71" fmla="*/ 595 h 684"/>
                <a:gd name="T72" fmla="*/ 362 w 407"/>
                <a:gd name="T73" fmla="*/ 627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7" h="684">
                  <a:moveTo>
                    <a:pt x="407" y="368"/>
                  </a:moveTo>
                  <a:cubicBezTo>
                    <a:pt x="407" y="360"/>
                    <a:pt x="407" y="360"/>
                    <a:pt x="407" y="360"/>
                  </a:cubicBezTo>
                  <a:cubicBezTo>
                    <a:pt x="407" y="350"/>
                    <a:pt x="399" y="340"/>
                    <a:pt x="389" y="338"/>
                  </a:cubicBezTo>
                  <a:cubicBezTo>
                    <a:pt x="374" y="335"/>
                    <a:pt x="362" y="346"/>
                    <a:pt x="362" y="360"/>
                  </a:cubicBezTo>
                  <a:cubicBezTo>
                    <a:pt x="362" y="550"/>
                    <a:pt x="362" y="550"/>
                    <a:pt x="362" y="550"/>
                  </a:cubicBez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2" y="135"/>
                    <a:pt x="362" y="135"/>
                    <a:pt x="362" y="135"/>
                  </a:cubicBezTo>
                  <a:cubicBezTo>
                    <a:pt x="362" y="267"/>
                    <a:pt x="362" y="267"/>
                    <a:pt x="362" y="267"/>
                  </a:cubicBezTo>
                  <a:cubicBezTo>
                    <a:pt x="362" y="278"/>
                    <a:pt x="369" y="288"/>
                    <a:pt x="379" y="290"/>
                  </a:cubicBezTo>
                  <a:cubicBezTo>
                    <a:pt x="394" y="293"/>
                    <a:pt x="407" y="282"/>
                    <a:pt x="407" y="268"/>
                  </a:cubicBezTo>
                  <a:cubicBezTo>
                    <a:pt x="407" y="58"/>
                    <a:pt x="407" y="58"/>
                    <a:pt x="407" y="58"/>
                  </a:cubicBezTo>
                  <a:cubicBezTo>
                    <a:pt x="407" y="26"/>
                    <a:pt x="381" y="0"/>
                    <a:pt x="34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7" y="684"/>
                  </a:cubicBezTo>
                  <a:cubicBezTo>
                    <a:pt x="349" y="684"/>
                    <a:pt x="349" y="684"/>
                    <a:pt x="349" y="684"/>
                  </a:cubicBezTo>
                  <a:cubicBezTo>
                    <a:pt x="381" y="684"/>
                    <a:pt x="407" y="658"/>
                    <a:pt x="407" y="627"/>
                  </a:cubicBezTo>
                  <a:cubicBezTo>
                    <a:pt x="407" y="511"/>
                    <a:pt x="407" y="511"/>
                    <a:pt x="407" y="511"/>
                  </a:cubicBezTo>
                  <a:cubicBezTo>
                    <a:pt x="407" y="511"/>
                    <a:pt x="407" y="511"/>
                    <a:pt x="407" y="511"/>
                  </a:cubicBezTo>
                  <a:cubicBezTo>
                    <a:pt x="407" y="466"/>
                    <a:pt x="407" y="466"/>
                    <a:pt x="407" y="466"/>
                  </a:cubicBezTo>
                  <a:lnTo>
                    <a:pt x="407" y="368"/>
                  </a:lnTo>
                  <a:close/>
                  <a:moveTo>
                    <a:pt x="45" y="58"/>
                  </a:move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2" y="51"/>
                    <a:pt x="362" y="58"/>
                  </a:cubicBezTo>
                  <a:cubicBezTo>
                    <a:pt x="362" y="90"/>
                    <a:pt x="362" y="90"/>
                    <a:pt x="362" y="90"/>
                  </a:cubicBezTo>
                  <a:cubicBezTo>
                    <a:pt x="45" y="90"/>
                    <a:pt x="45" y="90"/>
                    <a:pt x="45" y="90"/>
                  </a:cubicBezTo>
                  <a:lnTo>
                    <a:pt x="45" y="58"/>
                  </a:lnTo>
                  <a:close/>
                  <a:moveTo>
                    <a:pt x="362" y="627"/>
                  </a:moveTo>
                  <a:cubicBezTo>
                    <a:pt x="362" y="633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2" y="595"/>
                    <a:pt x="362" y="595"/>
                    <a:pt x="362" y="595"/>
                  </a:cubicBezTo>
                  <a:lnTo>
                    <a:pt x="362" y="6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Freeform 181">
              <a:extLst>
                <a:ext uri="{FF2B5EF4-FFF2-40B4-BE49-F238E27FC236}">
                  <a16:creationId xmlns:a16="http://schemas.microsoft.com/office/drawing/2014/main" id="{C81BCD85-5385-4AB2-96C8-D5618CA252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5869" y="2683292"/>
              <a:ext cx="347663" cy="584200"/>
            </a:xfrm>
            <a:custGeom>
              <a:avLst/>
              <a:gdLst>
                <a:gd name="T0" fmla="*/ 406 w 406"/>
                <a:gd name="T1" fmla="*/ 466 h 684"/>
                <a:gd name="T2" fmla="*/ 406 w 406"/>
                <a:gd name="T3" fmla="*/ 368 h 684"/>
                <a:gd name="T4" fmla="*/ 406 w 406"/>
                <a:gd name="T5" fmla="*/ 58 h 684"/>
                <a:gd name="T6" fmla="*/ 349 w 406"/>
                <a:gd name="T7" fmla="*/ 0 h 684"/>
                <a:gd name="T8" fmla="*/ 58 w 406"/>
                <a:gd name="T9" fmla="*/ 0 h 684"/>
                <a:gd name="T10" fmla="*/ 0 w 406"/>
                <a:gd name="T11" fmla="*/ 58 h 684"/>
                <a:gd name="T12" fmla="*/ 0 w 406"/>
                <a:gd name="T13" fmla="*/ 368 h 684"/>
                <a:gd name="T14" fmla="*/ 0 w 406"/>
                <a:gd name="T15" fmla="*/ 466 h 684"/>
                <a:gd name="T16" fmla="*/ 0 w 406"/>
                <a:gd name="T17" fmla="*/ 511 h 684"/>
                <a:gd name="T18" fmla="*/ 0 w 406"/>
                <a:gd name="T19" fmla="*/ 540 h 684"/>
                <a:gd name="T20" fmla="*/ 0 w 406"/>
                <a:gd name="T21" fmla="*/ 627 h 684"/>
                <a:gd name="T22" fmla="*/ 57 w 406"/>
                <a:gd name="T23" fmla="*/ 684 h 684"/>
                <a:gd name="T24" fmla="*/ 349 w 406"/>
                <a:gd name="T25" fmla="*/ 684 h 684"/>
                <a:gd name="T26" fmla="*/ 406 w 406"/>
                <a:gd name="T27" fmla="*/ 627 h 684"/>
                <a:gd name="T28" fmla="*/ 406 w 406"/>
                <a:gd name="T29" fmla="*/ 540 h 684"/>
                <a:gd name="T30" fmla="*/ 406 w 406"/>
                <a:gd name="T31" fmla="*/ 511 h 684"/>
                <a:gd name="T32" fmla="*/ 406 w 406"/>
                <a:gd name="T33" fmla="*/ 466 h 684"/>
                <a:gd name="T34" fmla="*/ 361 w 406"/>
                <a:gd name="T35" fmla="*/ 627 h 684"/>
                <a:gd name="T36" fmla="*/ 349 w 406"/>
                <a:gd name="T37" fmla="*/ 639 h 684"/>
                <a:gd name="T38" fmla="*/ 58 w 406"/>
                <a:gd name="T39" fmla="*/ 639 h 684"/>
                <a:gd name="T40" fmla="*/ 45 w 406"/>
                <a:gd name="T41" fmla="*/ 627 h 684"/>
                <a:gd name="T42" fmla="*/ 45 w 406"/>
                <a:gd name="T43" fmla="*/ 595 h 684"/>
                <a:gd name="T44" fmla="*/ 361 w 406"/>
                <a:gd name="T45" fmla="*/ 595 h 684"/>
                <a:gd name="T46" fmla="*/ 361 w 406"/>
                <a:gd name="T47" fmla="*/ 627 h 684"/>
                <a:gd name="T48" fmla="*/ 361 w 406"/>
                <a:gd name="T49" fmla="*/ 550 h 684"/>
                <a:gd name="T50" fmla="*/ 45 w 406"/>
                <a:gd name="T51" fmla="*/ 550 h 684"/>
                <a:gd name="T52" fmla="*/ 45 w 406"/>
                <a:gd name="T53" fmla="*/ 135 h 684"/>
                <a:gd name="T54" fmla="*/ 361 w 406"/>
                <a:gd name="T55" fmla="*/ 135 h 684"/>
                <a:gd name="T56" fmla="*/ 361 w 406"/>
                <a:gd name="T57" fmla="*/ 550 h 684"/>
                <a:gd name="T58" fmla="*/ 361 w 406"/>
                <a:gd name="T59" fmla="*/ 90 h 684"/>
                <a:gd name="T60" fmla="*/ 45 w 406"/>
                <a:gd name="T61" fmla="*/ 90 h 684"/>
                <a:gd name="T62" fmla="*/ 45 w 406"/>
                <a:gd name="T63" fmla="*/ 58 h 684"/>
                <a:gd name="T64" fmla="*/ 58 w 406"/>
                <a:gd name="T65" fmla="*/ 45 h 684"/>
                <a:gd name="T66" fmla="*/ 349 w 406"/>
                <a:gd name="T67" fmla="*/ 45 h 684"/>
                <a:gd name="T68" fmla="*/ 361 w 406"/>
                <a:gd name="T69" fmla="*/ 58 h 684"/>
                <a:gd name="T70" fmla="*/ 361 w 406"/>
                <a:gd name="T71" fmla="*/ 9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6" h="684">
                  <a:moveTo>
                    <a:pt x="406" y="466"/>
                  </a:moveTo>
                  <a:cubicBezTo>
                    <a:pt x="406" y="368"/>
                    <a:pt x="406" y="368"/>
                    <a:pt x="406" y="368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26"/>
                    <a:pt x="381" y="0"/>
                    <a:pt x="34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511"/>
                    <a:pt x="0" y="511"/>
                    <a:pt x="0" y="511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7" y="684"/>
                  </a:cubicBezTo>
                  <a:cubicBezTo>
                    <a:pt x="349" y="684"/>
                    <a:pt x="349" y="684"/>
                    <a:pt x="349" y="684"/>
                  </a:cubicBezTo>
                  <a:cubicBezTo>
                    <a:pt x="381" y="684"/>
                    <a:pt x="406" y="658"/>
                    <a:pt x="406" y="627"/>
                  </a:cubicBezTo>
                  <a:cubicBezTo>
                    <a:pt x="406" y="540"/>
                    <a:pt x="406" y="540"/>
                    <a:pt x="406" y="540"/>
                  </a:cubicBezTo>
                  <a:cubicBezTo>
                    <a:pt x="406" y="511"/>
                    <a:pt x="406" y="511"/>
                    <a:pt x="406" y="511"/>
                  </a:cubicBezTo>
                  <a:lnTo>
                    <a:pt x="406" y="466"/>
                  </a:lnTo>
                  <a:close/>
                  <a:moveTo>
                    <a:pt x="361" y="627"/>
                  </a:moveTo>
                  <a:cubicBezTo>
                    <a:pt x="361" y="634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1" y="595"/>
                    <a:pt x="361" y="595"/>
                    <a:pt x="361" y="595"/>
                  </a:cubicBezTo>
                  <a:lnTo>
                    <a:pt x="361" y="627"/>
                  </a:lnTo>
                  <a:close/>
                  <a:moveTo>
                    <a:pt x="361" y="550"/>
                  </a:move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1" y="135"/>
                    <a:pt x="361" y="135"/>
                    <a:pt x="361" y="135"/>
                  </a:cubicBezTo>
                  <a:lnTo>
                    <a:pt x="361" y="550"/>
                  </a:lnTo>
                  <a:close/>
                  <a:moveTo>
                    <a:pt x="361" y="90"/>
                  </a:moveTo>
                  <a:cubicBezTo>
                    <a:pt x="45" y="90"/>
                    <a:pt x="45" y="90"/>
                    <a:pt x="45" y="9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1" y="51"/>
                    <a:pt x="361" y="58"/>
                  </a:cubicBezTo>
                  <a:lnTo>
                    <a:pt x="361" y="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Freeform 182">
              <a:extLst>
                <a:ext uri="{FF2B5EF4-FFF2-40B4-BE49-F238E27FC236}">
                  <a16:creationId xmlns:a16="http://schemas.microsoft.com/office/drawing/2014/main" id="{A7724A17-9BFF-4645-9606-C8E224A04A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0057" y="2683292"/>
              <a:ext cx="349250" cy="584200"/>
            </a:xfrm>
            <a:custGeom>
              <a:avLst/>
              <a:gdLst>
                <a:gd name="T0" fmla="*/ 349 w 407"/>
                <a:gd name="T1" fmla="*/ 0 h 684"/>
                <a:gd name="T2" fmla="*/ 58 w 407"/>
                <a:gd name="T3" fmla="*/ 0 h 684"/>
                <a:gd name="T4" fmla="*/ 0 w 407"/>
                <a:gd name="T5" fmla="*/ 58 h 684"/>
                <a:gd name="T6" fmla="*/ 0 w 407"/>
                <a:gd name="T7" fmla="*/ 368 h 684"/>
                <a:gd name="T8" fmla="*/ 0 w 407"/>
                <a:gd name="T9" fmla="*/ 466 h 684"/>
                <a:gd name="T10" fmla="*/ 0 w 407"/>
                <a:gd name="T11" fmla="*/ 511 h 684"/>
                <a:gd name="T12" fmla="*/ 0 w 407"/>
                <a:gd name="T13" fmla="*/ 540 h 684"/>
                <a:gd name="T14" fmla="*/ 0 w 407"/>
                <a:gd name="T15" fmla="*/ 627 h 684"/>
                <a:gd name="T16" fmla="*/ 58 w 407"/>
                <a:gd name="T17" fmla="*/ 684 h 684"/>
                <a:gd name="T18" fmla="*/ 350 w 407"/>
                <a:gd name="T19" fmla="*/ 684 h 684"/>
                <a:gd name="T20" fmla="*/ 407 w 407"/>
                <a:gd name="T21" fmla="*/ 627 h 684"/>
                <a:gd name="T22" fmla="*/ 407 w 407"/>
                <a:gd name="T23" fmla="*/ 58 h 684"/>
                <a:gd name="T24" fmla="*/ 349 w 407"/>
                <a:gd name="T25" fmla="*/ 0 h 684"/>
                <a:gd name="T26" fmla="*/ 362 w 407"/>
                <a:gd name="T27" fmla="*/ 627 h 684"/>
                <a:gd name="T28" fmla="*/ 349 w 407"/>
                <a:gd name="T29" fmla="*/ 639 h 684"/>
                <a:gd name="T30" fmla="*/ 58 w 407"/>
                <a:gd name="T31" fmla="*/ 639 h 684"/>
                <a:gd name="T32" fmla="*/ 45 w 407"/>
                <a:gd name="T33" fmla="*/ 627 h 684"/>
                <a:gd name="T34" fmla="*/ 45 w 407"/>
                <a:gd name="T35" fmla="*/ 595 h 684"/>
                <a:gd name="T36" fmla="*/ 362 w 407"/>
                <a:gd name="T37" fmla="*/ 595 h 684"/>
                <a:gd name="T38" fmla="*/ 362 w 407"/>
                <a:gd name="T39" fmla="*/ 627 h 684"/>
                <a:gd name="T40" fmla="*/ 362 w 407"/>
                <a:gd name="T41" fmla="*/ 550 h 684"/>
                <a:gd name="T42" fmla="*/ 45 w 407"/>
                <a:gd name="T43" fmla="*/ 550 h 684"/>
                <a:gd name="T44" fmla="*/ 45 w 407"/>
                <a:gd name="T45" fmla="*/ 135 h 684"/>
                <a:gd name="T46" fmla="*/ 362 w 407"/>
                <a:gd name="T47" fmla="*/ 135 h 684"/>
                <a:gd name="T48" fmla="*/ 362 w 407"/>
                <a:gd name="T49" fmla="*/ 550 h 684"/>
                <a:gd name="T50" fmla="*/ 362 w 407"/>
                <a:gd name="T51" fmla="*/ 90 h 684"/>
                <a:gd name="T52" fmla="*/ 45 w 407"/>
                <a:gd name="T53" fmla="*/ 90 h 684"/>
                <a:gd name="T54" fmla="*/ 45 w 407"/>
                <a:gd name="T55" fmla="*/ 58 h 684"/>
                <a:gd name="T56" fmla="*/ 58 w 407"/>
                <a:gd name="T57" fmla="*/ 45 h 684"/>
                <a:gd name="T58" fmla="*/ 349 w 407"/>
                <a:gd name="T59" fmla="*/ 45 h 684"/>
                <a:gd name="T60" fmla="*/ 362 w 407"/>
                <a:gd name="T61" fmla="*/ 58 h 684"/>
                <a:gd name="T62" fmla="*/ 362 w 407"/>
                <a:gd name="T63" fmla="*/ 9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7" h="684">
                  <a:moveTo>
                    <a:pt x="349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511"/>
                    <a:pt x="0" y="511"/>
                    <a:pt x="0" y="511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8" y="684"/>
                  </a:cubicBezTo>
                  <a:cubicBezTo>
                    <a:pt x="350" y="684"/>
                    <a:pt x="350" y="684"/>
                    <a:pt x="350" y="684"/>
                  </a:cubicBezTo>
                  <a:cubicBezTo>
                    <a:pt x="381" y="684"/>
                    <a:pt x="407" y="658"/>
                    <a:pt x="407" y="627"/>
                  </a:cubicBezTo>
                  <a:cubicBezTo>
                    <a:pt x="407" y="58"/>
                    <a:pt x="407" y="58"/>
                    <a:pt x="407" y="58"/>
                  </a:cubicBezTo>
                  <a:cubicBezTo>
                    <a:pt x="407" y="26"/>
                    <a:pt x="381" y="0"/>
                    <a:pt x="349" y="0"/>
                  </a:cubicBezTo>
                  <a:close/>
                  <a:moveTo>
                    <a:pt x="362" y="627"/>
                  </a:moveTo>
                  <a:cubicBezTo>
                    <a:pt x="362" y="634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2" y="595"/>
                    <a:pt x="362" y="595"/>
                    <a:pt x="362" y="595"/>
                  </a:cubicBezTo>
                  <a:lnTo>
                    <a:pt x="362" y="627"/>
                  </a:lnTo>
                  <a:close/>
                  <a:moveTo>
                    <a:pt x="362" y="550"/>
                  </a:move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2" y="135"/>
                    <a:pt x="362" y="135"/>
                    <a:pt x="362" y="135"/>
                  </a:cubicBezTo>
                  <a:lnTo>
                    <a:pt x="362" y="550"/>
                  </a:lnTo>
                  <a:close/>
                  <a:moveTo>
                    <a:pt x="362" y="90"/>
                  </a:moveTo>
                  <a:cubicBezTo>
                    <a:pt x="45" y="90"/>
                    <a:pt x="45" y="90"/>
                    <a:pt x="45" y="9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2" y="51"/>
                    <a:pt x="362" y="58"/>
                  </a:cubicBezTo>
                  <a:lnTo>
                    <a:pt x="362" y="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E1CD402-443B-40AD-AD4A-5F8CCCD70256}"/>
                </a:ext>
              </a:extLst>
            </p:cNvPr>
            <p:cNvGrpSpPr/>
            <p:nvPr/>
          </p:nvGrpSpPr>
          <p:grpSpPr>
            <a:xfrm>
              <a:off x="2123282" y="3081755"/>
              <a:ext cx="1109663" cy="892175"/>
              <a:chOff x="2123282" y="3081755"/>
              <a:chExt cx="1109663" cy="892175"/>
            </a:xfrm>
            <a:solidFill>
              <a:schemeClr val="bg1">
                <a:lumMod val="50000"/>
              </a:schemeClr>
            </a:solidFill>
          </p:grpSpPr>
          <p:sp>
            <p:nvSpPr>
              <p:cNvPr id="61" name="Freeform 167">
                <a:extLst>
                  <a:ext uri="{FF2B5EF4-FFF2-40B4-BE49-F238E27FC236}">
                    <a16:creationId xmlns:a16="http://schemas.microsoft.com/office/drawing/2014/main" id="{DE5C0DA6-2F77-4BDF-BD07-1BFA26E383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6007" y="3543717"/>
                <a:ext cx="134938" cy="133350"/>
              </a:xfrm>
              <a:custGeom>
                <a:avLst/>
                <a:gdLst>
                  <a:gd name="T0" fmla="*/ 49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49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49 w 157"/>
                  <a:gd name="T17" fmla="*/ 157 h 157"/>
                  <a:gd name="T18" fmla="*/ 45 w 157"/>
                  <a:gd name="T19" fmla="*/ 49 h 157"/>
                  <a:gd name="T20" fmla="*/ 49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49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49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49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Freeform 168">
                <a:extLst>
                  <a:ext uri="{FF2B5EF4-FFF2-40B4-BE49-F238E27FC236}">
                    <a16:creationId xmlns:a16="http://schemas.microsoft.com/office/drawing/2014/main" id="{3D71AA4F-3BA9-472E-8BAB-3BC73BCBA0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8569" y="3543717"/>
                <a:ext cx="134938" cy="133350"/>
              </a:xfrm>
              <a:custGeom>
                <a:avLst/>
                <a:gdLst>
                  <a:gd name="T0" fmla="*/ 50 w 158"/>
                  <a:gd name="T1" fmla="*/ 157 h 157"/>
                  <a:gd name="T2" fmla="*/ 108 w 158"/>
                  <a:gd name="T3" fmla="*/ 157 h 157"/>
                  <a:gd name="T4" fmla="*/ 158 w 158"/>
                  <a:gd name="T5" fmla="*/ 108 h 157"/>
                  <a:gd name="T6" fmla="*/ 158 w 158"/>
                  <a:gd name="T7" fmla="*/ 49 h 157"/>
                  <a:gd name="T8" fmla="*/ 108 w 158"/>
                  <a:gd name="T9" fmla="*/ 0 h 157"/>
                  <a:gd name="T10" fmla="*/ 50 w 158"/>
                  <a:gd name="T11" fmla="*/ 0 h 157"/>
                  <a:gd name="T12" fmla="*/ 0 w 158"/>
                  <a:gd name="T13" fmla="*/ 49 h 157"/>
                  <a:gd name="T14" fmla="*/ 0 w 158"/>
                  <a:gd name="T15" fmla="*/ 108 h 157"/>
                  <a:gd name="T16" fmla="*/ 50 w 158"/>
                  <a:gd name="T17" fmla="*/ 157 h 157"/>
                  <a:gd name="T18" fmla="*/ 45 w 158"/>
                  <a:gd name="T19" fmla="*/ 49 h 157"/>
                  <a:gd name="T20" fmla="*/ 50 w 158"/>
                  <a:gd name="T21" fmla="*/ 45 h 157"/>
                  <a:gd name="T22" fmla="*/ 108 w 158"/>
                  <a:gd name="T23" fmla="*/ 45 h 157"/>
                  <a:gd name="T24" fmla="*/ 113 w 158"/>
                  <a:gd name="T25" fmla="*/ 49 h 157"/>
                  <a:gd name="T26" fmla="*/ 113 w 158"/>
                  <a:gd name="T27" fmla="*/ 108 h 157"/>
                  <a:gd name="T28" fmla="*/ 108 w 158"/>
                  <a:gd name="T29" fmla="*/ 112 h 157"/>
                  <a:gd name="T30" fmla="*/ 50 w 158"/>
                  <a:gd name="T31" fmla="*/ 112 h 157"/>
                  <a:gd name="T32" fmla="*/ 45 w 158"/>
                  <a:gd name="T33" fmla="*/ 108 h 157"/>
                  <a:gd name="T34" fmla="*/ 45 w 158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8" h="157">
                    <a:moveTo>
                      <a:pt x="50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6" y="157"/>
                      <a:pt x="158" y="135"/>
                      <a:pt x="158" y="108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58" y="22"/>
                      <a:pt x="136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3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3" y="157"/>
                      <a:pt x="50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8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1" y="45"/>
                      <a:pt x="113" y="47"/>
                      <a:pt x="113" y="49"/>
                    </a:cubicBezTo>
                    <a:cubicBezTo>
                      <a:pt x="113" y="108"/>
                      <a:pt x="113" y="108"/>
                      <a:pt x="113" y="108"/>
                    </a:cubicBezTo>
                    <a:cubicBezTo>
                      <a:pt x="113" y="110"/>
                      <a:pt x="111" y="112"/>
                      <a:pt x="108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48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" name="Freeform 169">
                <a:extLst>
                  <a:ext uri="{FF2B5EF4-FFF2-40B4-BE49-F238E27FC236}">
                    <a16:creationId xmlns:a16="http://schemas.microsoft.com/office/drawing/2014/main" id="{6A69CBAB-F51A-4B1F-A112-DA683B7FB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2719" y="3543717"/>
                <a:ext cx="134938" cy="133350"/>
              </a:xfrm>
              <a:custGeom>
                <a:avLst/>
                <a:gdLst>
                  <a:gd name="T0" fmla="*/ 50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50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50 w 157"/>
                  <a:gd name="T17" fmla="*/ 157 h 157"/>
                  <a:gd name="T18" fmla="*/ 45 w 157"/>
                  <a:gd name="T19" fmla="*/ 49 h 157"/>
                  <a:gd name="T20" fmla="*/ 50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50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50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50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Freeform 170">
                <a:extLst>
                  <a:ext uri="{FF2B5EF4-FFF2-40B4-BE49-F238E27FC236}">
                    <a16:creationId xmlns:a16="http://schemas.microsoft.com/office/drawing/2014/main" id="{954CBE07-0D16-4AD4-A777-CB311DF6D0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5282" y="3543717"/>
                <a:ext cx="134938" cy="133350"/>
              </a:xfrm>
              <a:custGeom>
                <a:avLst/>
                <a:gdLst>
                  <a:gd name="T0" fmla="*/ 49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49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49 w 157"/>
                  <a:gd name="T17" fmla="*/ 157 h 157"/>
                  <a:gd name="T18" fmla="*/ 45 w 157"/>
                  <a:gd name="T19" fmla="*/ 49 h 157"/>
                  <a:gd name="T20" fmla="*/ 49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49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49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49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" name="Freeform 171">
                <a:extLst>
                  <a:ext uri="{FF2B5EF4-FFF2-40B4-BE49-F238E27FC236}">
                    <a16:creationId xmlns:a16="http://schemas.microsoft.com/office/drawing/2014/main" id="{F872F54D-2B55-46F1-87EA-C60DB46BEC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6007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49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49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49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49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49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" name="Freeform 172">
                <a:extLst>
                  <a:ext uri="{FF2B5EF4-FFF2-40B4-BE49-F238E27FC236}">
                    <a16:creationId xmlns:a16="http://schemas.microsoft.com/office/drawing/2014/main" id="{090E427B-C353-405B-ABA1-1B7292F355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8569" y="3772317"/>
                <a:ext cx="134938" cy="134938"/>
              </a:xfrm>
              <a:custGeom>
                <a:avLst/>
                <a:gdLst>
                  <a:gd name="T0" fmla="*/ 108 w 158"/>
                  <a:gd name="T1" fmla="*/ 158 h 158"/>
                  <a:gd name="T2" fmla="*/ 158 w 158"/>
                  <a:gd name="T3" fmla="*/ 108 h 158"/>
                  <a:gd name="T4" fmla="*/ 158 w 158"/>
                  <a:gd name="T5" fmla="*/ 50 h 158"/>
                  <a:gd name="T6" fmla="*/ 108 w 158"/>
                  <a:gd name="T7" fmla="*/ 0 h 158"/>
                  <a:gd name="T8" fmla="*/ 50 w 158"/>
                  <a:gd name="T9" fmla="*/ 0 h 158"/>
                  <a:gd name="T10" fmla="*/ 0 w 158"/>
                  <a:gd name="T11" fmla="*/ 50 h 158"/>
                  <a:gd name="T12" fmla="*/ 0 w 158"/>
                  <a:gd name="T13" fmla="*/ 108 h 158"/>
                  <a:gd name="T14" fmla="*/ 50 w 158"/>
                  <a:gd name="T15" fmla="*/ 158 h 158"/>
                  <a:gd name="T16" fmla="*/ 108 w 158"/>
                  <a:gd name="T17" fmla="*/ 158 h 158"/>
                  <a:gd name="T18" fmla="*/ 45 w 158"/>
                  <a:gd name="T19" fmla="*/ 108 h 158"/>
                  <a:gd name="T20" fmla="*/ 45 w 158"/>
                  <a:gd name="T21" fmla="*/ 50 h 158"/>
                  <a:gd name="T22" fmla="*/ 50 w 158"/>
                  <a:gd name="T23" fmla="*/ 45 h 158"/>
                  <a:gd name="T24" fmla="*/ 108 w 158"/>
                  <a:gd name="T25" fmla="*/ 45 h 158"/>
                  <a:gd name="T26" fmla="*/ 113 w 158"/>
                  <a:gd name="T27" fmla="*/ 50 h 158"/>
                  <a:gd name="T28" fmla="*/ 113 w 158"/>
                  <a:gd name="T29" fmla="*/ 108 h 158"/>
                  <a:gd name="T30" fmla="*/ 108 w 158"/>
                  <a:gd name="T31" fmla="*/ 113 h 158"/>
                  <a:gd name="T32" fmla="*/ 50 w 158"/>
                  <a:gd name="T33" fmla="*/ 113 h 158"/>
                  <a:gd name="T34" fmla="*/ 45 w 158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8" h="158">
                    <a:moveTo>
                      <a:pt x="108" y="158"/>
                    </a:moveTo>
                    <a:cubicBezTo>
                      <a:pt x="136" y="158"/>
                      <a:pt x="158" y="135"/>
                      <a:pt x="158" y="108"/>
                    </a:cubicBezTo>
                    <a:cubicBezTo>
                      <a:pt x="158" y="50"/>
                      <a:pt x="158" y="50"/>
                      <a:pt x="158" y="50"/>
                    </a:cubicBezTo>
                    <a:cubicBezTo>
                      <a:pt x="158" y="22"/>
                      <a:pt x="136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3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3" y="158"/>
                      <a:pt x="50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8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1" y="45"/>
                      <a:pt x="113" y="47"/>
                      <a:pt x="113" y="50"/>
                    </a:cubicBezTo>
                    <a:cubicBezTo>
                      <a:pt x="113" y="108"/>
                      <a:pt x="113" y="108"/>
                      <a:pt x="113" y="108"/>
                    </a:cubicBezTo>
                    <a:cubicBezTo>
                      <a:pt x="113" y="111"/>
                      <a:pt x="111" y="113"/>
                      <a:pt x="108" y="113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48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" name="Freeform 173">
                <a:extLst>
                  <a:ext uri="{FF2B5EF4-FFF2-40B4-BE49-F238E27FC236}">
                    <a16:creationId xmlns:a16="http://schemas.microsoft.com/office/drawing/2014/main" id="{8A8803CA-25C9-48B2-8398-D2A2DCEE19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2719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50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50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50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50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50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" name="Freeform 174">
                <a:extLst>
                  <a:ext uri="{FF2B5EF4-FFF2-40B4-BE49-F238E27FC236}">
                    <a16:creationId xmlns:a16="http://schemas.microsoft.com/office/drawing/2014/main" id="{372904CB-1062-4A70-B6D4-923161570F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5282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49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49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49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49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49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" name="Freeform 175">
                <a:extLst>
                  <a:ext uri="{FF2B5EF4-FFF2-40B4-BE49-F238E27FC236}">
                    <a16:creationId xmlns:a16="http://schemas.microsoft.com/office/drawing/2014/main" id="{563E797D-BC47-4724-8129-5BBD69FD0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23282" y="3477042"/>
                <a:ext cx="1109663" cy="496888"/>
              </a:xfrm>
              <a:custGeom>
                <a:avLst/>
                <a:gdLst>
                  <a:gd name="T0" fmla="*/ 624 w 1292"/>
                  <a:gd name="T1" fmla="*/ 0 h 583"/>
                  <a:gd name="T2" fmla="*/ 187 w 1292"/>
                  <a:gd name="T3" fmla="*/ 0 h 583"/>
                  <a:gd name="T4" fmla="*/ 165 w 1292"/>
                  <a:gd name="T5" fmla="*/ 22 h 583"/>
                  <a:gd name="T6" fmla="*/ 165 w 1292"/>
                  <a:gd name="T7" fmla="*/ 269 h 583"/>
                  <a:gd name="T8" fmla="*/ 45 w 1292"/>
                  <a:gd name="T9" fmla="*/ 269 h 583"/>
                  <a:gd name="T10" fmla="*/ 45 w 1292"/>
                  <a:gd name="T11" fmla="*/ 68 h 583"/>
                  <a:gd name="T12" fmla="*/ 27 w 1292"/>
                  <a:gd name="T13" fmla="*/ 45 h 583"/>
                  <a:gd name="T14" fmla="*/ 0 w 1292"/>
                  <a:gd name="T15" fmla="*/ 67 h 583"/>
                  <a:gd name="T16" fmla="*/ 0 w 1292"/>
                  <a:gd name="T17" fmla="*/ 291 h 583"/>
                  <a:gd name="T18" fmla="*/ 23 w 1292"/>
                  <a:gd name="T19" fmla="*/ 314 h 583"/>
                  <a:gd name="T20" fmla="*/ 165 w 1292"/>
                  <a:gd name="T21" fmla="*/ 314 h 583"/>
                  <a:gd name="T22" fmla="*/ 165 w 1292"/>
                  <a:gd name="T23" fmla="*/ 391 h 583"/>
                  <a:gd name="T24" fmla="*/ 182 w 1292"/>
                  <a:gd name="T25" fmla="*/ 413 h 583"/>
                  <a:gd name="T26" fmla="*/ 210 w 1292"/>
                  <a:gd name="T27" fmla="*/ 391 h 583"/>
                  <a:gd name="T28" fmla="*/ 210 w 1292"/>
                  <a:gd name="T29" fmla="*/ 314 h 583"/>
                  <a:gd name="T30" fmla="*/ 1082 w 1292"/>
                  <a:gd name="T31" fmla="*/ 314 h 583"/>
                  <a:gd name="T32" fmla="*/ 1082 w 1292"/>
                  <a:gd name="T33" fmla="*/ 538 h 583"/>
                  <a:gd name="T34" fmla="*/ 210 w 1292"/>
                  <a:gd name="T35" fmla="*/ 538 h 583"/>
                  <a:gd name="T36" fmla="*/ 210 w 1292"/>
                  <a:gd name="T37" fmla="*/ 492 h 583"/>
                  <a:gd name="T38" fmla="*/ 192 w 1292"/>
                  <a:gd name="T39" fmla="*/ 469 h 583"/>
                  <a:gd name="T40" fmla="*/ 165 w 1292"/>
                  <a:gd name="T41" fmla="*/ 491 h 583"/>
                  <a:gd name="T42" fmla="*/ 165 w 1292"/>
                  <a:gd name="T43" fmla="*/ 561 h 583"/>
                  <a:gd name="T44" fmla="*/ 187 w 1292"/>
                  <a:gd name="T45" fmla="*/ 583 h 583"/>
                  <a:gd name="T46" fmla="*/ 1105 w 1292"/>
                  <a:gd name="T47" fmla="*/ 583 h 583"/>
                  <a:gd name="T48" fmla="*/ 1127 w 1292"/>
                  <a:gd name="T49" fmla="*/ 561 h 583"/>
                  <a:gd name="T50" fmla="*/ 1127 w 1292"/>
                  <a:gd name="T51" fmla="*/ 314 h 583"/>
                  <a:gd name="T52" fmla="*/ 1269 w 1292"/>
                  <a:gd name="T53" fmla="*/ 314 h 583"/>
                  <a:gd name="T54" fmla="*/ 1292 w 1292"/>
                  <a:gd name="T55" fmla="*/ 291 h 583"/>
                  <a:gd name="T56" fmla="*/ 1292 w 1292"/>
                  <a:gd name="T57" fmla="*/ 68 h 583"/>
                  <a:gd name="T58" fmla="*/ 1274 w 1292"/>
                  <a:gd name="T59" fmla="*/ 45 h 583"/>
                  <a:gd name="T60" fmla="*/ 1247 w 1292"/>
                  <a:gd name="T61" fmla="*/ 67 h 583"/>
                  <a:gd name="T62" fmla="*/ 1247 w 1292"/>
                  <a:gd name="T63" fmla="*/ 269 h 583"/>
                  <a:gd name="T64" fmla="*/ 1127 w 1292"/>
                  <a:gd name="T65" fmla="*/ 269 h 583"/>
                  <a:gd name="T66" fmla="*/ 1127 w 1292"/>
                  <a:gd name="T67" fmla="*/ 22 h 583"/>
                  <a:gd name="T68" fmla="*/ 1105 w 1292"/>
                  <a:gd name="T69" fmla="*/ 0 h 583"/>
                  <a:gd name="T70" fmla="*/ 668 w 1292"/>
                  <a:gd name="T71" fmla="*/ 0 h 583"/>
                  <a:gd name="T72" fmla="*/ 624 w 1292"/>
                  <a:gd name="T73" fmla="*/ 0 h 583"/>
                  <a:gd name="T74" fmla="*/ 1082 w 1292"/>
                  <a:gd name="T75" fmla="*/ 269 h 583"/>
                  <a:gd name="T76" fmla="*/ 210 w 1292"/>
                  <a:gd name="T77" fmla="*/ 269 h 583"/>
                  <a:gd name="T78" fmla="*/ 210 w 1292"/>
                  <a:gd name="T79" fmla="*/ 44 h 583"/>
                  <a:gd name="T80" fmla="*/ 1082 w 1292"/>
                  <a:gd name="T81" fmla="*/ 44 h 583"/>
                  <a:gd name="T82" fmla="*/ 1082 w 1292"/>
                  <a:gd name="T83" fmla="*/ 269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92" h="583">
                    <a:moveTo>
                      <a:pt x="624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175" y="0"/>
                      <a:pt x="165" y="10"/>
                      <a:pt x="165" y="22"/>
                    </a:cubicBezTo>
                    <a:cubicBezTo>
                      <a:pt x="165" y="269"/>
                      <a:pt x="165" y="269"/>
                      <a:pt x="165" y="269"/>
                    </a:cubicBezTo>
                    <a:cubicBezTo>
                      <a:pt x="45" y="269"/>
                      <a:pt x="45" y="269"/>
                      <a:pt x="45" y="269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57"/>
                      <a:pt x="38" y="47"/>
                      <a:pt x="27" y="45"/>
                    </a:cubicBezTo>
                    <a:cubicBezTo>
                      <a:pt x="13" y="42"/>
                      <a:pt x="0" y="53"/>
                      <a:pt x="0" y="67"/>
                    </a:cubicBezTo>
                    <a:cubicBezTo>
                      <a:pt x="0" y="291"/>
                      <a:pt x="0" y="291"/>
                      <a:pt x="0" y="291"/>
                    </a:cubicBezTo>
                    <a:cubicBezTo>
                      <a:pt x="0" y="304"/>
                      <a:pt x="10" y="314"/>
                      <a:pt x="23" y="314"/>
                    </a:cubicBezTo>
                    <a:cubicBezTo>
                      <a:pt x="165" y="314"/>
                      <a:pt x="165" y="314"/>
                      <a:pt x="165" y="314"/>
                    </a:cubicBezTo>
                    <a:cubicBezTo>
                      <a:pt x="165" y="391"/>
                      <a:pt x="165" y="391"/>
                      <a:pt x="165" y="391"/>
                    </a:cubicBezTo>
                    <a:cubicBezTo>
                      <a:pt x="165" y="401"/>
                      <a:pt x="172" y="411"/>
                      <a:pt x="182" y="413"/>
                    </a:cubicBezTo>
                    <a:cubicBezTo>
                      <a:pt x="197" y="416"/>
                      <a:pt x="210" y="405"/>
                      <a:pt x="210" y="391"/>
                    </a:cubicBezTo>
                    <a:cubicBezTo>
                      <a:pt x="210" y="314"/>
                      <a:pt x="210" y="314"/>
                      <a:pt x="210" y="314"/>
                    </a:cubicBezTo>
                    <a:cubicBezTo>
                      <a:pt x="1082" y="314"/>
                      <a:pt x="1082" y="314"/>
                      <a:pt x="1082" y="314"/>
                    </a:cubicBezTo>
                    <a:cubicBezTo>
                      <a:pt x="1082" y="538"/>
                      <a:pt x="1082" y="538"/>
                      <a:pt x="1082" y="538"/>
                    </a:cubicBezTo>
                    <a:cubicBezTo>
                      <a:pt x="210" y="538"/>
                      <a:pt x="210" y="538"/>
                      <a:pt x="210" y="538"/>
                    </a:cubicBezTo>
                    <a:cubicBezTo>
                      <a:pt x="210" y="492"/>
                      <a:pt x="210" y="492"/>
                      <a:pt x="210" y="492"/>
                    </a:cubicBezTo>
                    <a:cubicBezTo>
                      <a:pt x="210" y="481"/>
                      <a:pt x="202" y="472"/>
                      <a:pt x="192" y="469"/>
                    </a:cubicBezTo>
                    <a:cubicBezTo>
                      <a:pt x="177" y="467"/>
                      <a:pt x="165" y="478"/>
                      <a:pt x="165" y="491"/>
                    </a:cubicBezTo>
                    <a:cubicBezTo>
                      <a:pt x="165" y="561"/>
                      <a:pt x="165" y="561"/>
                      <a:pt x="165" y="561"/>
                    </a:cubicBezTo>
                    <a:cubicBezTo>
                      <a:pt x="165" y="573"/>
                      <a:pt x="175" y="583"/>
                      <a:pt x="187" y="583"/>
                    </a:cubicBezTo>
                    <a:cubicBezTo>
                      <a:pt x="1105" y="583"/>
                      <a:pt x="1105" y="583"/>
                      <a:pt x="1105" y="583"/>
                    </a:cubicBezTo>
                    <a:cubicBezTo>
                      <a:pt x="1117" y="583"/>
                      <a:pt x="1127" y="573"/>
                      <a:pt x="1127" y="561"/>
                    </a:cubicBezTo>
                    <a:cubicBezTo>
                      <a:pt x="1127" y="314"/>
                      <a:pt x="1127" y="314"/>
                      <a:pt x="1127" y="314"/>
                    </a:cubicBezTo>
                    <a:cubicBezTo>
                      <a:pt x="1269" y="314"/>
                      <a:pt x="1269" y="314"/>
                      <a:pt x="1269" y="314"/>
                    </a:cubicBezTo>
                    <a:cubicBezTo>
                      <a:pt x="1282" y="314"/>
                      <a:pt x="1292" y="304"/>
                      <a:pt x="1292" y="291"/>
                    </a:cubicBezTo>
                    <a:cubicBezTo>
                      <a:pt x="1292" y="68"/>
                      <a:pt x="1292" y="68"/>
                      <a:pt x="1292" y="68"/>
                    </a:cubicBezTo>
                    <a:cubicBezTo>
                      <a:pt x="1292" y="57"/>
                      <a:pt x="1284" y="47"/>
                      <a:pt x="1274" y="45"/>
                    </a:cubicBezTo>
                    <a:cubicBezTo>
                      <a:pt x="1259" y="42"/>
                      <a:pt x="1247" y="53"/>
                      <a:pt x="1247" y="67"/>
                    </a:cubicBezTo>
                    <a:cubicBezTo>
                      <a:pt x="1247" y="269"/>
                      <a:pt x="1247" y="269"/>
                      <a:pt x="1247" y="269"/>
                    </a:cubicBezTo>
                    <a:cubicBezTo>
                      <a:pt x="1127" y="269"/>
                      <a:pt x="1127" y="269"/>
                      <a:pt x="1127" y="269"/>
                    </a:cubicBezTo>
                    <a:cubicBezTo>
                      <a:pt x="1127" y="22"/>
                      <a:pt x="1127" y="22"/>
                      <a:pt x="1127" y="22"/>
                    </a:cubicBezTo>
                    <a:cubicBezTo>
                      <a:pt x="1127" y="10"/>
                      <a:pt x="1117" y="0"/>
                      <a:pt x="1105" y="0"/>
                    </a:cubicBezTo>
                    <a:cubicBezTo>
                      <a:pt x="668" y="0"/>
                      <a:pt x="668" y="0"/>
                      <a:pt x="668" y="0"/>
                    </a:cubicBezTo>
                    <a:lnTo>
                      <a:pt x="624" y="0"/>
                    </a:lnTo>
                    <a:close/>
                    <a:moveTo>
                      <a:pt x="1082" y="269"/>
                    </a:moveTo>
                    <a:cubicBezTo>
                      <a:pt x="210" y="269"/>
                      <a:pt x="210" y="269"/>
                      <a:pt x="210" y="269"/>
                    </a:cubicBezTo>
                    <a:cubicBezTo>
                      <a:pt x="210" y="44"/>
                      <a:pt x="210" y="44"/>
                      <a:pt x="210" y="44"/>
                    </a:cubicBezTo>
                    <a:cubicBezTo>
                      <a:pt x="1082" y="44"/>
                      <a:pt x="1082" y="44"/>
                      <a:pt x="1082" y="44"/>
                    </a:cubicBezTo>
                    <a:lnTo>
                      <a:pt x="1082" y="2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" name="Freeform 176">
                <a:extLst>
                  <a:ext uri="{FF2B5EF4-FFF2-40B4-BE49-F238E27FC236}">
                    <a16:creationId xmlns:a16="http://schemas.microsoft.com/office/drawing/2014/main" id="{C04D34C1-0AE3-4D4D-BEF1-EA395C6BA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4844" y="3267492"/>
                <a:ext cx="38100" cy="165100"/>
              </a:xfrm>
              <a:custGeom>
                <a:avLst/>
                <a:gdLst>
                  <a:gd name="T0" fmla="*/ 0 w 45"/>
                  <a:gd name="T1" fmla="*/ 0 h 194"/>
                  <a:gd name="T2" fmla="*/ 0 w 45"/>
                  <a:gd name="T3" fmla="*/ 168 h 194"/>
                  <a:gd name="T4" fmla="*/ 17 w 45"/>
                  <a:gd name="T5" fmla="*/ 191 h 194"/>
                  <a:gd name="T6" fmla="*/ 45 w 45"/>
                  <a:gd name="T7" fmla="*/ 169 h 194"/>
                  <a:gd name="T8" fmla="*/ 45 w 45"/>
                  <a:gd name="T9" fmla="*/ 0 h 194"/>
                  <a:gd name="T10" fmla="*/ 0 w 45"/>
                  <a:gd name="T1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194">
                    <a:moveTo>
                      <a:pt x="0" y="0"/>
                    </a:move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79"/>
                      <a:pt x="7" y="189"/>
                      <a:pt x="17" y="191"/>
                    </a:cubicBezTo>
                    <a:cubicBezTo>
                      <a:pt x="32" y="194"/>
                      <a:pt x="45" y="183"/>
                      <a:pt x="45" y="169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" name="Freeform 177">
                <a:extLst>
                  <a:ext uri="{FF2B5EF4-FFF2-40B4-BE49-F238E27FC236}">
                    <a16:creationId xmlns:a16="http://schemas.microsoft.com/office/drawing/2014/main" id="{2D617E20-5FF4-4F78-B526-61DB3177F9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3282" y="3267492"/>
                <a:ext cx="38100" cy="165100"/>
              </a:xfrm>
              <a:custGeom>
                <a:avLst/>
                <a:gdLst>
                  <a:gd name="T0" fmla="*/ 0 w 45"/>
                  <a:gd name="T1" fmla="*/ 0 h 194"/>
                  <a:gd name="T2" fmla="*/ 0 w 45"/>
                  <a:gd name="T3" fmla="*/ 168 h 194"/>
                  <a:gd name="T4" fmla="*/ 18 w 45"/>
                  <a:gd name="T5" fmla="*/ 191 h 194"/>
                  <a:gd name="T6" fmla="*/ 45 w 45"/>
                  <a:gd name="T7" fmla="*/ 169 h 194"/>
                  <a:gd name="T8" fmla="*/ 45 w 45"/>
                  <a:gd name="T9" fmla="*/ 0 h 194"/>
                  <a:gd name="T10" fmla="*/ 0 w 45"/>
                  <a:gd name="T1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194">
                    <a:moveTo>
                      <a:pt x="0" y="0"/>
                    </a:move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79"/>
                      <a:pt x="8" y="189"/>
                      <a:pt x="18" y="191"/>
                    </a:cubicBezTo>
                    <a:cubicBezTo>
                      <a:pt x="33" y="194"/>
                      <a:pt x="45" y="183"/>
                      <a:pt x="45" y="169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FE5FB10-2E2F-446B-B4E8-D627432CB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9857" y="3267492"/>
                <a:ext cx="36513" cy="2095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F4E3B58-4872-4276-911D-A0D4D234F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9344" y="3081755"/>
                <a:ext cx="136525" cy="38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844D1BA-3907-49C6-9CC3-67C3D288C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3532" y="3081755"/>
                <a:ext cx="136525" cy="38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6477B8AA-B1D7-451D-BB30-B32425B1187A}"/>
              </a:ext>
            </a:extLst>
          </p:cNvPr>
          <p:cNvSpPr/>
          <p:nvPr/>
        </p:nvSpPr>
        <p:spPr>
          <a:xfrm rot="16200000">
            <a:off x="5179683" y="1319439"/>
            <a:ext cx="397898" cy="3978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29" name="Shape 4864">
            <a:extLst>
              <a:ext uri="{FF2B5EF4-FFF2-40B4-BE49-F238E27FC236}">
                <a16:creationId xmlns:a16="http://schemas.microsoft.com/office/drawing/2014/main" id="{12C30850-CDB8-4519-8C59-C51058AA0ECF}"/>
              </a:ext>
            </a:extLst>
          </p:cNvPr>
          <p:cNvSpPr/>
          <p:nvPr/>
        </p:nvSpPr>
        <p:spPr>
          <a:xfrm>
            <a:off x="5260765" y="1423292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2144699-AEA7-45C4-8686-A28434A7BF72}"/>
              </a:ext>
            </a:extLst>
          </p:cNvPr>
          <p:cNvSpPr/>
          <p:nvPr/>
        </p:nvSpPr>
        <p:spPr>
          <a:xfrm rot="16200000">
            <a:off x="5179683" y="2106894"/>
            <a:ext cx="397898" cy="3978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3" name="Shape 4864">
            <a:extLst>
              <a:ext uri="{FF2B5EF4-FFF2-40B4-BE49-F238E27FC236}">
                <a16:creationId xmlns:a16="http://schemas.microsoft.com/office/drawing/2014/main" id="{ABE93D24-2F20-43C1-8BBE-8C5E46DDB1A5}"/>
              </a:ext>
            </a:extLst>
          </p:cNvPr>
          <p:cNvSpPr/>
          <p:nvPr/>
        </p:nvSpPr>
        <p:spPr>
          <a:xfrm>
            <a:off x="5260765" y="2210790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6413F64-8CA1-47C7-98E2-0B115AE42F04}"/>
              </a:ext>
            </a:extLst>
          </p:cNvPr>
          <p:cNvSpPr/>
          <p:nvPr/>
        </p:nvSpPr>
        <p:spPr>
          <a:xfrm rot="16200000">
            <a:off x="5179683" y="2894392"/>
            <a:ext cx="397898" cy="3978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7" name="Shape 4864">
            <a:extLst>
              <a:ext uri="{FF2B5EF4-FFF2-40B4-BE49-F238E27FC236}">
                <a16:creationId xmlns:a16="http://schemas.microsoft.com/office/drawing/2014/main" id="{6F52F770-49DA-4E95-924D-75F1D45AF2AD}"/>
              </a:ext>
            </a:extLst>
          </p:cNvPr>
          <p:cNvSpPr/>
          <p:nvPr/>
        </p:nvSpPr>
        <p:spPr>
          <a:xfrm>
            <a:off x="5260765" y="2998288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40D552C-FE64-471B-96BE-5535E8BE01B7}"/>
              </a:ext>
            </a:extLst>
          </p:cNvPr>
          <p:cNvSpPr/>
          <p:nvPr/>
        </p:nvSpPr>
        <p:spPr>
          <a:xfrm rot="16200000">
            <a:off x="5179683" y="3681890"/>
            <a:ext cx="397898" cy="3978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9" name="Shape 4864">
            <a:extLst>
              <a:ext uri="{FF2B5EF4-FFF2-40B4-BE49-F238E27FC236}">
                <a16:creationId xmlns:a16="http://schemas.microsoft.com/office/drawing/2014/main" id="{D44360DC-FF80-4367-AAD4-DD42636D9CD0}"/>
              </a:ext>
            </a:extLst>
          </p:cNvPr>
          <p:cNvSpPr/>
          <p:nvPr/>
        </p:nvSpPr>
        <p:spPr>
          <a:xfrm>
            <a:off x="5260765" y="3785786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442E7E92-6072-4EB3-820E-D6B82CC6733D}"/>
              </a:ext>
            </a:extLst>
          </p:cNvPr>
          <p:cNvCxnSpPr>
            <a:cxnSpLocks/>
          </p:cNvCxnSpPr>
          <p:nvPr/>
        </p:nvCxnSpPr>
        <p:spPr>
          <a:xfrm flipH="1">
            <a:off x="2311696" y="3700026"/>
            <a:ext cx="879117" cy="630258"/>
          </a:xfrm>
          <a:prstGeom prst="bentConnector3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EA95C0D-7483-49DB-9D9F-6F62A40418AF}"/>
              </a:ext>
            </a:extLst>
          </p:cNvPr>
          <p:cNvSpPr/>
          <p:nvPr/>
        </p:nvSpPr>
        <p:spPr>
          <a:xfrm>
            <a:off x="5869014" y="1174647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1"/>
                </a:solidFill>
              </a:rPr>
              <a:t>Purpose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D4D9CD-9B17-4D5D-A59C-A887E7F89A71}"/>
              </a:ext>
            </a:extLst>
          </p:cNvPr>
          <p:cNvSpPr/>
          <p:nvPr/>
        </p:nvSpPr>
        <p:spPr>
          <a:xfrm>
            <a:off x="5869014" y="1462015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Empowering efficient and scalable symbolic mathematical computations.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633177-48E8-4C05-B3A6-A340CDFD8FA2}"/>
              </a:ext>
            </a:extLst>
          </p:cNvPr>
          <p:cNvSpPr/>
          <p:nvPr/>
        </p:nvSpPr>
        <p:spPr>
          <a:xfrm>
            <a:off x="5869014" y="1962102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2"/>
                </a:solidFill>
              </a:rPr>
              <a:t>Developed by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57AC69-4840-452D-BE36-FA01FBA93FFA}"/>
              </a:ext>
            </a:extLst>
          </p:cNvPr>
          <p:cNvSpPr/>
          <p:nvPr/>
        </p:nvSpPr>
        <p:spPr>
          <a:xfrm>
            <a:off x="5869014" y="2249470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Spearheaded by a visionary team, including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Seiya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Tokui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, at Preferred Networks.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B973ED-89CB-4291-AB3A-06289E6DCF1A}"/>
              </a:ext>
            </a:extLst>
          </p:cNvPr>
          <p:cNvSpPr/>
          <p:nvPr/>
        </p:nvSpPr>
        <p:spPr>
          <a:xfrm>
            <a:off x="5869014" y="2749599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3"/>
                </a:solidFill>
              </a:rPr>
              <a:t>Target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BABE1CD-A750-41F4-9B9E-F7E9FB430C9A}"/>
              </a:ext>
            </a:extLst>
          </p:cNvPr>
          <p:cNvSpPr/>
          <p:nvPr/>
        </p:nvSpPr>
        <p:spPr>
          <a:xfrm>
            <a:off x="5869014" y="3036967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Geared towards facilitating and elevating deep learning research and development.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B3B2ECA-92D3-4513-9EE4-005D763AC11D}"/>
              </a:ext>
            </a:extLst>
          </p:cNvPr>
          <p:cNvSpPr/>
          <p:nvPr/>
        </p:nvSpPr>
        <p:spPr>
          <a:xfrm>
            <a:off x="5869014" y="3824465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Introducing innovative dynamic computation graph for agile neural network training.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BF80C6D-228A-0560-7DFB-65EFA30D8A0E}"/>
              </a:ext>
            </a:extLst>
          </p:cNvPr>
          <p:cNvSpPr/>
          <p:nvPr/>
        </p:nvSpPr>
        <p:spPr>
          <a:xfrm rot="16200000">
            <a:off x="5181685" y="4496599"/>
            <a:ext cx="397898" cy="3978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157596-A1D4-3613-20F4-CDDE18A382EA}"/>
              </a:ext>
            </a:extLst>
          </p:cNvPr>
          <p:cNvSpPr/>
          <p:nvPr/>
        </p:nvSpPr>
        <p:spPr>
          <a:xfrm>
            <a:off x="5871016" y="4639174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Delivering exceptional speed and efficacy via rigorous code optimization.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C5A0799-3268-6068-70A3-893945120CA2}"/>
              </a:ext>
            </a:extLst>
          </p:cNvPr>
          <p:cNvSpPr/>
          <p:nvPr/>
        </p:nvSpPr>
        <p:spPr>
          <a:xfrm flipH="1">
            <a:off x="803036" y="1094560"/>
            <a:ext cx="825006" cy="86754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1"/>
                </a:solidFill>
              </a:rPr>
              <a:t>2015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56A287-B207-7183-111E-E36A60B52BEF}"/>
              </a:ext>
            </a:extLst>
          </p:cNvPr>
          <p:cNvSpPr/>
          <p:nvPr/>
        </p:nvSpPr>
        <p:spPr>
          <a:xfrm>
            <a:off x="5869014" y="3537097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4"/>
                </a:solidFill>
              </a:rPr>
              <a:t>Key Feature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AC5988-6E86-B696-0FFE-995A0B4A2E51}"/>
              </a:ext>
            </a:extLst>
          </p:cNvPr>
          <p:cNvSpPr/>
          <p:nvPr/>
        </p:nvSpPr>
        <p:spPr>
          <a:xfrm>
            <a:off x="5871016" y="4351806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29421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1A74BD-C65F-CD9E-C8A3-D877B5336F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51" b="5651"/>
          <a:stretch/>
        </p:blipFill>
        <p:spPr>
          <a:xfrm>
            <a:off x="164925" y="2322888"/>
            <a:ext cx="2174620" cy="1377752"/>
          </a:xfrm>
          <a:prstGeom prst="rect">
            <a:avLst/>
          </a:prstGeom>
        </p:spPr>
      </p:pic>
      <p:sp>
        <p:nvSpPr>
          <p:cNvPr id="4" name="Google Shape;79;p14">
            <a:extLst>
              <a:ext uri="{FF2B5EF4-FFF2-40B4-BE49-F238E27FC236}">
                <a16:creationId xmlns:a16="http://schemas.microsoft.com/office/drawing/2014/main" id="{A01E0FE4-AAB9-C720-CB8F-7B30DCCFE071}"/>
              </a:ext>
            </a:extLst>
          </p:cNvPr>
          <p:cNvSpPr txBox="1">
            <a:spLocks/>
          </p:cNvSpPr>
          <p:nvPr/>
        </p:nvSpPr>
        <p:spPr>
          <a:xfrm>
            <a:off x="128522" y="66694"/>
            <a:ext cx="8852191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800" dirty="0">
                <a:solidFill>
                  <a:schemeClr val="dk1"/>
                </a:solidFill>
              </a:rPr>
              <a:t>PyTorch: Redefining Deep Learning Innovation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0FBA70-41C9-4899-8839-3D9817987431}"/>
              </a:ext>
            </a:extLst>
          </p:cNvPr>
          <p:cNvCxnSpPr>
            <a:cxnSpLocks/>
          </p:cNvCxnSpPr>
          <p:nvPr/>
        </p:nvCxnSpPr>
        <p:spPr>
          <a:xfrm>
            <a:off x="2309487" y="2669380"/>
            <a:ext cx="87678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4F4893-A7B7-48F1-B044-7695D2E0B69F}"/>
              </a:ext>
            </a:extLst>
          </p:cNvPr>
          <p:cNvCxnSpPr>
            <a:cxnSpLocks/>
          </p:cNvCxnSpPr>
          <p:nvPr/>
        </p:nvCxnSpPr>
        <p:spPr>
          <a:xfrm>
            <a:off x="2311696" y="3499832"/>
            <a:ext cx="87457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F5C96F4-2288-463D-A544-5765B8CCCE09}"/>
              </a:ext>
            </a:extLst>
          </p:cNvPr>
          <p:cNvCxnSpPr>
            <a:cxnSpLocks/>
          </p:cNvCxnSpPr>
          <p:nvPr/>
        </p:nvCxnSpPr>
        <p:spPr>
          <a:xfrm>
            <a:off x="2308319" y="1838928"/>
            <a:ext cx="879117" cy="630258"/>
          </a:xfrm>
          <a:prstGeom prst="bentConnector3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ame 19">
            <a:extLst>
              <a:ext uri="{FF2B5EF4-FFF2-40B4-BE49-F238E27FC236}">
                <a16:creationId xmlns:a16="http://schemas.microsoft.com/office/drawing/2014/main" id="{D96B9697-BE26-41DD-BE24-8D8950DDF568}"/>
              </a:ext>
            </a:extLst>
          </p:cNvPr>
          <p:cNvSpPr/>
          <p:nvPr/>
        </p:nvSpPr>
        <p:spPr>
          <a:xfrm>
            <a:off x="3186269" y="2303368"/>
            <a:ext cx="1567180" cy="1562476"/>
          </a:xfrm>
          <a:prstGeom prst="frame">
            <a:avLst>
              <a:gd name="adj1" fmla="val 100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EAE428-FEF8-4F03-A86F-0CB0E32AFF59}"/>
              </a:ext>
            </a:extLst>
          </p:cNvPr>
          <p:cNvGrpSpPr/>
          <p:nvPr/>
        </p:nvGrpSpPr>
        <p:grpSpPr>
          <a:xfrm>
            <a:off x="3310253" y="2439287"/>
            <a:ext cx="1319213" cy="1290638"/>
            <a:chOff x="2020094" y="2683292"/>
            <a:chExt cx="1319213" cy="1290638"/>
          </a:xfrm>
        </p:grpSpPr>
        <p:sp>
          <p:nvSpPr>
            <p:cNvPr id="57" name="Freeform 179">
              <a:extLst>
                <a:ext uri="{FF2B5EF4-FFF2-40B4-BE49-F238E27FC236}">
                  <a16:creationId xmlns:a16="http://schemas.microsoft.com/office/drawing/2014/main" id="{E48AA2AE-803C-4B83-9299-D66CD11468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0094" y="2683292"/>
              <a:ext cx="349250" cy="584200"/>
            </a:xfrm>
            <a:custGeom>
              <a:avLst/>
              <a:gdLst>
                <a:gd name="T0" fmla="*/ 407 w 407"/>
                <a:gd name="T1" fmla="*/ 368 h 684"/>
                <a:gd name="T2" fmla="*/ 407 w 407"/>
                <a:gd name="T3" fmla="*/ 360 h 684"/>
                <a:gd name="T4" fmla="*/ 389 w 407"/>
                <a:gd name="T5" fmla="*/ 338 h 684"/>
                <a:gd name="T6" fmla="*/ 362 w 407"/>
                <a:gd name="T7" fmla="*/ 360 h 684"/>
                <a:gd name="T8" fmla="*/ 362 w 407"/>
                <a:gd name="T9" fmla="*/ 550 h 684"/>
                <a:gd name="T10" fmla="*/ 45 w 407"/>
                <a:gd name="T11" fmla="*/ 550 h 684"/>
                <a:gd name="T12" fmla="*/ 45 w 407"/>
                <a:gd name="T13" fmla="*/ 135 h 684"/>
                <a:gd name="T14" fmla="*/ 362 w 407"/>
                <a:gd name="T15" fmla="*/ 135 h 684"/>
                <a:gd name="T16" fmla="*/ 362 w 407"/>
                <a:gd name="T17" fmla="*/ 267 h 684"/>
                <a:gd name="T18" fmla="*/ 379 w 407"/>
                <a:gd name="T19" fmla="*/ 290 h 684"/>
                <a:gd name="T20" fmla="*/ 407 w 407"/>
                <a:gd name="T21" fmla="*/ 268 h 684"/>
                <a:gd name="T22" fmla="*/ 407 w 407"/>
                <a:gd name="T23" fmla="*/ 58 h 684"/>
                <a:gd name="T24" fmla="*/ 349 w 407"/>
                <a:gd name="T25" fmla="*/ 0 h 684"/>
                <a:gd name="T26" fmla="*/ 58 w 407"/>
                <a:gd name="T27" fmla="*/ 0 h 684"/>
                <a:gd name="T28" fmla="*/ 0 w 407"/>
                <a:gd name="T29" fmla="*/ 58 h 684"/>
                <a:gd name="T30" fmla="*/ 0 w 407"/>
                <a:gd name="T31" fmla="*/ 627 h 684"/>
                <a:gd name="T32" fmla="*/ 57 w 407"/>
                <a:gd name="T33" fmla="*/ 684 h 684"/>
                <a:gd name="T34" fmla="*/ 349 w 407"/>
                <a:gd name="T35" fmla="*/ 684 h 684"/>
                <a:gd name="T36" fmla="*/ 407 w 407"/>
                <a:gd name="T37" fmla="*/ 627 h 684"/>
                <a:gd name="T38" fmla="*/ 407 w 407"/>
                <a:gd name="T39" fmla="*/ 511 h 684"/>
                <a:gd name="T40" fmla="*/ 407 w 407"/>
                <a:gd name="T41" fmla="*/ 511 h 684"/>
                <a:gd name="T42" fmla="*/ 407 w 407"/>
                <a:gd name="T43" fmla="*/ 466 h 684"/>
                <a:gd name="T44" fmla="*/ 407 w 407"/>
                <a:gd name="T45" fmla="*/ 368 h 684"/>
                <a:gd name="T46" fmla="*/ 45 w 407"/>
                <a:gd name="T47" fmla="*/ 58 h 684"/>
                <a:gd name="T48" fmla="*/ 58 w 407"/>
                <a:gd name="T49" fmla="*/ 45 h 684"/>
                <a:gd name="T50" fmla="*/ 349 w 407"/>
                <a:gd name="T51" fmla="*/ 45 h 684"/>
                <a:gd name="T52" fmla="*/ 362 w 407"/>
                <a:gd name="T53" fmla="*/ 58 h 684"/>
                <a:gd name="T54" fmla="*/ 362 w 407"/>
                <a:gd name="T55" fmla="*/ 90 h 684"/>
                <a:gd name="T56" fmla="*/ 45 w 407"/>
                <a:gd name="T57" fmla="*/ 90 h 684"/>
                <a:gd name="T58" fmla="*/ 45 w 407"/>
                <a:gd name="T59" fmla="*/ 58 h 684"/>
                <a:gd name="T60" fmla="*/ 362 w 407"/>
                <a:gd name="T61" fmla="*/ 627 h 684"/>
                <a:gd name="T62" fmla="*/ 349 w 407"/>
                <a:gd name="T63" fmla="*/ 639 h 684"/>
                <a:gd name="T64" fmla="*/ 58 w 407"/>
                <a:gd name="T65" fmla="*/ 639 h 684"/>
                <a:gd name="T66" fmla="*/ 45 w 407"/>
                <a:gd name="T67" fmla="*/ 627 h 684"/>
                <a:gd name="T68" fmla="*/ 45 w 407"/>
                <a:gd name="T69" fmla="*/ 595 h 684"/>
                <a:gd name="T70" fmla="*/ 362 w 407"/>
                <a:gd name="T71" fmla="*/ 595 h 684"/>
                <a:gd name="T72" fmla="*/ 362 w 407"/>
                <a:gd name="T73" fmla="*/ 627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7" h="684">
                  <a:moveTo>
                    <a:pt x="407" y="368"/>
                  </a:moveTo>
                  <a:cubicBezTo>
                    <a:pt x="407" y="360"/>
                    <a:pt x="407" y="360"/>
                    <a:pt x="407" y="360"/>
                  </a:cubicBezTo>
                  <a:cubicBezTo>
                    <a:pt x="407" y="350"/>
                    <a:pt x="399" y="340"/>
                    <a:pt x="389" y="338"/>
                  </a:cubicBezTo>
                  <a:cubicBezTo>
                    <a:pt x="374" y="335"/>
                    <a:pt x="362" y="346"/>
                    <a:pt x="362" y="360"/>
                  </a:cubicBezTo>
                  <a:cubicBezTo>
                    <a:pt x="362" y="550"/>
                    <a:pt x="362" y="550"/>
                    <a:pt x="362" y="550"/>
                  </a:cubicBez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2" y="135"/>
                    <a:pt x="362" y="135"/>
                    <a:pt x="362" y="135"/>
                  </a:cubicBezTo>
                  <a:cubicBezTo>
                    <a:pt x="362" y="267"/>
                    <a:pt x="362" y="267"/>
                    <a:pt x="362" y="267"/>
                  </a:cubicBezTo>
                  <a:cubicBezTo>
                    <a:pt x="362" y="278"/>
                    <a:pt x="369" y="288"/>
                    <a:pt x="379" y="290"/>
                  </a:cubicBezTo>
                  <a:cubicBezTo>
                    <a:pt x="394" y="293"/>
                    <a:pt x="407" y="282"/>
                    <a:pt x="407" y="268"/>
                  </a:cubicBezTo>
                  <a:cubicBezTo>
                    <a:pt x="407" y="58"/>
                    <a:pt x="407" y="58"/>
                    <a:pt x="407" y="58"/>
                  </a:cubicBezTo>
                  <a:cubicBezTo>
                    <a:pt x="407" y="26"/>
                    <a:pt x="381" y="0"/>
                    <a:pt x="34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7" y="684"/>
                  </a:cubicBezTo>
                  <a:cubicBezTo>
                    <a:pt x="349" y="684"/>
                    <a:pt x="349" y="684"/>
                    <a:pt x="349" y="684"/>
                  </a:cubicBezTo>
                  <a:cubicBezTo>
                    <a:pt x="381" y="684"/>
                    <a:pt x="407" y="658"/>
                    <a:pt x="407" y="627"/>
                  </a:cubicBezTo>
                  <a:cubicBezTo>
                    <a:pt x="407" y="511"/>
                    <a:pt x="407" y="511"/>
                    <a:pt x="407" y="511"/>
                  </a:cubicBezTo>
                  <a:cubicBezTo>
                    <a:pt x="407" y="511"/>
                    <a:pt x="407" y="511"/>
                    <a:pt x="407" y="511"/>
                  </a:cubicBezTo>
                  <a:cubicBezTo>
                    <a:pt x="407" y="466"/>
                    <a:pt x="407" y="466"/>
                    <a:pt x="407" y="466"/>
                  </a:cubicBezTo>
                  <a:lnTo>
                    <a:pt x="407" y="368"/>
                  </a:lnTo>
                  <a:close/>
                  <a:moveTo>
                    <a:pt x="45" y="58"/>
                  </a:move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2" y="51"/>
                    <a:pt x="362" y="58"/>
                  </a:cubicBezTo>
                  <a:cubicBezTo>
                    <a:pt x="362" y="90"/>
                    <a:pt x="362" y="90"/>
                    <a:pt x="362" y="90"/>
                  </a:cubicBezTo>
                  <a:cubicBezTo>
                    <a:pt x="45" y="90"/>
                    <a:pt x="45" y="90"/>
                    <a:pt x="45" y="90"/>
                  </a:cubicBezTo>
                  <a:lnTo>
                    <a:pt x="45" y="58"/>
                  </a:lnTo>
                  <a:close/>
                  <a:moveTo>
                    <a:pt x="362" y="627"/>
                  </a:moveTo>
                  <a:cubicBezTo>
                    <a:pt x="362" y="633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2" y="595"/>
                    <a:pt x="362" y="595"/>
                    <a:pt x="362" y="595"/>
                  </a:cubicBezTo>
                  <a:lnTo>
                    <a:pt x="362" y="6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Freeform 181">
              <a:extLst>
                <a:ext uri="{FF2B5EF4-FFF2-40B4-BE49-F238E27FC236}">
                  <a16:creationId xmlns:a16="http://schemas.microsoft.com/office/drawing/2014/main" id="{C81BCD85-5385-4AB2-96C8-D5618CA252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5869" y="2683292"/>
              <a:ext cx="347663" cy="584200"/>
            </a:xfrm>
            <a:custGeom>
              <a:avLst/>
              <a:gdLst>
                <a:gd name="T0" fmla="*/ 406 w 406"/>
                <a:gd name="T1" fmla="*/ 466 h 684"/>
                <a:gd name="T2" fmla="*/ 406 w 406"/>
                <a:gd name="T3" fmla="*/ 368 h 684"/>
                <a:gd name="T4" fmla="*/ 406 w 406"/>
                <a:gd name="T5" fmla="*/ 58 h 684"/>
                <a:gd name="T6" fmla="*/ 349 w 406"/>
                <a:gd name="T7" fmla="*/ 0 h 684"/>
                <a:gd name="T8" fmla="*/ 58 w 406"/>
                <a:gd name="T9" fmla="*/ 0 h 684"/>
                <a:gd name="T10" fmla="*/ 0 w 406"/>
                <a:gd name="T11" fmla="*/ 58 h 684"/>
                <a:gd name="T12" fmla="*/ 0 w 406"/>
                <a:gd name="T13" fmla="*/ 368 h 684"/>
                <a:gd name="T14" fmla="*/ 0 w 406"/>
                <a:gd name="T15" fmla="*/ 466 h 684"/>
                <a:gd name="T16" fmla="*/ 0 w 406"/>
                <a:gd name="T17" fmla="*/ 511 h 684"/>
                <a:gd name="T18" fmla="*/ 0 w 406"/>
                <a:gd name="T19" fmla="*/ 540 h 684"/>
                <a:gd name="T20" fmla="*/ 0 w 406"/>
                <a:gd name="T21" fmla="*/ 627 h 684"/>
                <a:gd name="T22" fmla="*/ 57 w 406"/>
                <a:gd name="T23" fmla="*/ 684 h 684"/>
                <a:gd name="T24" fmla="*/ 349 w 406"/>
                <a:gd name="T25" fmla="*/ 684 h 684"/>
                <a:gd name="T26" fmla="*/ 406 w 406"/>
                <a:gd name="T27" fmla="*/ 627 h 684"/>
                <a:gd name="T28" fmla="*/ 406 w 406"/>
                <a:gd name="T29" fmla="*/ 540 h 684"/>
                <a:gd name="T30" fmla="*/ 406 w 406"/>
                <a:gd name="T31" fmla="*/ 511 h 684"/>
                <a:gd name="T32" fmla="*/ 406 w 406"/>
                <a:gd name="T33" fmla="*/ 466 h 684"/>
                <a:gd name="T34" fmla="*/ 361 w 406"/>
                <a:gd name="T35" fmla="*/ 627 h 684"/>
                <a:gd name="T36" fmla="*/ 349 w 406"/>
                <a:gd name="T37" fmla="*/ 639 h 684"/>
                <a:gd name="T38" fmla="*/ 58 w 406"/>
                <a:gd name="T39" fmla="*/ 639 h 684"/>
                <a:gd name="T40" fmla="*/ 45 w 406"/>
                <a:gd name="T41" fmla="*/ 627 h 684"/>
                <a:gd name="T42" fmla="*/ 45 w 406"/>
                <a:gd name="T43" fmla="*/ 595 h 684"/>
                <a:gd name="T44" fmla="*/ 361 w 406"/>
                <a:gd name="T45" fmla="*/ 595 h 684"/>
                <a:gd name="T46" fmla="*/ 361 w 406"/>
                <a:gd name="T47" fmla="*/ 627 h 684"/>
                <a:gd name="T48" fmla="*/ 361 w 406"/>
                <a:gd name="T49" fmla="*/ 550 h 684"/>
                <a:gd name="T50" fmla="*/ 45 w 406"/>
                <a:gd name="T51" fmla="*/ 550 h 684"/>
                <a:gd name="T52" fmla="*/ 45 w 406"/>
                <a:gd name="T53" fmla="*/ 135 h 684"/>
                <a:gd name="T54" fmla="*/ 361 w 406"/>
                <a:gd name="T55" fmla="*/ 135 h 684"/>
                <a:gd name="T56" fmla="*/ 361 w 406"/>
                <a:gd name="T57" fmla="*/ 550 h 684"/>
                <a:gd name="T58" fmla="*/ 361 w 406"/>
                <a:gd name="T59" fmla="*/ 90 h 684"/>
                <a:gd name="T60" fmla="*/ 45 w 406"/>
                <a:gd name="T61" fmla="*/ 90 h 684"/>
                <a:gd name="T62" fmla="*/ 45 w 406"/>
                <a:gd name="T63" fmla="*/ 58 h 684"/>
                <a:gd name="T64" fmla="*/ 58 w 406"/>
                <a:gd name="T65" fmla="*/ 45 h 684"/>
                <a:gd name="T66" fmla="*/ 349 w 406"/>
                <a:gd name="T67" fmla="*/ 45 h 684"/>
                <a:gd name="T68" fmla="*/ 361 w 406"/>
                <a:gd name="T69" fmla="*/ 58 h 684"/>
                <a:gd name="T70" fmla="*/ 361 w 406"/>
                <a:gd name="T71" fmla="*/ 9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6" h="684">
                  <a:moveTo>
                    <a:pt x="406" y="466"/>
                  </a:moveTo>
                  <a:cubicBezTo>
                    <a:pt x="406" y="368"/>
                    <a:pt x="406" y="368"/>
                    <a:pt x="406" y="368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26"/>
                    <a:pt x="381" y="0"/>
                    <a:pt x="34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511"/>
                    <a:pt x="0" y="511"/>
                    <a:pt x="0" y="511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7" y="684"/>
                  </a:cubicBezTo>
                  <a:cubicBezTo>
                    <a:pt x="349" y="684"/>
                    <a:pt x="349" y="684"/>
                    <a:pt x="349" y="684"/>
                  </a:cubicBezTo>
                  <a:cubicBezTo>
                    <a:pt x="381" y="684"/>
                    <a:pt x="406" y="658"/>
                    <a:pt x="406" y="627"/>
                  </a:cubicBezTo>
                  <a:cubicBezTo>
                    <a:pt x="406" y="540"/>
                    <a:pt x="406" y="540"/>
                    <a:pt x="406" y="540"/>
                  </a:cubicBezTo>
                  <a:cubicBezTo>
                    <a:pt x="406" y="511"/>
                    <a:pt x="406" y="511"/>
                    <a:pt x="406" y="511"/>
                  </a:cubicBezTo>
                  <a:lnTo>
                    <a:pt x="406" y="466"/>
                  </a:lnTo>
                  <a:close/>
                  <a:moveTo>
                    <a:pt x="361" y="627"/>
                  </a:moveTo>
                  <a:cubicBezTo>
                    <a:pt x="361" y="634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1" y="595"/>
                    <a:pt x="361" y="595"/>
                    <a:pt x="361" y="595"/>
                  </a:cubicBezTo>
                  <a:lnTo>
                    <a:pt x="361" y="627"/>
                  </a:lnTo>
                  <a:close/>
                  <a:moveTo>
                    <a:pt x="361" y="550"/>
                  </a:move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1" y="135"/>
                    <a:pt x="361" y="135"/>
                    <a:pt x="361" y="135"/>
                  </a:cubicBezTo>
                  <a:lnTo>
                    <a:pt x="361" y="550"/>
                  </a:lnTo>
                  <a:close/>
                  <a:moveTo>
                    <a:pt x="361" y="90"/>
                  </a:moveTo>
                  <a:cubicBezTo>
                    <a:pt x="45" y="90"/>
                    <a:pt x="45" y="90"/>
                    <a:pt x="45" y="9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1" y="51"/>
                    <a:pt x="361" y="58"/>
                  </a:cubicBezTo>
                  <a:lnTo>
                    <a:pt x="361" y="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Freeform 182">
              <a:extLst>
                <a:ext uri="{FF2B5EF4-FFF2-40B4-BE49-F238E27FC236}">
                  <a16:creationId xmlns:a16="http://schemas.microsoft.com/office/drawing/2014/main" id="{A7724A17-9BFF-4645-9606-C8E224A04A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0057" y="2683292"/>
              <a:ext cx="349250" cy="584200"/>
            </a:xfrm>
            <a:custGeom>
              <a:avLst/>
              <a:gdLst>
                <a:gd name="T0" fmla="*/ 349 w 407"/>
                <a:gd name="T1" fmla="*/ 0 h 684"/>
                <a:gd name="T2" fmla="*/ 58 w 407"/>
                <a:gd name="T3" fmla="*/ 0 h 684"/>
                <a:gd name="T4" fmla="*/ 0 w 407"/>
                <a:gd name="T5" fmla="*/ 58 h 684"/>
                <a:gd name="T6" fmla="*/ 0 w 407"/>
                <a:gd name="T7" fmla="*/ 368 h 684"/>
                <a:gd name="T8" fmla="*/ 0 w 407"/>
                <a:gd name="T9" fmla="*/ 466 h 684"/>
                <a:gd name="T10" fmla="*/ 0 w 407"/>
                <a:gd name="T11" fmla="*/ 511 h 684"/>
                <a:gd name="T12" fmla="*/ 0 w 407"/>
                <a:gd name="T13" fmla="*/ 540 h 684"/>
                <a:gd name="T14" fmla="*/ 0 w 407"/>
                <a:gd name="T15" fmla="*/ 627 h 684"/>
                <a:gd name="T16" fmla="*/ 58 w 407"/>
                <a:gd name="T17" fmla="*/ 684 h 684"/>
                <a:gd name="T18" fmla="*/ 350 w 407"/>
                <a:gd name="T19" fmla="*/ 684 h 684"/>
                <a:gd name="T20" fmla="*/ 407 w 407"/>
                <a:gd name="T21" fmla="*/ 627 h 684"/>
                <a:gd name="T22" fmla="*/ 407 w 407"/>
                <a:gd name="T23" fmla="*/ 58 h 684"/>
                <a:gd name="T24" fmla="*/ 349 w 407"/>
                <a:gd name="T25" fmla="*/ 0 h 684"/>
                <a:gd name="T26" fmla="*/ 362 w 407"/>
                <a:gd name="T27" fmla="*/ 627 h 684"/>
                <a:gd name="T28" fmla="*/ 349 w 407"/>
                <a:gd name="T29" fmla="*/ 639 h 684"/>
                <a:gd name="T30" fmla="*/ 58 w 407"/>
                <a:gd name="T31" fmla="*/ 639 h 684"/>
                <a:gd name="T32" fmla="*/ 45 w 407"/>
                <a:gd name="T33" fmla="*/ 627 h 684"/>
                <a:gd name="T34" fmla="*/ 45 w 407"/>
                <a:gd name="T35" fmla="*/ 595 h 684"/>
                <a:gd name="T36" fmla="*/ 362 w 407"/>
                <a:gd name="T37" fmla="*/ 595 h 684"/>
                <a:gd name="T38" fmla="*/ 362 w 407"/>
                <a:gd name="T39" fmla="*/ 627 h 684"/>
                <a:gd name="T40" fmla="*/ 362 w 407"/>
                <a:gd name="T41" fmla="*/ 550 h 684"/>
                <a:gd name="T42" fmla="*/ 45 w 407"/>
                <a:gd name="T43" fmla="*/ 550 h 684"/>
                <a:gd name="T44" fmla="*/ 45 w 407"/>
                <a:gd name="T45" fmla="*/ 135 h 684"/>
                <a:gd name="T46" fmla="*/ 362 w 407"/>
                <a:gd name="T47" fmla="*/ 135 h 684"/>
                <a:gd name="T48" fmla="*/ 362 w 407"/>
                <a:gd name="T49" fmla="*/ 550 h 684"/>
                <a:gd name="T50" fmla="*/ 362 w 407"/>
                <a:gd name="T51" fmla="*/ 90 h 684"/>
                <a:gd name="T52" fmla="*/ 45 w 407"/>
                <a:gd name="T53" fmla="*/ 90 h 684"/>
                <a:gd name="T54" fmla="*/ 45 w 407"/>
                <a:gd name="T55" fmla="*/ 58 h 684"/>
                <a:gd name="T56" fmla="*/ 58 w 407"/>
                <a:gd name="T57" fmla="*/ 45 h 684"/>
                <a:gd name="T58" fmla="*/ 349 w 407"/>
                <a:gd name="T59" fmla="*/ 45 h 684"/>
                <a:gd name="T60" fmla="*/ 362 w 407"/>
                <a:gd name="T61" fmla="*/ 58 h 684"/>
                <a:gd name="T62" fmla="*/ 362 w 407"/>
                <a:gd name="T63" fmla="*/ 9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7" h="684">
                  <a:moveTo>
                    <a:pt x="349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511"/>
                    <a:pt x="0" y="511"/>
                    <a:pt x="0" y="511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8" y="684"/>
                  </a:cubicBezTo>
                  <a:cubicBezTo>
                    <a:pt x="350" y="684"/>
                    <a:pt x="350" y="684"/>
                    <a:pt x="350" y="684"/>
                  </a:cubicBezTo>
                  <a:cubicBezTo>
                    <a:pt x="381" y="684"/>
                    <a:pt x="407" y="658"/>
                    <a:pt x="407" y="627"/>
                  </a:cubicBezTo>
                  <a:cubicBezTo>
                    <a:pt x="407" y="58"/>
                    <a:pt x="407" y="58"/>
                    <a:pt x="407" y="58"/>
                  </a:cubicBezTo>
                  <a:cubicBezTo>
                    <a:pt x="407" y="26"/>
                    <a:pt x="381" y="0"/>
                    <a:pt x="349" y="0"/>
                  </a:cubicBezTo>
                  <a:close/>
                  <a:moveTo>
                    <a:pt x="362" y="627"/>
                  </a:moveTo>
                  <a:cubicBezTo>
                    <a:pt x="362" y="634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2" y="595"/>
                    <a:pt x="362" y="595"/>
                    <a:pt x="362" y="595"/>
                  </a:cubicBezTo>
                  <a:lnTo>
                    <a:pt x="362" y="627"/>
                  </a:lnTo>
                  <a:close/>
                  <a:moveTo>
                    <a:pt x="362" y="550"/>
                  </a:move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2" y="135"/>
                    <a:pt x="362" y="135"/>
                    <a:pt x="362" y="135"/>
                  </a:cubicBezTo>
                  <a:lnTo>
                    <a:pt x="362" y="550"/>
                  </a:lnTo>
                  <a:close/>
                  <a:moveTo>
                    <a:pt x="362" y="90"/>
                  </a:moveTo>
                  <a:cubicBezTo>
                    <a:pt x="45" y="90"/>
                    <a:pt x="45" y="90"/>
                    <a:pt x="45" y="9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2" y="51"/>
                    <a:pt x="362" y="58"/>
                  </a:cubicBezTo>
                  <a:lnTo>
                    <a:pt x="362" y="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E1CD402-443B-40AD-AD4A-5F8CCCD70256}"/>
                </a:ext>
              </a:extLst>
            </p:cNvPr>
            <p:cNvGrpSpPr/>
            <p:nvPr/>
          </p:nvGrpSpPr>
          <p:grpSpPr>
            <a:xfrm>
              <a:off x="2123282" y="3081755"/>
              <a:ext cx="1109663" cy="892175"/>
              <a:chOff x="2123282" y="3081755"/>
              <a:chExt cx="1109663" cy="892175"/>
            </a:xfrm>
            <a:solidFill>
              <a:schemeClr val="bg1">
                <a:lumMod val="50000"/>
              </a:schemeClr>
            </a:solidFill>
          </p:grpSpPr>
          <p:sp>
            <p:nvSpPr>
              <p:cNvPr id="61" name="Freeform 167">
                <a:extLst>
                  <a:ext uri="{FF2B5EF4-FFF2-40B4-BE49-F238E27FC236}">
                    <a16:creationId xmlns:a16="http://schemas.microsoft.com/office/drawing/2014/main" id="{DE5C0DA6-2F77-4BDF-BD07-1BFA26E383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6007" y="3543717"/>
                <a:ext cx="134938" cy="133350"/>
              </a:xfrm>
              <a:custGeom>
                <a:avLst/>
                <a:gdLst>
                  <a:gd name="T0" fmla="*/ 49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49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49 w 157"/>
                  <a:gd name="T17" fmla="*/ 157 h 157"/>
                  <a:gd name="T18" fmla="*/ 45 w 157"/>
                  <a:gd name="T19" fmla="*/ 49 h 157"/>
                  <a:gd name="T20" fmla="*/ 49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49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49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49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Freeform 168">
                <a:extLst>
                  <a:ext uri="{FF2B5EF4-FFF2-40B4-BE49-F238E27FC236}">
                    <a16:creationId xmlns:a16="http://schemas.microsoft.com/office/drawing/2014/main" id="{3D71AA4F-3BA9-472E-8BAB-3BC73BCBA0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8569" y="3543717"/>
                <a:ext cx="134938" cy="133350"/>
              </a:xfrm>
              <a:custGeom>
                <a:avLst/>
                <a:gdLst>
                  <a:gd name="T0" fmla="*/ 50 w 158"/>
                  <a:gd name="T1" fmla="*/ 157 h 157"/>
                  <a:gd name="T2" fmla="*/ 108 w 158"/>
                  <a:gd name="T3" fmla="*/ 157 h 157"/>
                  <a:gd name="T4" fmla="*/ 158 w 158"/>
                  <a:gd name="T5" fmla="*/ 108 h 157"/>
                  <a:gd name="T6" fmla="*/ 158 w 158"/>
                  <a:gd name="T7" fmla="*/ 49 h 157"/>
                  <a:gd name="T8" fmla="*/ 108 w 158"/>
                  <a:gd name="T9" fmla="*/ 0 h 157"/>
                  <a:gd name="T10" fmla="*/ 50 w 158"/>
                  <a:gd name="T11" fmla="*/ 0 h 157"/>
                  <a:gd name="T12" fmla="*/ 0 w 158"/>
                  <a:gd name="T13" fmla="*/ 49 h 157"/>
                  <a:gd name="T14" fmla="*/ 0 w 158"/>
                  <a:gd name="T15" fmla="*/ 108 h 157"/>
                  <a:gd name="T16" fmla="*/ 50 w 158"/>
                  <a:gd name="T17" fmla="*/ 157 h 157"/>
                  <a:gd name="T18" fmla="*/ 45 w 158"/>
                  <a:gd name="T19" fmla="*/ 49 h 157"/>
                  <a:gd name="T20" fmla="*/ 50 w 158"/>
                  <a:gd name="T21" fmla="*/ 45 h 157"/>
                  <a:gd name="T22" fmla="*/ 108 w 158"/>
                  <a:gd name="T23" fmla="*/ 45 h 157"/>
                  <a:gd name="T24" fmla="*/ 113 w 158"/>
                  <a:gd name="T25" fmla="*/ 49 h 157"/>
                  <a:gd name="T26" fmla="*/ 113 w 158"/>
                  <a:gd name="T27" fmla="*/ 108 h 157"/>
                  <a:gd name="T28" fmla="*/ 108 w 158"/>
                  <a:gd name="T29" fmla="*/ 112 h 157"/>
                  <a:gd name="T30" fmla="*/ 50 w 158"/>
                  <a:gd name="T31" fmla="*/ 112 h 157"/>
                  <a:gd name="T32" fmla="*/ 45 w 158"/>
                  <a:gd name="T33" fmla="*/ 108 h 157"/>
                  <a:gd name="T34" fmla="*/ 45 w 158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8" h="157">
                    <a:moveTo>
                      <a:pt x="50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6" y="157"/>
                      <a:pt x="158" y="135"/>
                      <a:pt x="158" y="108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58" y="22"/>
                      <a:pt x="136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3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3" y="157"/>
                      <a:pt x="50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8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1" y="45"/>
                      <a:pt x="113" y="47"/>
                      <a:pt x="113" y="49"/>
                    </a:cubicBezTo>
                    <a:cubicBezTo>
                      <a:pt x="113" y="108"/>
                      <a:pt x="113" y="108"/>
                      <a:pt x="113" y="108"/>
                    </a:cubicBezTo>
                    <a:cubicBezTo>
                      <a:pt x="113" y="110"/>
                      <a:pt x="111" y="112"/>
                      <a:pt x="108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48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" name="Freeform 169">
                <a:extLst>
                  <a:ext uri="{FF2B5EF4-FFF2-40B4-BE49-F238E27FC236}">
                    <a16:creationId xmlns:a16="http://schemas.microsoft.com/office/drawing/2014/main" id="{6A69CBAB-F51A-4B1F-A112-DA683B7FB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2719" y="3543717"/>
                <a:ext cx="134938" cy="133350"/>
              </a:xfrm>
              <a:custGeom>
                <a:avLst/>
                <a:gdLst>
                  <a:gd name="T0" fmla="*/ 50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50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50 w 157"/>
                  <a:gd name="T17" fmla="*/ 157 h 157"/>
                  <a:gd name="T18" fmla="*/ 45 w 157"/>
                  <a:gd name="T19" fmla="*/ 49 h 157"/>
                  <a:gd name="T20" fmla="*/ 50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50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50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50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Freeform 170">
                <a:extLst>
                  <a:ext uri="{FF2B5EF4-FFF2-40B4-BE49-F238E27FC236}">
                    <a16:creationId xmlns:a16="http://schemas.microsoft.com/office/drawing/2014/main" id="{954CBE07-0D16-4AD4-A777-CB311DF6D0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5282" y="3543717"/>
                <a:ext cx="134938" cy="133350"/>
              </a:xfrm>
              <a:custGeom>
                <a:avLst/>
                <a:gdLst>
                  <a:gd name="T0" fmla="*/ 49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49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49 w 157"/>
                  <a:gd name="T17" fmla="*/ 157 h 157"/>
                  <a:gd name="T18" fmla="*/ 45 w 157"/>
                  <a:gd name="T19" fmla="*/ 49 h 157"/>
                  <a:gd name="T20" fmla="*/ 49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49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49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49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" name="Freeform 171">
                <a:extLst>
                  <a:ext uri="{FF2B5EF4-FFF2-40B4-BE49-F238E27FC236}">
                    <a16:creationId xmlns:a16="http://schemas.microsoft.com/office/drawing/2014/main" id="{F872F54D-2B55-46F1-87EA-C60DB46BEC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6007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49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49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49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49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49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" name="Freeform 172">
                <a:extLst>
                  <a:ext uri="{FF2B5EF4-FFF2-40B4-BE49-F238E27FC236}">
                    <a16:creationId xmlns:a16="http://schemas.microsoft.com/office/drawing/2014/main" id="{090E427B-C353-405B-ABA1-1B7292F355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8569" y="3772317"/>
                <a:ext cx="134938" cy="134938"/>
              </a:xfrm>
              <a:custGeom>
                <a:avLst/>
                <a:gdLst>
                  <a:gd name="T0" fmla="*/ 108 w 158"/>
                  <a:gd name="T1" fmla="*/ 158 h 158"/>
                  <a:gd name="T2" fmla="*/ 158 w 158"/>
                  <a:gd name="T3" fmla="*/ 108 h 158"/>
                  <a:gd name="T4" fmla="*/ 158 w 158"/>
                  <a:gd name="T5" fmla="*/ 50 h 158"/>
                  <a:gd name="T6" fmla="*/ 108 w 158"/>
                  <a:gd name="T7" fmla="*/ 0 h 158"/>
                  <a:gd name="T8" fmla="*/ 50 w 158"/>
                  <a:gd name="T9" fmla="*/ 0 h 158"/>
                  <a:gd name="T10" fmla="*/ 0 w 158"/>
                  <a:gd name="T11" fmla="*/ 50 h 158"/>
                  <a:gd name="T12" fmla="*/ 0 w 158"/>
                  <a:gd name="T13" fmla="*/ 108 h 158"/>
                  <a:gd name="T14" fmla="*/ 50 w 158"/>
                  <a:gd name="T15" fmla="*/ 158 h 158"/>
                  <a:gd name="T16" fmla="*/ 108 w 158"/>
                  <a:gd name="T17" fmla="*/ 158 h 158"/>
                  <a:gd name="T18" fmla="*/ 45 w 158"/>
                  <a:gd name="T19" fmla="*/ 108 h 158"/>
                  <a:gd name="T20" fmla="*/ 45 w 158"/>
                  <a:gd name="T21" fmla="*/ 50 h 158"/>
                  <a:gd name="T22" fmla="*/ 50 w 158"/>
                  <a:gd name="T23" fmla="*/ 45 h 158"/>
                  <a:gd name="T24" fmla="*/ 108 w 158"/>
                  <a:gd name="T25" fmla="*/ 45 h 158"/>
                  <a:gd name="T26" fmla="*/ 113 w 158"/>
                  <a:gd name="T27" fmla="*/ 50 h 158"/>
                  <a:gd name="T28" fmla="*/ 113 w 158"/>
                  <a:gd name="T29" fmla="*/ 108 h 158"/>
                  <a:gd name="T30" fmla="*/ 108 w 158"/>
                  <a:gd name="T31" fmla="*/ 113 h 158"/>
                  <a:gd name="T32" fmla="*/ 50 w 158"/>
                  <a:gd name="T33" fmla="*/ 113 h 158"/>
                  <a:gd name="T34" fmla="*/ 45 w 158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8" h="158">
                    <a:moveTo>
                      <a:pt x="108" y="158"/>
                    </a:moveTo>
                    <a:cubicBezTo>
                      <a:pt x="136" y="158"/>
                      <a:pt x="158" y="135"/>
                      <a:pt x="158" y="108"/>
                    </a:cubicBezTo>
                    <a:cubicBezTo>
                      <a:pt x="158" y="50"/>
                      <a:pt x="158" y="50"/>
                      <a:pt x="158" y="50"/>
                    </a:cubicBezTo>
                    <a:cubicBezTo>
                      <a:pt x="158" y="22"/>
                      <a:pt x="136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3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3" y="158"/>
                      <a:pt x="50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8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1" y="45"/>
                      <a:pt x="113" y="47"/>
                      <a:pt x="113" y="50"/>
                    </a:cubicBezTo>
                    <a:cubicBezTo>
                      <a:pt x="113" y="108"/>
                      <a:pt x="113" y="108"/>
                      <a:pt x="113" y="108"/>
                    </a:cubicBezTo>
                    <a:cubicBezTo>
                      <a:pt x="113" y="111"/>
                      <a:pt x="111" y="113"/>
                      <a:pt x="108" y="113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48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" name="Freeform 173">
                <a:extLst>
                  <a:ext uri="{FF2B5EF4-FFF2-40B4-BE49-F238E27FC236}">
                    <a16:creationId xmlns:a16="http://schemas.microsoft.com/office/drawing/2014/main" id="{8A8803CA-25C9-48B2-8398-D2A2DCEE19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2719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50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50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50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50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50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" name="Freeform 174">
                <a:extLst>
                  <a:ext uri="{FF2B5EF4-FFF2-40B4-BE49-F238E27FC236}">
                    <a16:creationId xmlns:a16="http://schemas.microsoft.com/office/drawing/2014/main" id="{372904CB-1062-4A70-B6D4-923161570F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5282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49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49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49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49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49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" name="Freeform 175">
                <a:extLst>
                  <a:ext uri="{FF2B5EF4-FFF2-40B4-BE49-F238E27FC236}">
                    <a16:creationId xmlns:a16="http://schemas.microsoft.com/office/drawing/2014/main" id="{563E797D-BC47-4724-8129-5BBD69FD0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23282" y="3477042"/>
                <a:ext cx="1109663" cy="496888"/>
              </a:xfrm>
              <a:custGeom>
                <a:avLst/>
                <a:gdLst>
                  <a:gd name="T0" fmla="*/ 624 w 1292"/>
                  <a:gd name="T1" fmla="*/ 0 h 583"/>
                  <a:gd name="T2" fmla="*/ 187 w 1292"/>
                  <a:gd name="T3" fmla="*/ 0 h 583"/>
                  <a:gd name="T4" fmla="*/ 165 w 1292"/>
                  <a:gd name="T5" fmla="*/ 22 h 583"/>
                  <a:gd name="T6" fmla="*/ 165 w 1292"/>
                  <a:gd name="T7" fmla="*/ 269 h 583"/>
                  <a:gd name="T8" fmla="*/ 45 w 1292"/>
                  <a:gd name="T9" fmla="*/ 269 h 583"/>
                  <a:gd name="T10" fmla="*/ 45 w 1292"/>
                  <a:gd name="T11" fmla="*/ 68 h 583"/>
                  <a:gd name="T12" fmla="*/ 27 w 1292"/>
                  <a:gd name="T13" fmla="*/ 45 h 583"/>
                  <a:gd name="T14" fmla="*/ 0 w 1292"/>
                  <a:gd name="T15" fmla="*/ 67 h 583"/>
                  <a:gd name="T16" fmla="*/ 0 w 1292"/>
                  <a:gd name="T17" fmla="*/ 291 h 583"/>
                  <a:gd name="T18" fmla="*/ 23 w 1292"/>
                  <a:gd name="T19" fmla="*/ 314 h 583"/>
                  <a:gd name="T20" fmla="*/ 165 w 1292"/>
                  <a:gd name="T21" fmla="*/ 314 h 583"/>
                  <a:gd name="T22" fmla="*/ 165 w 1292"/>
                  <a:gd name="T23" fmla="*/ 391 h 583"/>
                  <a:gd name="T24" fmla="*/ 182 w 1292"/>
                  <a:gd name="T25" fmla="*/ 413 h 583"/>
                  <a:gd name="T26" fmla="*/ 210 w 1292"/>
                  <a:gd name="T27" fmla="*/ 391 h 583"/>
                  <a:gd name="T28" fmla="*/ 210 w 1292"/>
                  <a:gd name="T29" fmla="*/ 314 h 583"/>
                  <a:gd name="T30" fmla="*/ 1082 w 1292"/>
                  <a:gd name="T31" fmla="*/ 314 h 583"/>
                  <a:gd name="T32" fmla="*/ 1082 w 1292"/>
                  <a:gd name="T33" fmla="*/ 538 h 583"/>
                  <a:gd name="T34" fmla="*/ 210 w 1292"/>
                  <a:gd name="T35" fmla="*/ 538 h 583"/>
                  <a:gd name="T36" fmla="*/ 210 w 1292"/>
                  <a:gd name="T37" fmla="*/ 492 h 583"/>
                  <a:gd name="T38" fmla="*/ 192 w 1292"/>
                  <a:gd name="T39" fmla="*/ 469 h 583"/>
                  <a:gd name="T40" fmla="*/ 165 w 1292"/>
                  <a:gd name="T41" fmla="*/ 491 h 583"/>
                  <a:gd name="T42" fmla="*/ 165 w 1292"/>
                  <a:gd name="T43" fmla="*/ 561 h 583"/>
                  <a:gd name="T44" fmla="*/ 187 w 1292"/>
                  <a:gd name="T45" fmla="*/ 583 h 583"/>
                  <a:gd name="T46" fmla="*/ 1105 w 1292"/>
                  <a:gd name="T47" fmla="*/ 583 h 583"/>
                  <a:gd name="T48" fmla="*/ 1127 w 1292"/>
                  <a:gd name="T49" fmla="*/ 561 h 583"/>
                  <a:gd name="T50" fmla="*/ 1127 w 1292"/>
                  <a:gd name="T51" fmla="*/ 314 h 583"/>
                  <a:gd name="T52" fmla="*/ 1269 w 1292"/>
                  <a:gd name="T53" fmla="*/ 314 h 583"/>
                  <a:gd name="T54" fmla="*/ 1292 w 1292"/>
                  <a:gd name="T55" fmla="*/ 291 h 583"/>
                  <a:gd name="T56" fmla="*/ 1292 w 1292"/>
                  <a:gd name="T57" fmla="*/ 68 h 583"/>
                  <a:gd name="T58" fmla="*/ 1274 w 1292"/>
                  <a:gd name="T59" fmla="*/ 45 h 583"/>
                  <a:gd name="T60" fmla="*/ 1247 w 1292"/>
                  <a:gd name="T61" fmla="*/ 67 h 583"/>
                  <a:gd name="T62" fmla="*/ 1247 w 1292"/>
                  <a:gd name="T63" fmla="*/ 269 h 583"/>
                  <a:gd name="T64" fmla="*/ 1127 w 1292"/>
                  <a:gd name="T65" fmla="*/ 269 h 583"/>
                  <a:gd name="T66" fmla="*/ 1127 w 1292"/>
                  <a:gd name="T67" fmla="*/ 22 h 583"/>
                  <a:gd name="T68" fmla="*/ 1105 w 1292"/>
                  <a:gd name="T69" fmla="*/ 0 h 583"/>
                  <a:gd name="T70" fmla="*/ 668 w 1292"/>
                  <a:gd name="T71" fmla="*/ 0 h 583"/>
                  <a:gd name="T72" fmla="*/ 624 w 1292"/>
                  <a:gd name="T73" fmla="*/ 0 h 583"/>
                  <a:gd name="T74" fmla="*/ 1082 w 1292"/>
                  <a:gd name="T75" fmla="*/ 269 h 583"/>
                  <a:gd name="T76" fmla="*/ 210 w 1292"/>
                  <a:gd name="T77" fmla="*/ 269 h 583"/>
                  <a:gd name="T78" fmla="*/ 210 w 1292"/>
                  <a:gd name="T79" fmla="*/ 44 h 583"/>
                  <a:gd name="T80" fmla="*/ 1082 w 1292"/>
                  <a:gd name="T81" fmla="*/ 44 h 583"/>
                  <a:gd name="T82" fmla="*/ 1082 w 1292"/>
                  <a:gd name="T83" fmla="*/ 269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92" h="583">
                    <a:moveTo>
                      <a:pt x="624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175" y="0"/>
                      <a:pt x="165" y="10"/>
                      <a:pt x="165" y="22"/>
                    </a:cubicBezTo>
                    <a:cubicBezTo>
                      <a:pt x="165" y="269"/>
                      <a:pt x="165" y="269"/>
                      <a:pt x="165" y="269"/>
                    </a:cubicBezTo>
                    <a:cubicBezTo>
                      <a:pt x="45" y="269"/>
                      <a:pt x="45" y="269"/>
                      <a:pt x="45" y="269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57"/>
                      <a:pt x="38" y="47"/>
                      <a:pt x="27" y="45"/>
                    </a:cubicBezTo>
                    <a:cubicBezTo>
                      <a:pt x="13" y="42"/>
                      <a:pt x="0" y="53"/>
                      <a:pt x="0" y="67"/>
                    </a:cubicBezTo>
                    <a:cubicBezTo>
                      <a:pt x="0" y="291"/>
                      <a:pt x="0" y="291"/>
                      <a:pt x="0" y="291"/>
                    </a:cubicBezTo>
                    <a:cubicBezTo>
                      <a:pt x="0" y="304"/>
                      <a:pt x="10" y="314"/>
                      <a:pt x="23" y="314"/>
                    </a:cubicBezTo>
                    <a:cubicBezTo>
                      <a:pt x="165" y="314"/>
                      <a:pt x="165" y="314"/>
                      <a:pt x="165" y="314"/>
                    </a:cubicBezTo>
                    <a:cubicBezTo>
                      <a:pt x="165" y="391"/>
                      <a:pt x="165" y="391"/>
                      <a:pt x="165" y="391"/>
                    </a:cubicBezTo>
                    <a:cubicBezTo>
                      <a:pt x="165" y="401"/>
                      <a:pt x="172" y="411"/>
                      <a:pt x="182" y="413"/>
                    </a:cubicBezTo>
                    <a:cubicBezTo>
                      <a:pt x="197" y="416"/>
                      <a:pt x="210" y="405"/>
                      <a:pt x="210" y="391"/>
                    </a:cubicBezTo>
                    <a:cubicBezTo>
                      <a:pt x="210" y="314"/>
                      <a:pt x="210" y="314"/>
                      <a:pt x="210" y="314"/>
                    </a:cubicBezTo>
                    <a:cubicBezTo>
                      <a:pt x="1082" y="314"/>
                      <a:pt x="1082" y="314"/>
                      <a:pt x="1082" y="314"/>
                    </a:cubicBezTo>
                    <a:cubicBezTo>
                      <a:pt x="1082" y="538"/>
                      <a:pt x="1082" y="538"/>
                      <a:pt x="1082" y="538"/>
                    </a:cubicBezTo>
                    <a:cubicBezTo>
                      <a:pt x="210" y="538"/>
                      <a:pt x="210" y="538"/>
                      <a:pt x="210" y="538"/>
                    </a:cubicBezTo>
                    <a:cubicBezTo>
                      <a:pt x="210" y="492"/>
                      <a:pt x="210" y="492"/>
                      <a:pt x="210" y="492"/>
                    </a:cubicBezTo>
                    <a:cubicBezTo>
                      <a:pt x="210" y="481"/>
                      <a:pt x="202" y="472"/>
                      <a:pt x="192" y="469"/>
                    </a:cubicBezTo>
                    <a:cubicBezTo>
                      <a:pt x="177" y="467"/>
                      <a:pt x="165" y="478"/>
                      <a:pt x="165" y="491"/>
                    </a:cubicBezTo>
                    <a:cubicBezTo>
                      <a:pt x="165" y="561"/>
                      <a:pt x="165" y="561"/>
                      <a:pt x="165" y="561"/>
                    </a:cubicBezTo>
                    <a:cubicBezTo>
                      <a:pt x="165" y="573"/>
                      <a:pt x="175" y="583"/>
                      <a:pt x="187" y="583"/>
                    </a:cubicBezTo>
                    <a:cubicBezTo>
                      <a:pt x="1105" y="583"/>
                      <a:pt x="1105" y="583"/>
                      <a:pt x="1105" y="583"/>
                    </a:cubicBezTo>
                    <a:cubicBezTo>
                      <a:pt x="1117" y="583"/>
                      <a:pt x="1127" y="573"/>
                      <a:pt x="1127" y="561"/>
                    </a:cubicBezTo>
                    <a:cubicBezTo>
                      <a:pt x="1127" y="314"/>
                      <a:pt x="1127" y="314"/>
                      <a:pt x="1127" y="314"/>
                    </a:cubicBezTo>
                    <a:cubicBezTo>
                      <a:pt x="1269" y="314"/>
                      <a:pt x="1269" y="314"/>
                      <a:pt x="1269" y="314"/>
                    </a:cubicBezTo>
                    <a:cubicBezTo>
                      <a:pt x="1282" y="314"/>
                      <a:pt x="1292" y="304"/>
                      <a:pt x="1292" y="291"/>
                    </a:cubicBezTo>
                    <a:cubicBezTo>
                      <a:pt x="1292" y="68"/>
                      <a:pt x="1292" y="68"/>
                      <a:pt x="1292" y="68"/>
                    </a:cubicBezTo>
                    <a:cubicBezTo>
                      <a:pt x="1292" y="57"/>
                      <a:pt x="1284" y="47"/>
                      <a:pt x="1274" y="45"/>
                    </a:cubicBezTo>
                    <a:cubicBezTo>
                      <a:pt x="1259" y="42"/>
                      <a:pt x="1247" y="53"/>
                      <a:pt x="1247" y="67"/>
                    </a:cubicBezTo>
                    <a:cubicBezTo>
                      <a:pt x="1247" y="269"/>
                      <a:pt x="1247" y="269"/>
                      <a:pt x="1247" y="269"/>
                    </a:cubicBezTo>
                    <a:cubicBezTo>
                      <a:pt x="1127" y="269"/>
                      <a:pt x="1127" y="269"/>
                      <a:pt x="1127" y="269"/>
                    </a:cubicBezTo>
                    <a:cubicBezTo>
                      <a:pt x="1127" y="22"/>
                      <a:pt x="1127" y="22"/>
                      <a:pt x="1127" y="22"/>
                    </a:cubicBezTo>
                    <a:cubicBezTo>
                      <a:pt x="1127" y="10"/>
                      <a:pt x="1117" y="0"/>
                      <a:pt x="1105" y="0"/>
                    </a:cubicBezTo>
                    <a:cubicBezTo>
                      <a:pt x="668" y="0"/>
                      <a:pt x="668" y="0"/>
                      <a:pt x="668" y="0"/>
                    </a:cubicBezTo>
                    <a:lnTo>
                      <a:pt x="624" y="0"/>
                    </a:lnTo>
                    <a:close/>
                    <a:moveTo>
                      <a:pt x="1082" y="269"/>
                    </a:moveTo>
                    <a:cubicBezTo>
                      <a:pt x="210" y="269"/>
                      <a:pt x="210" y="269"/>
                      <a:pt x="210" y="269"/>
                    </a:cubicBezTo>
                    <a:cubicBezTo>
                      <a:pt x="210" y="44"/>
                      <a:pt x="210" y="44"/>
                      <a:pt x="210" y="44"/>
                    </a:cubicBezTo>
                    <a:cubicBezTo>
                      <a:pt x="1082" y="44"/>
                      <a:pt x="1082" y="44"/>
                      <a:pt x="1082" y="44"/>
                    </a:cubicBezTo>
                    <a:lnTo>
                      <a:pt x="1082" y="2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" name="Freeform 176">
                <a:extLst>
                  <a:ext uri="{FF2B5EF4-FFF2-40B4-BE49-F238E27FC236}">
                    <a16:creationId xmlns:a16="http://schemas.microsoft.com/office/drawing/2014/main" id="{C04D34C1-0AE3-4D4D-BEF1-EA395C6BA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4844" y="3267492"/>
                <a:ext cx="38100" cy="165100"/>
              </a:xfrm>
              <a:custGeom>
                <a:avLst/>
                <a:gdLst>
                  <a:gd name="T0" fmla="*/ 0 w 45"/>
                  <a:gd name="T1" fmla="*/ 0 h 194"/>
                  <a:gd name="T2" fmla="*/ 0 w 45"/>
                  <a:gd name="T3" fmla="*/ 168 h 194"/>
                  <a:gd name="T4" fmla="*/ 17 w 45"/>
                  <a:gd name="T5" fmla="*/ 191 h 194"/>
                  <a:gd name="T6" fmla="*/ 45 w 45"/>
                  <a:gd name="T7" fmla="*/ 169 h 194"/>
                  <a:gd name="T8" fmla="*/ 45 w 45"/>
                  <a:gd name="T9" fmla="*/ 0 h 194"/>
                  <a:gd name="T10" fmla="*/ 0 w 45"/>
                  <a:gd name="T1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194">
                    <a:moveTo>
                      <a:pt x="0" y="0"/>
                    </a:move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79"/>
                      <a:pt x="7" y="189"/>
                      <a:pt x="17" y="191"/>
                    </a:cubicBezTo>
                    <a:cubicBezTo>
                      <a:pt x="32" y="194"/>
                      <a:pt x="45" y="183"/>
                      <a:pt x="45" y="169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" name="Freeform 177">
                <a:extLst>
                  <a:ext uri="{FF2B5EF4-FFF2-40B4-BE49-F238E27FC236}">
                    <a16:creationId xmlns:a16="http://schemas.microsoft.com/office/drawing/2014/main" id="{2D617E20-5FF4-4F78-B526-61DB3177F9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3282" y="3267492"/>
                <a:ext cx="38100" cy="165100"/>
              </a:xfrm>
              <a:custGeom>
                <a:avLst/>
                <a:gdLst>
                  <a:gd name="T0" fmla="*/ 0 w 45"/>
                  <a:gd name="T1" fmla="*/ 0 h 194"/>
                  <a:gd name="T2" fmla="*/ 0 w 45"/>
                  <a:gd name="T3" fmla="*/ 168 h 194"/>
                  <a:gd name="T4" fmla="*/ 18 w 45"/>
                  <a:gd name="T5" fmla="*/ 191 h 194"/>
                  <a:gd name="T6" fmla="*/ 45 w 45"/>
                  <a:gd name="T7" fmla="*/ 169 h 194"/>
                  <a:gd name="T8" fmla="*/ 45 w 45"/>
                  <a:gd name="T9" fmla="*/ 0 h 194"/>
                  <a:gd name="T10" fmla="*/ 0 w 45"/>
                  <a:gd name="T1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194">
                    <a:moveTo>
                      <a:pt x="0" y="0"/>
                    </a:move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79"/>
                      <a:pt x="8" y="189"/>
                      <a:pt x="18" y="191"/>
                    </a:cubicBezTo>
                    <a:cubicBezTo>
                      <a:pt x="33" y="194"/>
                      <a:pt x="45" y="183"/>
                      <a:pt x="45" y="169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FE5FB10-2E2F-446B-B4E8-D627432CB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9857" y="3267492"/>
                <a:ext cx="36513" cy="2095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F4E3B58-4872-4276-911D-A0D4D234F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9344" y="3081755"/>
                <a:ext cx="136525" cy="38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844D1BA-3907-49C6-9CC3-67C3D288C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3532" y="3081755"/>
                <a:ext cx="136525" cy="38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6477B8AA-B1D7-451D-BB30-B32425B1187A}"/>
              </a:ext>
            </a:extLst>
          </p:cNvPr>
          <p:cNvSpPr/>
          <p:nvPr/>
        </p:nvSpPr>
        <p:spPr>
          <a:xfrm rot="16200000">
            <a:off x="5179683" y="1319439"/>
            <a:ext cx="397898" cy="3978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29" name="Shape 4864">
            <a:extLst>
              <a:ext uri="{FF2B5EF4-FFF2-40B4-BE49-F238E27FC236}">
                <a16:creationId xmlns:a16="http://schemas.microsoft.com/office/drawing/2014/main" id="{12C30850-CDB8-4519-8C59-C51058AA0ECF}"/>
              </a:ext>
            </a:extLst>
          </p:cNvPr>
          <p:cNvSpPr/>
          <p:nvPr/>
        </p:nvSpPr>
        <p:spPr>
          <a:xfrm>
            <a:off x="5260765" y="1423292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2144699-AEA7-45C4-8686-A28434A7BF72}"/>
              </a:ext>
            </a:extLst>
          </p:cNvPr>
          <p:cNvSpPr/>
          <p:nvPr/>
        </p:nvSpPr>
        <p:spPr>
          <a:xfrm rot="16200000">
            <a:off x="5179683" y="2106894"/>
            <a:ext cx="397898" cy="3978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3" name="Shape 4864">
            <a:extLst>
              <a:ext uri="{FF2B5EF4-FFF2-40B4-BE49-F238E27FC236}">
                <a16:creationId xmlns:a16="http://schemas.microsoft.com/office/drawing/2014/main" id="{ABE93D24-2F20-43C1-8BBE-8C5E46DDB1A5}"/>
              </a:ext>
            </a:extLst>
          </p:cNvPr>
          <p:cNvSpPr/>
          <p:nvPr/>
        </p:nvSpPr>
        <p:spPr>
          <a:xfrm>
            <a:off x="5260765" y="2210790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6413F64-8CA1-47C7-98E2-0B115AE42F04}"/>
              </a:ext>
            </a:extLst>
          </p:cNvPr>
          <p:cNvSpPr/>
          <p:nvPr/>
        </p:nvSpPr>
        <p:spPr>
          <a:xfrm rot="16200000">
            <a:off x="5179683" y="2894392"/>
            <a:ext cx="397898" cy="3978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7" name="Shape 4864">
            <a:extLst>
              <a:ext uri="{FF2B5EF4-FFF2-40B4-BE49-F238E27FC236}">
                <a16:creationId xmlns:a16="http://schemas.microsoft.com/office/drawing/2014/main" id="{6F52F770-49DA-4E95-924D-75F1D45AF2AD}"/>
              </a:ext>
            </a:extLst>
          </p:cNvPr>
          <p:cNvSpPr/>
          <p:nvPr/>
        </p:nvSpPr>
        <p:spPr>
          <a:xfrm>
            <a:off x="5260765" y="2998288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40D552C-FE64-471B-96BE-5535E8BE01B7}"/>
              </a:ext>
            </a:extLst>
          </p:cNvPr>
          <p:cNvSpPr/>
          <p:nvPr/>
        </p:nvSpPr>
        <p:spPr>
          <a:xfrm rot="16200000">
            <a:off x="5179683" y="3681890"/>
            <a:ext cx="397898" cy="3978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9" name="Shape 4864">
            <a:extLst>
              <a:ext uri="{FF2B5EF4-FFF2-40B4-BE49-F238E27FC236}">
                <a16:creationId xmlns:a16="http://schemas.microsoft.com/office/drawing/2014/main" id="{D44360DC-FF80-4367-AAD4-DD42636D9CD0}"/>
              </a:ext>
            </a:extLst>
          </p:cNvPr>
          <p:cNvSpPr/>
          <p:nvPr/>
        </p:nvSpPr>
        <p:spPr>
          <a:xfrm>
            <a:off x="5260765" y="3785786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442E7E92-6072-4EB3-820E-D6B82CC6733D}"/>
              </a:ext>
            </a:extLst>
          </p:cNvPr>
          <p:cNvCxnSpPr>
            <a:cxnSpLocks/>
          </p:cNvCxnSpPr>
          <p:nvPr/>
        </p:nvCxnSpPr>
        <p:spPr>
          <a:xfrm flipH="1">
            <a:off x="2311696" y="3700026"/>
            <a:ext cx="879117" cy="630258"/>
          </a:xfrm>
          <a:prstGeom prst="bentConnector3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EA95C0D-7483-49DB-9D9F-6F62A40418AF}"/>
              </a:ext>
            </a:extLst>
          </p:cNvPr>
          <p:cNvSpPr/>
          <p:nvPr/>
        </p:nvSpPr>
        <p:spPr>
          <a:xfrm>
            <a:off x="5869014" y="1174647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1"/>
                </a:solidFill>
              </a:rPr>
              <a:t>Purpose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D4D9CD-9B17-4D5D-A59C-A887E7F89A71}"/>
              </a:ext>
            </a:extLst>
          </p:cNvPr>
          <p:cNvSpPr/>
          <p:nvPr/>
        </p:nvSpPr>
        <p:spPr>
          <a:xfrm>
            <a:off x="5869014" y="1462015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Empowering efficient and scalable symbolic computation for neural networks.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633177-48E8-4C05-B3A6-A340CDFD8FA2}"/>
              </a:ext>
            </a:extLst>
          </p:cNvPr>
          <p:cNvSpPr/>
          <p:nvPr/>
        </p:nvSpPr>
        <p:spPr>
          <a:xfrm>
            <a:off x="5869014" y="1962102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2"/>
                </a:solidFill>
              </a:rPr>
              <a:t>Developed by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57AC69-4840-452D-BE36-FA01FBA93FFA}"/>
              </a:ext>
            </a:extLst>
          </p:cNvPr>
          <p:cNvSpPr/>
          <p:nvPr/>
        </p:nvSpPr>
        <p:spPr>
          <a:xfrm>
            <a:off x="5869014" y="2249470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Spearheaded by a pioneering team led by researchers at Facebook AI.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B973ED-89CB-4291-AB3A-06289E6DCF1A}"/>
              </a:ext>
            </a:extLst>
          </p:cNvPr>
          <p:cNvSpPr/>
          <p:nvPr/>
        </p:nvSpPr>
        <p:spPr>
          <a:xfrm>
            <a:off x="5869014" y="2749599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3"/>
                </a:solidFill>
              </a:rPr>
              <a:t>Target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BABE1CD-A750-41F4-9B9E-F7E9FB430C9A}"/>
              </a:ext>
            </a:extLst>
          </p:cNvPr>
          <p:cNvSpPr/>
          <p:nvPr/>
        </p:nvSpPr>
        <p:spPr>
          <a:xfrm>
            <a:off x="5869014" y="3036967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Aimed at revolutionizing deep learning research and application development.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B3B2ECA-92D3-4513-9EE4-005D763AC11D}"/>
              </a:ext>
            </a:extLst>
          </p:cNvPr>
          <p:cNvSpPr/>
          <p:nvPr/>
        </p:nvSpPr>
        <p:spPr>
          <a:xfrm>
            <a:off x="5869014" y="3824465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Introducing dynamic computation graph for flexible model design and debugging.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BF80C6D-228A-0560-7DFB-65EFA30D8A0E}"/>
              </a:ext>
            </a:extLst>
          </p:cNvPr>
          <p:cNvSpPr/>
          <p:nvPr/>
        </p:nvSpPr>
        <p:spPr>
          <a:xfrm rot="16200000">
            <a:off x="5181685" y="4496599"/>
            <a:ext cx="397898" cy="3978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157596-A1D4-3613-20F4-CDDE18A382EA}"/>
              </a:ext>
            </a:extLst>
          </p:cNvPr>
          <p:cNvSpPr/>
          <p:nvPr/>
        </p:nvSpPr>
        <p:spPr>
          <a:xfrm>
            <a:off x="5871016" y="4639174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Delivering superior speed and efficiency through optimized tensor computations.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C5A0799-3268-6068-70A3-893945120CA2}"/>
              </a:ext>
            </a:extLst>
          </p:cNvPr>
          <p:cNvSpPr/>
          <p:nvPr/>
        </p:nvSpPr>
        <p:spPr>
          <a:xfrm flipH="1">
            <a:off x="803036" y="1094560"/>
            <a:ext cx="825006" cy="86754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1"/>
                </a:solidFill>
              </a:rPr>
              <a:t>2016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1630B1-C25E-E729-7747-32C3626DB987}"/>
              </a:ext>
            </a:extLst>
          </p:cNvPr>
          <p:cNvSpPr/>
          <p:nvPr/>
        </p:nvSpPr>
        <p:spPr>
          <a:xfrm>
            <a:off x="5869014" y="3537097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4"/>
                </a:solidFill>
              </a:rPr>
              <a:t>Key Feature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B1206-611D-41C9-62FD-CD70B06518F8}"/>
              </a:ext>
            </a:extLst>
          </p:cNvPr>
          <p:cNvSpPr/>
          <p:nvPr/>
        </p:nvSpPr>
        <p:spPr>
          <a:xfrm>
            <a:off x="5871016" y="4351806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421785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1A74BD-C65F-CD9E-C8A3-D877B5336F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322" b="18322"/>
          <a:stretch/>
        </p:blipFill>
        <p:spPr>
          <a:xfrm>
            <a:off x="164925" y="2322888"/>
            <a:ext cx="2174620" cy="1377752"/>
          </a:xfrm>
          <a:prstGeom prst="rect">
            <a:avLst/>
          </a:prstGeom>
        </p:spPr>
      </p:pic>
      <p:sp>
        <p:nvSpPr>
          <p:cNvPr id="5" name="Google Shape;79;p14">
            <a:extLst>
              <a:ext uri="{FF2B5EF4-FFF2-40B4-BE49-F238E27FC236}">
                <a16:creationId xmlns:a16="http://schemas.microsoft.com/office/drawing/2014/main" id="{A01E0FE4-AAB9-C720-CB8F-7B30DCCFE071}"/>
              </a:ext>
            </a:extLst>
          </p:cNvPr>
          <p:cNvSpPr txBox="1">
            <a:spLocks/>
          </p:cNvSpPr>
          <p:nvPr/>
        </p:nvSpPr>
        <p:spPr>
          <a:xfrm>
            <a:off x="128522" y="66694"/>
            <a:ext cx="8852191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000" dirty="0">
                <a:solidFill>
                  <a:schemeClr val="dk1"/>
                </a:solidFill>
              </a:rPr>
              <a:t>Microsoft Cognitive Toolkit (CNTK): Empowering AI Exploration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80FBA70-41C9-4899-8839-3D9817987431}"/>
              </a:ext>
            </a:extLst>
          </p:cNvPr>
          <p:cNvCxnSpPr>
            <a:cxnSpLocks/>
          </p:cNvCxnSpPr>
          <p:nvPr/>
        </p:nvCxnSpPr>
        <p:spPr>
          <a:xfrm>
            <a:off x="2309487" y="2669380"/>
            <a:ext cx="87678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4F4893-A7B7-48F1-B044-7695D2E0B69F}"/>
              </a:ext>
            </a:extLst>
          </p:cNvPr>
          <p:cNvCxnSpPr>
            <a:cxnSpLocks/>
          </p:cNvCxnSpPr>
          <p:nvPr/>
        </p:nvCxnSpPr>
        <p:spPr>
          <a:xfrm>
            <a:off x="2311696" y="3499832"/>
            <a:ext cx="87457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F5C96F4-2288-463D-A544-5765B8CCCE09}"/>
              </a:ext>
            </a:extLst>
          </p:cNvPr>
          <p:cNvCxnSpPr>
            <a:cxnSpLocks/>
          </p:cNvCxnSpPr>
          <p:nvPr/>
        </p:nvCxnSpPr>
        <p:spPr>
          <a:xfrm>
            <a:off x="2308319" y="1838928"/>
            <a:ext cx="879117" cy="630258"/>
          </a:xfrm>
          <a:prstGeom prst="bentConnector3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ame 10">
            <a:extLst>
              <a:ext uri="{FF2B5EF4-FFF2-40B4-BE49-F238E27FC236}">
                <a16:creationId xmlns:a16="http://schemas.microsoft.com/office/drawing/2014/main" id="{D96B9697-BE26-41DD-BE24-8D8950DDF568}"/>
              </a:ext>
            </a:extLst>
          </p:cNvPr>
          <p:cNvSpPr/>
          <p:nvPr/>
        </p:nvSpPr>
        <p:spPr>
          <a:xfrm>
            <a:off x="3186269" y="2303368"/>
            <a:ext cx="1567180" cy="1562476"/>
          </a:xfrm>
          <a:prstGeom prst="frame">
            <a:avLst>
              <a:gd name="adj1" fmla="val 100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EAE428-FEF8-4F03-A86F-0CB0E32AFF59}"/>
              </a:ext>
            </a:extLst>
          </p:cNvPr>
          <p:cNvGrpSpPr/>
          <p:nvPr/>
        </p:nvGrpSpPr>
        <p:grpSpPr>
          <a:xfrm>
            <a:off x="3310253" y="2439287"/>
            <a:ext cx="1319213" cy="1290638"/>
            <a:chOff x="2020094" y="2683292"/>
            <a:chExt cx="1319213" cy="1290638"/>
          </a:xfrm>
        </p:grpSpPr>
        <p:sp>
          <p:nvSpPr>
            <p:cNvPr id="13" name="Freeform 179">
              <a:extLst>
                <a:ext uri="{FF2B5EF4-FFF2-40B4-BE49-F238E27FC236}">
                  <a16:creationId xmlns:a16="http://schemas.microsoft.com/office/drawing/2014/main" id="{E48AA2AE-803C-4B83-9299-D66CD11468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0094" y="2683292"/>
              <a:ext cx="349250" cy="584200"/>
            </a:xfrm>
            <a:custGeom>
              <a:avLst/>
              <a:gdLst>
                <a:gd name="T0" fmla="*/ 407 w 407"/>
                <a:gd name="T1" fmla="*/ 368 h 684"/>
                <a:gd name="T2" fmla="*/ 407 w 407"/>
                <a:gd name="T3" fmla="*/ 360 h 684"/>
                <a:gd name="T4" fmla="*/ 389 w 407"/>
                <a:gd name="T5" fmla="*/ 338 h 684"/>
                <a:gd name="T6" fmla="*/ 362 w 407"/>
                <a:gd name="T7" fmla="*/ 360 h 684"/>
                <a:gd name="T8" fmla="*/ 362 w 407"/>
                <a:gd name="T9" fmla="*/ 550 h 684"/>
                <a:gd name="T10" fmla="*/ 45 w 407"/>
                <a:gd name="T11" fmla="*/ 550 h 684"/>
                <a:gd name="T12" fmla="*/ 45 w 407"/>
                <a:gd name="T13" fmla="*/ 135 h 684"/>
                <a:gd name="T14" fmla="*/ 362 w 407"/>
                <a:gd name="T15" fmla="*/ 135 h 684"/>
                <a:gd name="T16" fmla="*/ 362 w 407"/>
                <a:gd name="T17" fmla="*/ 267 h 684"/>
                <a:gd name="T18" fmla="*/ 379 w 407"/>
                <a:gd name="T19" fmla="*/ 290 h 684"/>
                <a:gd name="T20" fmla="*/ 407 w 407"/>
                <a:gd name="T21" fmla="*/ 268 h 684"/>
                <a:gd name="T22" fmla="*/ 407 w 407"/>
                <a:gd name="T23" fmla="*/ 58 h 684"/>
                <a:gd name="T24" fmla="*/ 349 w 407"/>
                <a:gd name="T25" fmla="*/ 0 h 684"/>
                <a:gd name="T26" fmla="*/ 58 w 407"/>
                <a:gd name="T27" fmla="*/ 0 h 684"/>
                <a:gd name="T28" fmla="*/ 0 w 407"/>
                <a:gd name="T29" fmla="*/ 58 h 684"/>
                <a:gd name="T30" fmla="*/ 0 w 407"/>
                <a:gd name="T31" fmla="*/ 627 h 684"/>
                <a:gd name="T32" fmla="*/ 57 w 407"/>
                <a:gd name="T33" fmla="*/ 684 h 684"/>
                <a:gd name="T34" fmla="*/ 349 w 407"/>
                <a:gd name="T35" fmla="*/ 684 h 684"/>
                <a:gd name="T36" fmla="*/ 407 w 407"/>
                <a:gd name="T37" fmla="*/ 627 h 684"/>
                <a:gd name="T38" fmla="*/ 407 w 407"/>
                <a:gd name="T39" fmla="*/ 511 h 684"/>
                <a:gd name="T40" fmla="*/ 407 w 407"/>
                <a:gd name="T41" fmla="*/ 511 h 684"/>
                <a:gd name="T42" fmla="*/ 407 w 407"/>
                <a:gd name="T43" fmla="*/ 466 h 684"/>
                <a:gd name="T44" fmla="*/ 407 w 407"/>
                <a:gd name="T45" fmla="*/ 368 h 684"/>
                <a:gd name="T46" fmla="*/ 45 w 407"/>
                <a:gd name="T47" fmla="*/ 58 h 684"/>
                <a:gd name="T48" fmla="*/ 58 w 407"/>
                <a:gd name="T49" fmla="*/ 45 h 684"/>
                <a:gd name="T50" fmla="*/ 349 w 407"/>
                <a:gd name="T51" fmla="*/ 45 h 684"/>
                <a:gd name="T52" fmla="*/ 362 w 407"/>
                <a:gd name="T53" fmla="*/ 58 h 684"/>
                <a:gd name="T54" fmla="*/ 362 w 407"/>
                <a:gd name="T55" fmla="*/ 90 h 684"/>
                <a:gd name="T56" fmla="*/ 45 w 407"/>
                <a:gd name="T57" fmla="*/ 90 h 684"/>
                <a:gd name="T58" fmla="*/ 45 w 407"/>
                <a:gd name="T59" fmla="*/ 58 h 684"/>
                <a:gd name="T60" fmla="*/ 362 w 407"/>
                <a:gd name="T61" fmla="*/ 627 h 684"/>
                <a:gd name="T62" fmla="*/ 349 w 407"/>
                <a:gd name="T63" fmla="*/ 639 h 684"/>
                <a:gd name="T64" fmla="*/ 58 w 407"/>
                <a:gd name="T65" fmla="*/ 639 h 684"/>
                <a:gd name="T66" fmla="*/ 45 w 407"/>
                <a:gd name="T67" fmla="*/ 627 h 684"/>
                <a:gd name="T68" fmla="*/ 45 w 407"/>
                <a:gd name="T69" fmla="*/ 595 h 684"/>
                <a:gd name="T70" fmla="*/ 362 w 407"/>
                <a:gd name="T71" fmla="*/ 595 h 684"/>
                <a:gd name="T72" fmla="*/ 362 w 407"/>
                <a:gd name="T73" fmla="*/ 627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7" h="684">
                  <a:moveTo>
                    <a:pt x="407" y="368"/>
                  </a:moveTo>
                  <a:cubicBezTo>
                    <a:pt x="407" y="360"/>
                    <a:pt x="407" y="360"/>
                    <a:pt x="407" y="360"/>
                  </a:cubicBezTo>
                  <a:cubicBezTo>
                    <a:pt x="407" y="350"/>
                    <a:pt x="399" y="340"/>
                    <a:pt x="389" y="338"/>
                  </a:cubicBezTo>
                  <a:cubicBezTo>
                    <a:pt x="374" y="335"/>
                    <a:pt x="362" y="346"/>
                    <a:pt x="362" y="360"/>
                  </a:cubicBezTo>
                  <a:cubicBezTo>
                    <a:pt x="362" y="550"/>
                    <a:pt x="362" y="550"/>
                    <a:pt x="362" y="550"/>
                  </a:cubicBez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2" y="135"/>
                    <a:pt x="362" y="135"/>
                    <a:pt x="362" y="135"/>
                  </a:cubicBezTo>
                  <a:cubicBezTo>
                    <a:pt x="362" y="267"/>
                    <a:pt x="362" y="267"/>
                    <a:pt x="362" y="267"/>
                  </a:cubicBezTo>
                  <a:cubicBezTo>
                    <a:pt x="362" y="278"/>
                    <a:pt x="369" y="288"/>
                    <a:pt x="379" y="290"/>
                  </a:cubicBezTo>
                  <a:cubicBezTo>
                    <a:pt x="394" y="293"/>
                    <a:pt x="407" y="282"/>
                    <a:pt x="407" y="268"/>
                  </a:cubicBezTo>
                  <a:cubicBezTo>
                    <a:pt x="407" y="58"/>
                    <a:pt x="407" y="58"/>
                    <a:pt x="407" y="58"/>
                  </a:cubicBezTo>
                  <a:cubicBezTo>
                    <a:pt x="407" y="26"/>
                    <a:pt x="381" y="0"/>
                    <a:pt x="34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7" y="684"/>
                  </a:cubicBezTo>
                  <a:cubicBezTo>
                    <a:pt x="349" y="684"/>
                    <a:pt x="349" y="684"/>
                    <a:pt x="349" y="684"/>
                  </a:cubicBezTo>
                  <a:cubicBezTo>
                    <a:pt x="381" y="684"/>
                    <a:pt x="407" y="658"/>
                    <a:pt x="407" y="627"/>
                  </a:cubicBezTo>
                  <a:cubicBezTo>
                    <a:pt x="407" y="511"/>
                    <a:pt x="407" y="511"/>
                    <a:pt x="407" y="511"/>
                  </a:cubicBezTo>
                  <a:cubicBezTo>
                    <a:pt x="407" y="511"/>
                    <a:pt x="407" y="511"/>
                    <a:pt x="407" y="511"/>
                  </a:cubicBezTo>
                  <a:cubicBezTo>
                    <a:pt x="407" y="466"/>
                    <a:pt x="407" y="466"/>
                    <a:pt x="407" y="466"/>
                  </a:cubicBezTo>
                  <a:lnTo>
                    <a:pt x="407" y="368"/>
                  </a:lnTo>
                  <a:close/>
                  <a:moveTo>
                    <a:pt x="45" y="58"/>
                  </a:move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2" y="51"/>
                    <a:pt x="362" y="58"/>
                  </a:cubicBezTo>
                  <a:cubicBezTo>
                    <a:pt x="362" y="90"/>
                    <a:pt x="362" y="90"/>
                    <a:pt x="362" y="90"/>
                  </a:cubicBezTo>
                  <a:cubicBezTo>
                    <a:pt x="45" y="90"/>
                    <a:pt x="45" y="90"/>
                    <a:pt x="45" y="90"/>
                  </a:cubicBezTo>
                  <a:lnTo>
                    <a:pt x="45" y="58"/>
                  </a:lnTo>
                  <a:close/>
                  <a:moveTo>
                    <a:pt x="362" y="627"/>
                  </a:moveTo>
                  <a:cubicBezTo>
                    <a:pt x="362" y="633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2" y="595"/>
                    <a:pt x="362" y="595"/>
                    <a:pt x="362" y="595"/>
                  </a:cubicBezTo>
                  <a:lnTo>
                    <a:pt x="362" y="6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 181">
              <a:extLst>
                <a:ext uri="{FF2B5EF4-FFF2-40B4-BE49-F238E27FC236}">
                  <a16:creationId xmlns:a16="http://schemas.microsoft.com/office/drawing/2014/main" id="{C81BCD85-5385-4AB2-96C8-D5618CA252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5869" y="2683292"/>
              <a:ext cx="347663" cy="584200"/>
            </a:xfrm>
            <a:custGeom>
              <a:avLst/>
              <a:gdLst>
                <a:gd name="T0" fmla="*/ 406 w 406"/>
                <a:gd name="T1" fmla="*/ 466 h 684"/>
                <a:gd name="T2" fmla="*/ 406 w 406"/>
                <a:gd name="T3" fmla="*/ 368 h 684"/>
                <a:gd name="T4" fmla="*/ 406 w 406"/>
                <a:gd name="T5" fmla="*/ 58 h 684"/>
                <a:gd name="T6" fmla="*/ 349 w 406"/>
                <a:gd name="T7" fmla="*/ 0 h 684"/>
                <a:gd name="T8" fmla="*/ 58 w 406"/>
                <a:gd name="T9" fmla="*/ 0 h 684"/>
                <a:gd name="T10" fmla="*/ 0 w 406"/>
                <a:gd name="T11" fmla="*/ 58 h 684"/>
                <a:gd name="T12" fmla="*/ 0 w 406"/>
                <a:gd name="T13" fmla="*/ 368 h 684"/>
                <a:gd name="T14" fmla="*/ 0 w 406"/>
                <a:gd name="T15" fmla="*/ 466 h 684"/>
                <a:gd name="T16" fmla="*/ 0 w 406"/>
                <a:gd name="T17" fmla="*/ 511 h 684"/>
                <a:gd name="T18" fmla="*/ 0 w 406"/>
                <a:gd name="T19" fmla="*/ 540 h 684"/>
                <a:gd name="T20" fmla="*/ 0 w 406"/>
                <a:gd name="T21" fmla="*/ 627 h 684"/>
                <a:gd name="T22" fmla="*/ 57 w 406"/>
                <a:gd name="T23" fmla="*/ 684 h 684"/>
                <a:gd name="T24" fmla="*/ 349 w 406"/>
                <a:gd name="T25" fmla="*/ 684 h 684"/>
                <a:gd name="T26" fmla="*/ 406 w 406"/>
                <a:gd name="T27" fmla="*/ 627 h 684"/>
                <a:gd name="T28" fmla="*/ 406 w 406"/>
                <a:gd name="T29" fmla="*/ 540 h 684"/>
                <a:gd name="T30" fmla="*/ 406 w 406"/>
                <a:gd name="T31" fmla="*/ 511 h 684"/>
                <a:gd name="T32" fmla="*/ 406 w 406"/>
                <a:gd name="T33" fmla="*/ 466 h 684"/>
                <a:gd name="T34" fmla="*/ 361 w 406"/>
                <a:gd name="T35" fmla="*/ 627 h 684"/>
                <a:gd name="T36" fmla="*/ 349 w 406"/>
                <a:gd name="T37" fmla="*/ 639 h 684"/>
                <a:gd name="T38" fmla="*/ 58 w 406"/>
                <a:gd name="T39" fmla="*/ 639 h 684"/>
                <a:gd name="T40" fmla="*/ 45 w 406"/>
                <a:gd name="T41" fmla="*/ 627 h 684"/>
                <a:gd name="T42" fmla="*/ 45 w 406"/>
                <a:gd name="T43" fmla="*/ 595 h 684"/>
                <a:gd name="T44" fmla="*/ 361 w 406"/>
                <a:gd name="T45" fmla="*/ 595 h 684"/>
                <a:gd name="T46" fmla="*/ 361 w 406"/>
                <a:gd name="T47" fmla="*/ 627 h 684"/>
                <a:gd name="T48" fmla="*/ 361 w 406"/>
                <a:gd name="T49" fmla="*/ 550 h 684"/>
                <a:gd name="T50" fmla="*/ 45 w 406"/>
                <a:gd name="T51" fmla="*/ 550 h 684"/>
                <a:gd name="T52" fmla="*/ 45 w 406"/>
                <a:gd name="T53" fmla="*/ 135 h 684"/>
                <a:gd name="T54" fmla="*/ 361 w 406"/>
                <a:gd name="T55" fmla="*/ 135 h 684"/>
                <a:gd name="T56" fmla="*/ 361 w 406"/>
                <a:gd name="T57" fmla="*/ 550 h 684"/>
                <a:gd name="T58" fmla="*/ 361 w 406"/>
                <a:gd name="T59" fmla="*/ 90 h 684"/>
                <a:gd name="T60" fmla="*/ 45 w 406"/>
                <a:gd name="T61" fmla="*/ 90 h 684"/>
                <a:gd name="T62" fmla="*/ 45 w 406"/>
                <a:gd name="T63" fmla="*/ 58 h 684"/>
                <a:gd name="T64" fmla="*/ 58 w 406"/>
                <a:gd name="T65" fmla="*/ 45 h 684"/>
                <a:gd name="T66" fmla="*/ 349 w 406"/>
                <a:gd name="T67" fmla="*/ 45 h 684"/>
                <a:gd name="T68" fmla="*/ 361 w 406"/>
                <a:gd name="T69" fmla="*/ 58 h 684"/>
                <a:gd name="T70" fmla="*/ 361 w 406"/>
                <a:gd name="T71" fmla="*/ 9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6" h="684">
                  <a:moveTo>
                    <a:pt x="406" y="466"/>
                  </a:moveTo>
                  <a:cubicBezTo>
                    <a:pt x="406" y="368"/>
                    <a:pt x="406" y="368"/>
                    <a:pt x="406" y="368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26"/>
                    <a:pt x="381" y="0"/>
                    <a:pt x="34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511"/>
                    <a:pt x="0" y="511"/>
                    <a:pt x="0" y="511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7" y="684"/>
                  </a:cubicBezTo>
                  <a:cubicBezTo>
                    <a:pt x="349" y="684"/>
                    <a:pt x="349" y="684"/>
                    <a:pt x="349" y="684"/>
                  </a:cubicBezTo>
                  <a:cubicBezTo>
                    <a:pt x="381" y="684"/>
                    <a:pt x="406" y="658"/>
                    <a:pt x="406" y="627"/>
                  </a:cubicBezTo>
                  <a:cubicBezTo>
                    <a:pt x="406" y="540"/>
                    <a:pt x="406" y="540"/>
                    <a:pt x="406" y="540"/>
                  </a:cubicBezTo>
                  <a:cubicBezTo>
                    <a:pt x="406" y="511"/>
                    <a:pt x="406" y="511"/>
                    <a:pt x="406" y="511"/>
                  </a:cubicBezTo>
                  <a:lnTo>
                    <a:pt x="406" y="466"/>
                  </a:lnTo>
                  <a:close/>
                  <a:moveTo>
                    <a:pt x="361" y="627"/>
                  </a:moveTo>
                  <a:cubicBezTo>
                    <a:pt x="361" y="634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1" y="595"/>
                    <a:pt x="361" y="595"/>
                    <a:pt x="361" y="595"/>
                  </a:cubicBezTo>
                  <a:lnTo>
                    <a:pt x="361" y="627"/>
                  </a:lnTo>
                  <a:close/>
                  <a:moveTo>
                    <a:pt x="361" y="550"/>
                  </a:move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1" y="135"/>
                    <a:pt x="361" y="135"/>
                    <a:pt x="361" y="135"/>
                  </a:cubicBezTo>
                  <a:lnTo>
                    <a:pt x="361" y="550"/>
                  </a:lnTo>
                  <a:close/>
                  <a:moveTo>
                    <a:pt x="361" y="90"/>
                  </a:moveTo>
                  <a:cubicBezTo>
                    <a:pt x="45" y="90"/>
                    <a:pt x="45" y="90"/>
                    <a:pt x="45" y="9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1" y="51"/>
                    <a:pt x="361" y="58"/>
                  </a:cubicBezTo>
                  <a:lnTo>
                    <a:pt x="361" y="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 182">
              <a:extLst>
                <a:ext uri="{FF2B5EF4-FFF2-40B4-BE49-F238E27FC236}">
                  <a16:creationId xmlns:a16="http://schemas.microsoft.com/office/drawing/2014/main" id="{A7724A17-9BFF-4645-9606-C8E224A04A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0057" y="2683292"/>
              <a:ext cx="349250" cy="584200"/>
            </a:xfrm>
            <a:custGeom>
              <a:avLst/>
              <a:gdLst>
                <a:gd name="T0" fmla="*/ 349 w 407"/>
                <a:gd name="T1" fmla="*/ 0 h 684"/>
                <a:gd name="T2" fmla="*/ 58 w 407"/>
                <a:gd name="T3" fmla="*/ 0 h 684"/>
                <a:gd name="T4" fmla="*/ 0 w 407"/>
                <a:gd name="T5" fmla="*/ 58 h 684"/>
                <a:gd name="T6" fmla="*/ 0 w 407"/>
                <a:gd name="T7" fmla="*/ 368 h 684"/>
                <a:gd name="T8" fmla="*/ 0 w 407"/>
                <a:gd name="T9" fmla="*/ 466 h 684"/>
                <a:gd name="T10" fmla="*/ 0 w 407"/>
                <a:gd name="T11" fmla="*/ 511 h 684"/>
                <a:gd name="T12" fmla="*/ 0 w 407"/>
                <a:gd name="T13" fmla="*/ 540 h 684"/>
                <a:gd name="T14" fmla="*/ 0 w 407"/>
                <a:gd name="T15" fmla="*/ 627 h 684"/>
                <a:gd name="T16" fmla="*/ 58 w 407"/>
                <a:gd name="T17" fmla="*/ 684 h 684"/>
                <a:gd name="T18" fmla="*/ 350 w 407"/>
                <a:gd name="T19" fmla="*/ 684 h 684"/>
                <a:gd name="T20" fmla="*/ 407 w 407"/>
                <a:gd name="T21" fmla="*/ 627 h 684"/>
                <a:gd name="T22" fmla="*/ 407 w 407"/>
                <a:gd name="T23" fmla="*/ 58 h 684"/>
                <a:gd name="T24" fmla="*/ 349 w 407"/>
                <a:gd name="T25" fmla="*/ 0 h 684"/>
                <a:gd name="T26" fmla="*/ 362 w 407"/>
                <a:gd name="T27" fmla="*/ 627 h 684"/>
                <a:gd name="T28" fmla="*/ 349 w 407"/>
                <a:gd name="T29" fmla="*/ 639 h 684"/>
                <a:gd name="T30" fmla="*/ 58 w 407"/>
                <a:gd name="T31" fmla="*/ 639 h 684"/>
                <a:gd name="T32" fmla="*/ 45 w 407"/>
                <a:gd name="T33" fmla="*/ 627 h 684"/>
                <a:gd name="T34" fmla="*/ 45 w 407"/>
                <a:gd name="T35" fmla="*/ 595 h 684"/>
                <a:gd name="T36" fmla="*/ 362 w 407"/>
                <a:gd name="T37" fmla="*/ 595 h 684"/>
                <a:gd name="T38" fmla="*/ 362 w 407"/>
                <a:gd name="T39" fmla="*/ 627 h 684"/>
                <a:gd name="T40" fmla="*/ 362 w 407"/>
                <a:gd name="T41" fmla="*/ 550 h 684"/>
                <a:gd name="T42" fmla="*/ 45 w 407"/>
                <a:gd name="T43" fmla="*/ 550 h 684"/>
                <a:gd name="T44" fmla="*/ 45 w 407"/>
                <a:gd name="T45" fmla="*/ 135 h 684"/>
                <a:gd name="T46" fmla="*/ 362 w 407"/>
                <a:gd name="T47" fmla="*/ 135 h 684"/>
                <a:gd name="T48" fmla="*/ 362 w 407"/>
                <a:gd name="T49" fmla="*/ 550 h 684"/>
                <a:gd name="T50" fmla="*/ 362 w 407"/>
                <a:gd name="T51" fmla="*/ 90 h 684"/>
                <a:gd name="T52" fmla="*/ 45 w 407"/>
                <a:gd name="T53" fmla="*/ 90 h 684"/>
                <a:gd name="T54" fmla="*/ 45 w 407"/>
                <a:gd name="T55" fmla="*/ 58 h 684"/>
                <a:gd name="T56" fmla="*/ 58 w 407"/>
                <a:gd name="T57" fmla="*/ 45 h 684"/>
                <a:gd name="T58" fmla="*/ 349 w 407"/>
                <a:gd name="T59" fmla="*/ 45 h 684"/>
                <a:gd name="T60" fmla="*/ 362 w 407"/>
                <a:gd name="T61" fmla="*/ 58 h 684"/>
                <a:gd name="T62" fmla="*/ 362 w 407"/>
                <a:gd name="T63" fmla="*/ 9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7" h="684">
                  <a:moveTo>
                    <a:pt x="349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511"/>
                    <a:pt x="0" y="511"/>
                    <a:pt x="0" y="511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8" y="684"/>
                  </a:cubicBezTo>
                  <a:cubicBezTo>
                    <a:pt x="350" y="684"/>
                    <a:pt x="350" y="684"/>
                    <a:pt x="350" y="684"/>
                  </a:cubicBezTo>
                  <a:cubicBezTo>
                    <a:pt x="381" y="684"/>
                    <a:pt x="407" y="658"/>
                    <a:pt x="407" y="627"/>
                  </a:cubicBezTo>
                  <a:cubicBezTo>
                    <a:pt x="407" y="58"/>
                    <a:pt x="407" y="58"/>
                    <a:pt x="407" y="58"/>
                  </a:cubicBezTo>
                  <a:cubicBezTo>
                    <a:pt x="407" y="26"/>
                    <a:pt x="381" y="0"/>
                    <a:pt x="349" y="0"/>
                  </a:cubicBezTo>
                  <a:close/>
                  <a:moveTo>
                    <a:pt x="362" y="627"/>
                  </a:moveTo>
                  <a:cubicBezTo>
                    <a:pt x="362" y="634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2" y="595"/>
                    <a:pt x="362" y="595"/>
                    <a:pt x="362" y="595"/>
                  </a:cubicBezTo>
                  <a:lnTo>
                    <a:pt x="362" y="627"/>
                  </a:lnTo>
                  <a:close/>
                  <a:moveTo>
                    <a:pt x="362" y="550"/>
                  </a:move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2" y="135"/>
                    <a:pt x="362" y="135"/>
                    <a:pt x="362" y="135"/>
                  </a:cubicBezTo>
                  <a:lnTo>
                    <a:pt x="362" y="550"/>
                  </a:lnTo>
                  <a:close/>
                  <a:moveTo>
                    <a:pt x="362" y="90"/>
                  </a:moveTo>
                  <a:cubicBezTo>
                    <a:pt x="45" y="90"/>
                    <a:pt x="45" y="90"/>
                    <a:pt x="45" y="9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2" y="51"/>
                    <a:pt x="362" y="58"/>
                  </a:cubicBezTo>
                  <a:lnTo>
                    <a:pt x="362" y="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E1CD402-443B-40AD-AD4A-5F8CCCD70256}"/>
                </a:ext>
              </a:extLst>
            </p:cNvPr>
            <p:cNvGrpSpPr/>
            <p:nvPr/>
          </p:nvGrpSpPr>
          <p:grpSpPr>
            <a:xfrm>
              <a:off x="2123282" y="3081755"/>
              <a:ext cx="1109663" cy="892175"/>
              <a:chOff x="2123282" y="3081755"/>
              <a:chExt cx="1109663" cy="892175"/>
            </a:xfrm>
            <a:solidFill>
              <a:schemeClr val="bg1">
                <a:lumMod val="50000"/>
              </a:schemeClr>
            </a:solidFill>
          </p:grpSpPr>
          <p:sp>
            <p:nvSpPr>
              <p:cNvPr id="18" name="Freeform 167">
                <a:extLst>
                  <a:ext uri="{FF2B5EF4-FFF2-40B4-BE49-F238E27FC236}">
                    <a16:creationId xmlns:a16="http://schemas.microsoft.com/office/drawing/2014/main" id="{DE5C0DA6-2F77-4BDF-BD07-1BFA26E383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6007" y="3543717"/>
                <a:ext cx="134938" cy="133350"/>
              </a:xfrm>
              <a:custGeom>
                <a:avLst/>
                <a:gdLst>
                  <a:gd name="T0" fmla="*/ 49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49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49 w 157"/>
                  <a:gd name="T17" fmla="*/ 157 h 157"/>
                  <a:gd name="T18" fmla="*/ 45 w 157"/>
                  <a:gd name="T19" fmla="*/ 49 h 157"/>
                  <a:gd name="T20" fmla="*/ 49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49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49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49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Freeform 168">
                <a:extLst>
                  <a:ext uri="{FF2B5EF4-FFF2-40B4-BE49-F238E27FC236}">
                    <a16:creationId xmlns:a16="http://schemas.microsoft.com/office/drawing/2014/main" id="{3D71AA4F-3BA9-472E-8BAB-3BC73BCBA0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8569" y="3543717"/>
                <a:ext cx="134938" cy="133350"/>
              </a:xfrm>
              <a:custGeom>
                <a:avLst/>
                <a:gdLst>
                  <a:gd name="T0" fmla="*/ 50 w 158"/>
                  <a:gd name="T1" fmla="*/ 157 h 157"/>
                  <a:gd name="T2" fmla="*/ 108 w 158"/>
                  <a:gd name="T3" fmla="*/ 157 h 157"/>
                  <a:gd name="T4" fmla="*/ 158 w 158"/>
                  <a:gd name="T5" fmla="*/ 108 h 157"/>
                  <a:gd name="T6" fmla="*/ 158 w 158"/>
                  <a:gd name="T7" fmla="*/ 49 h 157"/>
                  <a:gd name="T8" fmla="*/ 108 w 158"/>
                  <a:gd name="T9" fmla="*/ 0 h 157"/>
                  <a:gd name="T10" fmla="*/ 50 w 158"/>
                  <a:gd name="T11" fmla="*/ 0 h 157"/>
                  <a:gd name="T12" fmla="*/ 0 w 158"/>
                  <a:gd name="T13" fmla="*/ 49 h 157"/>
                  <a:gd name="T14" fmla="*/ 0 w 158"/>
                  <a:gd name="T15" fmla="*/ 108 h 157"/>
                  <a:gd name="T16" fmla="*/ 50 w 158"/>
                  <a:gd name="T17" fmla="*/ 157 h 157"/>
                  <a:gd name="T18" fmla="*/ 45 w 158"/>
                  <a:gd name="T19" fmla="*/ 49 h 157"/>
                  <a:gd name="T20" fmla="*/ 50 w 158"/>
                  <a:gd name="T21" fmla="*/ 45 h 157"/>
                  <a:gd name="T22" fmla="*/ 108 w 158"/>
                  <a:gd name="T23" fmla="*/ 45 h 157"/>
                  <a:gd name="T24" fmla="*/ 113 w 158"/>
                  <a:gd name="T25" fmla="*/ 49 h 157"/>
                  <a:gd name="T26" fmla="*/ 113 w 158"/>
                  <a:gd name="T27" fmla="*/ 108 h 157"/>
                  <a:gd name="T28" fmla="*/ 108 w 158"/>
                  <a:gd name="T29" fmla="*/ 112 h 157"/>
                  <a:gd name="T30" fmla="*/ 50 w 158"/>
                  <a:gd name="T31" fmla="*/ 112 h 157"/>
                  <a:gd name="T32" fmla="*/ 45 w 158"/>
                  <a:gd name="T33" fmla="*/ 108 h 157"/>
                  <a:gd name="T34" fmla="*/ 45 w 158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8" h="157">
                    <a:moveTo>
                      <a:pt x="50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6" y="157"/>
                      <a:pt x="158" y="135"/>
                      <a:pt x="158" y="108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58" y="22"/>
                      <a:pt x="136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3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3" y="157"/>
                      <a:pt x="50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8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1" y="45"/>
                      <a:pt x="113" y="47"/>
                      <a:pt x="113" y="49"/>
                    </a:cubicBezTo>
                    <a:cubicBezTo>
                      <a:pt x="113" y="108"/>
                      <a:pt x="113" y="108"/>
                      <a:pt x="113" y="108"/>
                    </a:cubicBezTo>
                    <a:cubicBezTo>
                      <a:pt x="113" y="110"/>
                      <a:pt x="111" y="112"/>
                      <a:pt x="108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48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 169">
                <a:extLst>
                  <a:ext uri="{FF2B5EF4-FFF2-40B4-BE49-F238E27FC236}">
                    <a16:creationId xmlns:a16="http://schemas.microsoft.com/office/drawing/2014/main" id="{6A69CBAB-F51A-4B1F-A112-DA683B7FB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2719" y="3543717"/>
                <a:ext cx="134938" cy="133350"/>
              </a:xfrm>
              <a:custGeom>
                <a:avLst/>
                <a:gdLst>
                  <a:gd name="T0" fmla="*/ 50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50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50 w 157"/>
                  <a:gd name="T17" fmla="*/ 157 h 157"/>
                  <a:gd name="T18" fmla="*/ 45 w 157"/>
                  <a:gd name="T19" fmla="*/ 49 h 157"/>
                  <a:gd name="T20" fmla="*/ 50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50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50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50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Freeform 170">
                <a:extLst>
                  <a:ext uri="{FF2B5EF4-FFF2-40B4-BE49-F238E27FC236}">
                    <a16:creationId xmlns:a16="http://schemas.microsoft.com/office/drawing/2014/main" id="{954CBE07-0D16-4AD4-A777-CB311DF6D0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5282" y="3543717"/>
                <a:ext cx="134938" cy="133350"/>
              </a:xfrm>
              <a:custGeom>
                <a:avLst/>
                <a:gdLst>
                  <a:gd name="T0" fmla="*/ 49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49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49 w 157"/>
                  <a:gd name="T17" fmla="*/ 157 h 157"/>
                  <a:gd name="T18" fmla="*/ 45 w 157"/>
                  <a:gd name="T19" fmla="*/ 49 h 157"/>
                  <a:gd name="T20" fmla="*/ 49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49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49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49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" name="Freeform 171">
                <a:extLst>
                  <a:ext uri="{FF2B5EF4-FFF2-40B4-BE49-F238E27FC236}">
                    <a16:creationId xmlns:a16="http://schemas.microsoft.com/office/drawing/2014/main" id="{F872F54D-2B55-46F1-87EA-C60DB46BEC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6007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49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49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49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49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49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" name="Freeform 172">
                <a:extLst>
                  <a:ext uri="{FF2B5EF4-FFF2-40B4-BE49-F238E27FC236}">
                    <a16:creationId xmlns:a16="http://schemas.microsoft.com/office/drawing/2014/main" id="{090E427B-C353-405B-ABA1-1B7292F355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8569" y="3772317"/>
                <a:ext cx="134938" cy="134938"/>
              </a:xfrm>
              <a:custGeom>
                <a:avLst/>
                <a:gdLst>
                  <a:gd name="T0" fmla="*/ 108 w 158"/>
                  <a:gd name="T1" fmla="*/ 158 h 158"/>
                  <a:gd name="T2" fmla="*/ 158 w 158"/>
                  <a:gd name="T3" fmla="*/ 108 h 158"/>
                  <a:gd name="T4" fmla="*/ 158 w 158"/>
                  <a:gd name="T5" fmla="*/ 50 h 158"/>
                  <a:gd name="T6" fmla="*/ 108 w 158"/>
                  <a:gd name="T7" fmla="*/ 0 h 158"/>
                  <a:gd name="T8" fmla="*/ 50 w 158"/>
                  <a:gd name="T9" fmla="*/ 0 h 158"/>
                  <a:gd name="T10" fmla="*/ 0 w 158"/>
                  <a:gd name="T11" fmla="*/ 50 h 158"/>
                  <a:gd name="T12" fmla="*/ 0 w 158"/>
                  <a:gd name="T13" fmla="*/ 108 h 158"/>
                  <a:gd name="T14" fmla="*/ 50 w 158"/>
                  <a:gd name="T15" fmla="*/ 158 h 158"/>
                  <a:gd name="T16" fmla="*/ 108 w 158"/>
                  <a:gd name="T17" fmla="*/ 158 h 158"/>
                  <a:gd name="T18" fmla="*/ 45 w 158"/>
                  <a:gd name="T19" fmla="*/ 108 h 158"/>
                  <a:gd name="T20" fmla="*/ 45 w 158"/>
                  <a:gd name="T21" fmla="*/ 50 h 158"/>
                  <a:gd name="T22" fmla="*/ 50 w 158"/>
                  <a:gd name="T23" fmla="*/ 45 h 158"/>
                  <a:gd name="T24" fmla="*/ 108 w 158"/>
                  <a:gd name="T25" fmla="*/ 45 h 158"/>
                  <a:gd name="T26" fmla="*/ 113 w 158"/>
                  <a:gd name="T27" fmla="*/ 50 h 158"/>
                  <a:gd name="T28" fmla="*/ 113 w 158"/>
                  <a:gd name="T29" fmla="*/ 108 h 158"/>
                  <a:gd name="T30" fmla="*/ 108 w 158"/>
                  <a:gd name="T31" fmla="*/ 113 h 158"/>
                  <a:gd name="T32" fmla="*/ 50 w 158"/>
                  <a:gd name="T33" fmla="*/ 113 h 158"/>
                  <a:gd name="T34" fmla="*/ 45 w 158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8" h="158">
                    <a:moveTo>
                      <a:pt x="108" y="158"/>
                    </a:moveTo>
                    <a:cubicBezTo>
                      <a:pt x="136" y="158"/>
                      <a:pt x="158" y="135"/>
                      <a:pt x="158" y="108"/>
                    </a:cubicBezTo>
                    <a:cubicBezTo>
                      <a:pt x="158" y="50"/>
                      <a:pt x="158" y="50"/>
                      <a:pt x="158" y="50"/>
                    </a:cubicBezTo>
                    <a:cubicBezTo>
                      <a:pt x="158" y="22"/>
                      <a:pt x="136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3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3" y="158"/>
                      <a:pt x="50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8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1" y="45"/>
                      <a:pt x="113" y="47"/>
                      <a:pt x="113" y="50"/>
                    </a:cubicBezTo>
                    <a:cubicBezTo>
                      <a:pt x="113" y="108"/>
                      <a:pt x="113" y="108"/>
                      <a:pt x="113" y="108"/>
                    </a:cubicBezTo>
                    <a:cubicBezTo>
                      <a:pt x="113" y="111"/>
                      <a:pt x="111" y="113"/>
                      <a:pt x="108" y="113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48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Freeform 173">
                <a:extLst>
                  <a:ext uri="{FF2B5EF4-FFF2-40B4-BE49-F238E27FC236}">
                    <a16:creationId xmlns:a16="http://schemas.microsoft.com/office/drawing/2014/main" id="{8A8803CA-25C9-48B2-8398-D2A2DCEE19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2719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50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50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50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50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50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 174">
                <a:extLst>
                  <a:ext uri="{FF2B5EF4-FFF2-40B4-BE49-F238E27FC236}">
                    <a16:creationId xmlns:a16="http://schemas.microsoft.com/office/drawing/2014/main" id="{372904CB-1062-4A70-B6D4-923161570F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5282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49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49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49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49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49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 175">
                <a:extLst>
                  <a:ext uri="{FF2B5EF4-FFF2-40B4-BE49-F238E27FC236}">
                    <a16:creationId xmlns:a16="http://schemas.microsoft.com/office/drawing/2014/main" id="{563E797D-BC47-4724-8129-5BBD69FD0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23282" y="3477042"/>
                <a:ext cx="1109663" cy="496888"/>
              </a:xfrm>
              <a:custGeom>
                <a:avLst/>
                <a:gdLst>
                  <a:gd name="T0" fmla="*/ 624 w 1292"/>
                  <a:gd name="T1" fmla="*/ 0 h 583"/>
                  <a:gd name="T2" fmla="*/ 187 w 1292"/>
                  <a:gd name="T3" fmla="*/ 0 h 583"/>
                  <a:gd name="T4" fmla="*/ 165 w 1292"/>
                  <a:gd name="T5" fmla="*/ 22 h 583"/>
                  <a:gd name="T6" fmla="*/ 165 w 1292"/>
                  <a:gd name="T7" fmla="*/ 269 h 583"/>
                  <a:gd name="T8" fmla="*/ 45 w 1292"/>
                  <a:gd name="T9" fmla="*/ 269 h 583"/>
                  <a:gd name="T10" fmla="*/ 45 w 1292"/>
                  <a:gd name="T11" fmla="*/ 68 h 583"/>
                  <a:gd name="T12" fmla="*/ 27 w 1292"/>
                  <a:gd name="T13" fmla="*/ 45 h 583"/>
                  <a:gd name="T14" fmla="*/ 0 w 1292"/>
                  <a:gd name="T15" fmla="*/ 67 h 583"/>
                  <a:gd name="T16" fmla="*/ 0 w 1292"/>
                  <a:gd name="T17" fmla="*/ 291 h 583"/>
                  <a:gd name="T18" fmla="*/ 23 w 1292"/>
                  <a:gd name="T19" fmla="*/ 314 h 583"/>
                  <a:gd name="T20" fmla="*/ 165 w 1292"/>
                  <a:gd name="T21" fmla="*/ 314 h 583"/>
                  <a:gd name="T22" fmla="*/ 165 w 1292"/>
                  <a:gd name="T23" fmla="*/ 391 h 583"/>
                  <a:gd name="T24" fmla="*/ 182 w 1292"/>
                  <a:gd name="T25" fmla="*/ 413 h 583"/>
                  <a:gd name="T26" fmla="*/ 210 w 1292"/>
                  <a:gd name="T27" fmla="*/ 391 h 583"/>
                  <a:gd name="T28" fmla="*/ 210 w 1292"/>
                  <a:gd name="T29" fmla="*/ 314 h 583"/>
                  <a:gd name="T30" fmla="*/ 1082 w 1292"/>
                  <a:gd name="T31" fmla="*/ 314 h 583"/>
                  <a:gd name="T32" fmla="*/ 1082 w 1292"/>
                  <a:gd name="T33" fmla="*/ 538 h 583"/>
                  <a:gd name="T34" fmla="*/ 210 w 1292"/>
                  <a:gd name="T35" fmla="*/ 538 h 583"/>
                  <a:gd name="T36" fmla="*/ 210 w 1292"/>
                  <a:gd name="T37" fmla="*/ 492 h 583"/>
                  <a:gd name="T38" fmla="*/ 192 w 1292"/>
                  <a:gd name="T39" fmla="*/ 469 h 583"/>
                  <a:gd name="T40" fmla="*/ 165 w 1292"/>
                  <a:gd name="T41" fmla="*/ 491 h 583"/>
                  <a:gd name="T42" fmla="*/ 165 w 1292"/>
                  <a:gd name="T43" fmla="*/ 561 h 583"/>
                  <a:gd name="T44" fmla="*/ 187 w 1292"/>
                  <a:gd name="T45" fmla="*/ 583 h 583"/>
                  <a:gd name="T46" fmla="*/ 1105 w 1292"/>
                  <a:gd name="T47" fmla="*/ 583 h 583"/>
                  <a:gd name="T48" fmla="*/ 1127 w 1292"/>
                  <a:gd name="T49" fmla="*/ 561 h 583"/>
                  <a:gd name="T50" fmla="*/ 1127 w 1292"/>
                  <a:gd name="T51" fmla="*/ 314 h 583"/>
                  <a:gd name="T52" fmla="*/ 1269 w 1292"/>
                  <a:gd name="T53" fmla="*/ 314 h 583"/>
                  <a:gd name="T54" fmla="*/ 1292 w 1292"/>
                  <a:gd name="T55" fmla="*/ 291 h 583"/>
                  <a:gd name="T56" fmla="*/ 1292 w 1292"/>
                  <a:gd name="T57" fmla="*/ 68 h 583"/>
                  <a:gd name="T58" fmla="*/ 1274 w 1292"/>
                  <a:gd name="T59" fmla="*/ 45 h 583"/>
                  <a:gd name="T60" fmla="*/ 1247 w 1292"/>
                  <a:gd name="T61" fmla="*/ 67 h 583"/>
                  <a:gd name="T62" fmla="*/ 1247 w 1292"/>
                  <a:gd name="T63" fmla="*/ 269 h 583"/>
                  <a:gd name="T64" fmla="*/ 1127 w 1292"/>
                  <a:gd name="T65" fmla="*/ 269 h 583"/>
                  <a:gd name="T66" fmla="*/ 1127 w 1292"/>
                  <a:gd name="T67" fmla="*/ 22 h 583"/>
                  <a:gd name="T68" fmla="*/ 1105 w 1292"/>
                  <a:gd name="T69" fmla="*/ 0 h 583"/>
                  <a:gd name="T70" fmla="*/ 668 w 1292"/>
                  <a:gd name="T71" fmla="*/ 0 h 583"/>
                  <a:gd name="T72" fmla="*/ 624 w 1292"/>
                  <a:gd name="T73" fmla="*/ 0 h 583"/>
                  <a:gd name="T74" fmla="*/ 1082 w 1292"/>
                  <a:gd name="T75" fmla="*/ 269 h 583"/>
                  <a:gd name="T76" fmla="*/ 210 w 1292"/>
                  <a:gd name="T77" fmla="*/ 269 h 583"/>
                  <a:gd name="T78" fmla="*/ 210 w 1292"/>
                  <a:gd name="T79" fmla="*/ 44 h 583"/>
                  <a:gd name="T80" fmla="*/ 1082 w 1292"/>
                  <a:gd name="T81" fmla="*/ 44 h 583"/>
                  <a:gd name="T82" fmla="*/ 1082 w 1292"/>
                  <a:gd name="T83" fmla="*/ 269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92" h="583">
                    <a:moveTo>
                      <a:pt x="624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175" y="0"/>
                      <a:pt x="165" y="10"/>
                      <a:pt x="165" y="22"/>
                    </a:cubicBezTo>
                    <a:cubicBezTo>
                      <a:pt x="165" y="269"/>
                      <a:pt x="165" y="269"/>
                      <a:pt x="165" y="269"/>
                    </a:cubicBezTo>
                    <a:cubicBezTo>
                      <a:pt x="45" y="269"/>
                      <a:pt x="45" y="269"/>
                      <a:pt x="45" y="269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57"/>
                      <a:pt x="38" y="47"/>
                      <a:pt x="27" y="45"/>
                    </a:cubicBezTo>
                    <a:cubicBezTo>
                      <a:pt x="13" y="42"/>
                      <a:pt x="0" y="53"/>
                      <a:pt x="0" y="67"/>
                    </a:cubicBezTo>
                    <a:cubicBezTo>
                      <a:pt x="0" y="291"/>
                      <a:pt x="0" y="291"/>
                      <a:pt x="0" y="291"/>
                    </a:cubicBezTo>
                    <a:cubicBezTo>
                      <a:pt x="0" y="304"/>
                      <a:pt x="10" y="314"/>
                      <a:pt x="23" y="314"/>
                    </a:cubicBezTo>
                    <a:cubicBezTo>
                      <a:pt x="165" y="314"/>
                      <a:pt x="165" y="314"/>
                      <a:pt x="165" y="314"/>
                    </a:cubicBezTo>
                    <a:cubicBezTo>
                      <a:pt x="165" y="391"/>
                      <a:pt x="165" y="391"/>
                      <a:pt x="165" y="391"/>
                    </a:cubicBezTo>
                    <a:cubicBezTo>
                      <a:pt x="165" y="401"/>
                      <a:pt x="172" y="411"/>
                      <a:pt x="182" y="413"/>
                    </a:cubicBezTo>
                    <a:cubicBezTo>
                      <a:pt x="197" y="416"/>
                      <a:pt x="210" y="405"/>
                      <a:pt x="210" y="391"/>
                    </a:cubicBezTo>
                    <a:cubicBezTo>
                      <a:pt x="210" y="314"/>
                      <a:pt x="210" y="314"/>
                      <a:pt x="210" y="314"/>
                    </a:cubicBezTo>
                    <a:cubicBezTo>
                      <a:pt x="1082" y="314"/>
                      <a:pt x="1082" y="314"/>
                      <a:pt x="1082" y="314"/>
                    </a:cubicBezTo>
                    <a:cubicBezTo>
                      <a:pt x="1082" y="538"/>
                      <a:pt x="1082" y="538"/>
                      <a:pt x="1082" y="538"/>
                    </a:cubicBezTo>
                    <a:cubicBezTo>
                      <a:pt x="210" y="538"/>
                      <a:pt x="210" y="538"/>
                      <a:pt x="210" y="538"/>
                    </a:cubicBezTo>
                    <a:cubicBezTo>
                      <a:pt x="210" y="492"/>
                      <a:pt x="210" y="492"/>
                      <a:pt x="210" y="492"/>
                    </a:cubicBezTo>
                    <a:cubicBezTo>
                      <a:pt x="210" y="481"/>
                      <a:pt x="202" y="472"/>
                      <a:pt x="192" y="469"/>
                    </a:cubicBezTo>
                    <a:cubicBezTo>
                      <a:pt x="177" y="467"/>
                      <a:pt x="165" y="478"/>
                      <a:pt x="165" y="491"/>
                    </a:cubicBezTo>
                    <a:cubicBezTo>
                      <a:pt x="165" y="561"/>
                      <a:pt x="165" y="561"/>
                      <a:pt x="165" y="561"/>
                    </a:cubicBezTo>
                    <a:cubicBezTo>
                      <a:pt x="165" y="573"/>
                      <a:pt x="175" y="583"/>
                      <a:pt x="187" y="583"/>
                    </a:cubicBezTo>
                    <a:cubicBezTo>
                      <a:pt x="1105" y="583"/>
                      <a:pt x="1105" y="583"/>
                      <a:pt x="1105" y="583"/>
                    </a:cubicBezTo>
                    <a:cubicBezTo>
                      <a:pt x="1117" y="583"/>
                      <a:pt x="1127" y="573"/>
                      <a:pt x="1127" y="561"/>
                    </a:cubicBezTo>
                    <a:cubicBezTo>
                      <a:pt x="1127" y="314"/>
                      <a:pt x="1127" y="314"/>
                      <a:pt x="1127" y="314"/>
                    </a:cubicBezTo>
                    <a:cubicBezTo>
                      <a:pt x="1269" y="314"/>
                      <a:pt x="1269" y="314"/>
                      <a:pt x="1269" y="314"/>
                    </a:cubicBezTo>
                    <a:cubicBezTo>
                      <a:pt x="1282" y="314"/>
                      <a:pt x="1292" y="304"/>
                      <a:pt x="1292" y="291"/>
                    </a:cubicBezTo>
                    <a:cubicBezTo>
                      <a:pt x="1292" y="68"/>
                      <a:pt x="1292" y="68"/>
                      <a:pt x="1292" y="68"/>
                    </a:cubicBezTo>
                    <a:cubicBezTo>
                      <a:pt x="1292" y="57"/>
                      <a:pt x="1284" y="47"/>
                      <a:pt x="1274" y="45"/>
                    </a:cubicBezTo>
                    <a:cubicBezTo>
                      <a:pt x="1259" y="42"/>
                      <a:pt x="1247" y="53"/>
                      <a:pt x="1247" y="67"/>
                    </a:cubicBezTo>
                    <a:cubicBezTo>
                      <a:pt x="1247" y="269"/>
                      <a:pt x="1247" y="269"/>
                      <a:pt x="1247" y="269"/>
                    </a:cubicBezTo>
                    <a:cubicBezTo>
                      <a:pt x="1127" y="269"/>
                      <a:pt x="1127" y="269"/>
                      <a:pt x="1127" y="269"/>
                    </a:cubicBezTo>
                    <a:cubicBezTo>
                      <a:pt x="1127" y="22"/>
                      <a:pt x="1127" y="22"/>
                      <a:pt x="1127" y="22"/>
                    </a:cubicBezTo>
                    <a:cubicBezTo>
                      <a:pt x="1127" y="10"/>
                      <a:pt x="1117" y="0"/>
                      <a:pt x="1105" y="0"/>
                    </a:cubicBezTo>
                    <a:cubicBezTo>
                      <a:pt x="668" y="0"/>
                      <a:pt x="668" y="0"/>
                      <a:pt x="668" y="0"/>
                    </a:cubicBezTo>
                    <a:lnTo>
                      <a:pt x="624" y="0"/>
                    </a:lnTo>
                    <a:close/>
                    <a:moveTo>
                      <a:pt x="1082" y="269"/>
                    </a:moveTo>
                    <a:cubicBezTo>
                      <a:pt x="210" y="269"/>
                      <a:pt x="210" y="269"/>
                      <a:pt x="210" y="269"/>
                    </a:cubicBezTo>
                    <a:cubicBezTo>
                      <a:pt x="210" y="44"/>
                      <a:pt x="210" y="44"/>
                      <a:pt x="210" y="44"/>
                    </a:cubicBezTo>
                    <a:cubicBezTo>
                      <a:pt x="1082" y="44"/>
                      <a:pt x="1082" y="44"/>
                      <a:pt x="1082" y="44"/>
                    </a:cubicBezTo>
                    <a:lnTo>
                      <a:pt x="1082" y="2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 176">
                <a:extLst>
                  <a:ext uri="{FF2B5EF4-FFF2-40B4-BE49-F238E27FC236}">
                    <a16:creationId xmlns:a16="http://schemas.microsoft.com/office/drawing/2014/main" id="{C04D34C1-0AE3-4D4D-BEF1-EA395C6BA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4844" y="3267492"/>
                <a:ext cx="38100" cy="165100"/>
              </a:xfrm>
              <a:custGeom>
                <a:avLst/>
                <a:gdLst>
                  <a:gd name="T0" fmla="*/ 0 w 45"/>
                  <a:gd name="T1" fmla="*/ 0 h 194"/>
                  <a:gd name="T2" fmla="*/ 0 w 45"/>
                  <a:gd name="T3" fmla="*/ 168 h 194"/>
                  <a:gd name="T4" fmla="*/ 17 w 45"/>
                  <a:gd name="T5" fmla="*/ 191 h 194"/>
                  <a:gd name="T6" fmla="*/ 45 w 45"/>
                  <a:gd name="T7" fmla="*/ 169 h 194"/>
                  <a:gd name="T8" fmla="*/ 45 w 45"/>
                  <a:gd name="T9" fmla="*/ 0 h 194"/>
                  <a:gd name="T10" fmla="*/ 0 w 45"/>
                  <a:gd name="T1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194">
                    <a:moveTo>
                      <a:pt x="0" y="0"/>
                    </a:move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79"/>
                      <a:pt x="7" y="189"/>
                      <a:pt x="17" y="191"/>
                    </a:cubicBezTo>
                    <a:cubicBezTo>
                      <a:pt x="32" y="194"/>
                      <a:pt x="45" y="183"/>
                      <a:pt x="45" y="169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Freeform 177">
                <a:extLst>
                  <a:ext uri="{FF2B5EF4-FFF2-40B4-BE49-F238E27FC236}">
                    <a16:creationId xmlns:a16="http://schemas.microsoft.com/office/drawing/2014/main" id="{2D617E20-5FF4-4F78-B526-61DB3177F9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3282" y="3267492"/>
                <a:ext cx="38100" cy="165100"/>
              </a:xfrm>
              <a:custGeom>
                <a:avLst/>
                <a:gdLst>
                  <a:gd name="T0" fmla="*/ 0 w 45"/>
                  <a:gd name="T1" fmla="*/ 0 h 194"/>
                  <a:gd name="T2" fmla="*/ 0 w 45"/>
                  <a:gd name="T3" fmla="*/ 168 h 194"/>
                  <a:gd name="T4" fmla="*/ 18 w 45"/>
                  <a:gd name="T5" fmla="*/ 191 h 194"/>
                  <a:gd name="T6" fmla="*/ 45 w 45"/>
                  <a:gd name="T7" fmla="*/ 169 h 194"/>
                  <a:gd name="T8" fmla="*/ 45 w 45"/>
                  <a:gd name="T9" fmla="*/ 0 h 194"/>
                  <a:gd name="T10" fmla="*/ 0 w 45"/>
                  <a:gd name="T1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194">
                    <a:moveTo>
                      <a:pt x="0" y="0"/>
                    </a:move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79"/>
                      <a:pt x="8" y="189"/>
                      <a:pt x="18" y="191"/>
                    </a:cubicBezTo>
                    <a:cubicBezTo>
                      <a:pt x="33" y="194"/>
                      <a:pt x="45" y="183"/>
                      <a:pt x="45" y="169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FE5FB10-2E2F-446B-B4E8-D627432CB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9857" y="3267492"/>
                <a:ext cx="36513" cy="2095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F4E3B58-4872-4276-911D-A0D4D234F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9344" y="3081755"/>
                <a:ext cx="136525" cy="38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844D1BA-3907-49C6-9CC3-67C3D288C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3532" y="3081755"/>
                <a:ext cx="136525" cy="38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6477B8AA-B1D7-451D-BB30-B32425B1187A}"/>
              </a:ext>
            </a:extLst>
          </p:cNvPr>
          <p:cNvSpPr/>
          <p:nvPr/>
        </p:nvSpPr>
        <p:spPr>
          <a:xfrm rot="16200000">
            <a:off x="5179683" y="1319439"/>
            <a:ext cx="397898" cy="3978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43" name="Shape 4864">
            <a:extLst>
              <a:ext uri="{FF2B5EF4-FFF2-40B4-BE49-F238E27FC236}">
                <a16:creationId xmlns:a16="http://schemas.microsoft.com/office/drawing/2014/main" id="{12C30850-CDB8-4519-8C59-C51058AA0ECF}"/>
              </a:ext>
            </a:extLst>
          </p:cNvPr>
          <p:cNvSpPr/>
          <p:nvPr/>
        </p:nvSpPr>
        <p:spPr>
          <a:xfrm>
            <a:off x="5260765" y="1423292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2144699-AEA7-45C4-8686-A28434A7BF72}"/>
              </a:ext>
            </a:extLst>
          </p:cNvPr>
          <p:cNvSpPr/>
          <p:nvPr/>
        </p:nvSpPr>
        <p:spPr>
          <a:xfrm rot="16200000">
            <a:off x="5179683" y="2106894"/>
            <a:ext cx="397898" cy="3978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45" name="Shape 4864">
            <a:extLst>
              <a:ext uri="{FF2B5EF4-FFF2-40B4-BE49-F238E27FC236}">
                <a16:creationId xmlns:a16="http://schemas.microsoft.com/office/drawing/2014/main" id="{ABE93D24-2F20-43C1-8BBE-8C5E46DDB1A5}"/>
              </a:ext>
            </a:extLst>
          </p:cNvPr>
          <p:cNvSpPr/>
          <p:nvPr/>
        </p:nvSpPr>
        <p:spPr>
          <a:xfrm>
            <a:off x="5260765" y="2210790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6413F64-8CA1-47C7-98E2-0B115AE42F04}"/>
              </a:ext>
            </a:extLst>
          </p:cNvPr>
          <p:cNvSpPr/>
          <p:nvPr/>
        </p:nvSpPr>
        <p:spPr>
          <a:xfrm rot="16200000">
            <a:off x="5179683" y="2894392"/>
            <a:ext cx="397898" cy="3978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47" name="Shape 4864">
            <a:extLst>
              <a:ext uri="{FF2B5EF4-FFF2-40B4-BE49-F238E27FC236}">
                <a16:creationId xmlns:a16="http://schemas.microsoft.com/office/drawing/2014/main" id="{6F52F770-49DA-4E95-924D-75F1D45AF2AD}"/>
              </a:ext>
            </a:extLst>
          </p:cNvPr>
          <p:cNvSpPr/>
          <p:nvPr/>
        </p:nvSpPr>
        <p:spPr>
          <a:xfrm>
            <a:off x="5260765" y="2998288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40D552C-FE64-471B-96BE-5535E8BE01B7}"/>
              </a:ext>
            </a:extLst>
          </p:cNvPr>
          <p:cNvSpPr/>
          <p:nvPr/>
        </p:nvSpPr>
        <p:spPr>
          <a:xfrm rot="16200000">
            <a:off x="5179683" y="3681890"/>
            <a:ext cx="397898" cy="3978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76" name="Shape 4864">
            <a:extLst>
              <a:ext uri="{FF2B5EF4-FFF2-40B4-BE49-F238E27FC236}">
                <a16:creationId xmlns:a16="http://schemas.microsoft.com/office/drawing/2014/main" id="{D44360DC-FF80-4367-AAD4-DD42636D9CD0}"/>
              </a:ext>
            </a:extLst>
          </p:cNvPr>
          <p:cNvSpPr/>
          <p:nvPr/>
        </p:nvSpPr>
        <p:spPr>
          <a:xfrm>
            <a:off x="5260765" y="3785786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442E7E92-6072-4EB3-820E-D6B82CC6733D}"/>
              </a:ext>
            </a:extLst>
          </p:cNvPr>
          <p:cNvCxnSpPr>
            <a:cxnSpLocks/>
          </p:cNvCxnSpPr>
          <p:nvPr/>
        </p:nvCxnSpPr>
        <p:spPr>
          <a:xfrm flipH="1">
            <a:off x="2311696" y="3700026"/>
            <a:ext cx="879117" cy="630258"/>
          </a:xfrm>
          <a:prstGeom prst="bentConnector3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3EA95C0D-7483-49DB-9D9F-6F62A40418AF}"/>
              </a:ext>
            </a:extLst>
          </p:cNvPr>
          <p:cNvSpPr/>
          <p:nvPr/>
        </p:nvSpPr>
        <p:spPr>
          <a:xfrm>
            <a:off x="5869014" y="1174647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1"/>
                </a:solidFill>
              </a:rPr>
              <a:t>Purpose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7D4D9CD-9B17-4D5D-A59C-A887E7F89A71}"/>
              </a:ext>
            </a:extLst>
          </p:cNvPr>
          <p:cNvSpPr/>
          <p:nvPr/>
        </p:nvSpPr>
        <p:spPr>
          <a:xfrm>
            <a:off x="5869014" y="1462015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Empowering efficient and scalable symbolic mathematical computation.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9633177-48E8-4C05-B3A6-A340CDFD8FA2}"/>
              </a:ext>
            </a:extLst>
          </p:cNvPr>
          <p:cNvSpPr/>
          <p:nvPr/>
        </p:nvSpPr>
        <p:spPr>
          <a:xfrm>
            <a:off x="5869014" y="1962102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2"/>
                </a:solidFill>
              </a:rPr>
              <a:t>Developed by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457AC69-4840-452D-BE36-FA01FBA93FFA}"/>
              </a:ext>
            </a:extLst>
          </p:cNvPr>
          <p:cNvSpPr/>
          <p:nvPr/>
        </p:nvSpPr>
        <p:spPr>
          <a:xfrm>
            <a:off x="5869014" y="2249470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Spearheaded by a visionary team at Microsoft Research.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EB973ED-89CB-4291-AB3A-06289E6DCF1A}"/>
              </a:ext>
            </a:extLst>
          </p:cNvPr>
          <p:cNvSpPr/>
          <p:nvPr/>
        </p:nvSpPr>
        <p:spPr>
          <a:xfrm>
            <a:off x="5869014" y="2749599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3"/>
                </a:solidFill>
              </a:rPr>
              <a:t>Target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ABE1CD-A750-41F4-9B9E-F7E9FB430C9A}"/>
              </a:ext>
            </a:extLst>
          </p:cNvPr>
          <p:cNvSpPr/>
          <p:nvPr/>
        </p:nvSpPr>
        <p:spPr>
          <a:xfrm>
            <a:off x="5869014" y="3036967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Committed to empowering and elevating deep learning research initiatives.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7DCD04B-8E25-4063-BC03-4E8795DA7D16}"/>
              </a:ext>
            </a:extLst>
          </p:cNvPr>
          <p:cNvSpPr/>
          <p:nvPr/>
        </p:nvSpPr>
        <p:spPr>
          <a:xfrm>
            <a:off x="5869014" y="3537097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4"/>
                </a:solidFill>
              </a:rPr>
              <a:t>Key Feature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B3B2ECA-92D3-4513-9EE4-005D763AC11D}"/>
              </a:ext>
            </a:extLst>
          </p:cNvPr>
          <p:cNvSpPr/>
          <p:nvPr/>
        </p:nvSpPr>
        <p:spPr>
          <a:xfrm>
            <a:off x="5869014" y="3824465"/>
            <a:ext cx="2797407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Providing cutting-edge automatic differentiation for seamless neural network training.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BF80C6D-228A-0560-7DFB-65EFA30D8A0E}"/>
              </a:ext>
            </a:extLst>
          </p:cNvPr>
          <p:cNvSpPr/>
          <p:nvPr/>
        </p:nvSpPr>
        <p:spPr>
          <a:xfrm rot="16200000">
            <a:off x="5181685" y="4496599"/>
            <a:ext cx="397898" cy="3978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ECC7FED-D318-756E-68F0-E8EFE48394B2}"/>
              </a:ext>
            </a:extLst>
          </p:cNvPr>
          <p:cNvSpPr/>
          <p:nvPr/>
        </p:nvSpPr>
        <p:spPr>
          <a:xfrm>
            <a:off x="5871016" y="4351806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Performance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8157596-A1D4-3613-20F4-CDDE18A382EA}"/>
              </a:ext>
            </a:extLst>
          </p:cNvPr>
          <p:cNvSpPr/>
          <p:nvPr/>
        </p:nvSpPr>
        <p:spPr>
          <a:xfrm>
            <a:off x="5871016" y="4639174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Attaining unmatched speed and efficiency via rigorous code compilation.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C5A0799-3268-6068-70A3-893945120CA2}"/>
              </a:ext>
            </a:extLst>
          </p:cNvPr>
          <p:cNvSpPr/>
          <p:nvPr/>
        </p:nvSpPr>
        <p:spPr>
          <a:xfrm flipH="1">
            <a:off x="803036" y="1094560"/>
            <a:ext cx="825006" cy="86754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1"/>
                </a:solidFill>
              </a:rPr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403303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9;p14">
            <a:extLst>
              <a:ext uri="{FF2B5EF4-FFF2-40B4-BE49-F238E27FC236}">
                <a16:creationId xmlns:a16="http://schemas.microsoft.com/office/drawing/2014/main" id="{A01E0FE4-AAB9-C720-CB8F-7B30DCCFE071}"/>
              </a:ext>
            </a:extLst>
          </p:cNvPr>
          <p:cNvSpPr txBox="1">
            <a:spLocks/>
          </p:cNvSpPr>
          <p:nvPr/>
        </p:nvSpPr>
        <p:spPr>
          <a:xfrm>
            <a:off x="128522" y="66694"/>
            <a:ext cx="8852191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just">
              <a:spcAft>
                <a:spcPts val="1600"/>
              </a:spcAft>
            </a:pPr>
            <a:r>
              <a:rPr lang="en" sz="2800" dirty="0">
                <a:solidFill>
                  <a:schemeClr val="dk1"/>
                </a:solidFill>
              </a:rPr>
              <a:t>TenserFlow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90BF82-188B-C95B-9C0B-B797766861B4}"/>
              </a:ext>
            </a:extLst>
          </p:cNvPr>
          <p:cNvSpPr/>
          <p:nvPr/>
        </p:nvSpPr>
        <p:spPr>
          <a:xfrm>
            <a:off x="6404" y="764338"/>
            <a:ext cx="4264255" cy="4376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AA671F6-A121-B731-FA90-C1B65B429F01}"/>
              </a:ext>
            </a:extLst>
          </p:cNvPr>
          <p:cNvGrpSpPr/>
          <p:nvPr/>
        </p:nvGrpSpPr>
        <p:grpSpPr>
          <a:xfrm>
            <a:off x="-109394" y="816523"/>
            <a:ext cx="8760106" cy="2943996"/>
            <a:chOff x="-109394" y="857343"/>
            <a:chExt cx="8760106" cy="294399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CC00645-E87B-69BE-7631-1D2824E12D72}"/>
                </a:ext>
              </a:extLst>
            </p:cNvPr>
            <p:cNvGrpSpPr/>
            <p:nvPr/>
          </p:nvGrpSpPr>
          <p:grpSpPr>
            <a:xfrm>
              <a:off x="-109394" y="969629"/>
              <a:ext cx="8760106" cy="2831710"/>
              <a:chOff x="-109394" y="749194"/>
              <a:chExt cx="8760106" cy="283171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F849B61-890C-2B52-7BFE-EFCE5A6154B7}"/>
                  </a:ext>
                </a:extLst>
              </p:cNvPr>
              <p:cNvSpPr/>
              <p:nvPr/>
            </p:nvSpPr>
            <p:spPr>
              <a:xfrm>
                <a:off x="-109394" y="749195"/>
                <a:ext cx="2852594" cy="282869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28600" indent="-171450" algn="just">
                  <a:buFontTx/>
                  <a:buChar char="-"/>
                </a:pPr>
                <a:r>
                  <a:rPr lang="en-US" sz="1100" dirty="0">
                    <a:solidFill>
                      <a:srgbClr val="000000"/>
                    </a:solidFill>
                    <a:latin typeface="Bahnschrift Condensed" panose="020B0502040204020203" pitchFamily="34" charset="0"/>
                    <a:ea typeface="Arial"/>
                    <a:cs typeface="Arial"/>
                  </a:rPr>
                  <a:t>TensorFlow was developed in November 2015 by a team of researchers and engineers at Google's Brain team.</a:t>
                </a:r>
              </a:p>
              <a:p>
                <a:pPr marL="228600" indent="-171450" algn="just">
                  <a:buFontTx/>
                  <a:buChar char="-"/>
                </a:pPr>
                <a:endParaRPr lang="en-US" sz="1100" dirty="0">
                  <a:solidFill>
                    <a:srgbClr val="000000"/>
                  </a:solidFill>
                  <a:latin typeface="Bahnschrift Condensed" panose="020B0502040204020203" pitchFamily="34" charset="0"/>
                  <a:ea typeface="Arial"/>
                  <a:cs typeface="Arial"/>
                </a:endParaRPr>
              </a:p>
              <a:p>
                <a:pPr marL="228600" indent="-171450" algn="just">
                  <a:buFontTx/>
                  <a:buChar char="-"/>
                </a:pPr>
                <a:r>
                  <a:rPr lang="en-US" sz="1100" dirty="0">
                    <a:solidFill>
                      <a:srgbClr val="000000"/>
                    </a:solidFill>
                    <a:latin typeface="Bahnschrift Condensed" panose="020B0502040204020203" pitchFamily="34" charset="0"/>
                    <a:ea typeface="Arial"/>
                    <a:cs typeface="Arial"/>
                  </a:rPr>
                  <a:t>It was created to meet the increasing need for a flexible and scalable open-source machine learning framework.</a:t>
                </a:r>
              </a:p>
              <a:p>
                <a:pPr marL="228600" indent="-171450" algn="just">
                  <a:buFontTx/>
                  <a:buChar char="-"/>
                </a:pPr>
                <a:endParaRPr lang="en-US" sz="1100" dirty="0">
                  <a:solidFill>
                    <a:srgbClr val="000000"/>
                  </a:solidFill>
                  <a:latin typeface="Bahnschrift Condensed" panose="020B0502040204020203" pitchFamily="34" charset="0"/>
                  <a:ea typeface="Arial"/>
                  <a:cs typeface="Arial"/>
                </a:endParaRPr>
              </a:p>
              <a:p>
                <a:pPr marL="228600" indent="-171450" algn="just">
                  <a:buFontTx/>
                  <a:buChar char="-"/>
                </a:pPr>
                <a:r>
                  <a:rPr lang="en-US" sz="1100" dirty="0">
                    <a:solidFill>
                      <a:srgbClr val="000000"/>
                    </a:solidFill>
                    <a:latin typeface="Bahnschrift Condensed" panose="020B0502040204020203" pitchFamily="34" charset="0"/>
                    <a:ea typeface="Arial"/>
                    <a:cs typeface="Arial"/>
                  </a:rPr>
                  <a:t>The motivation behind TensorFlow's creation was to provide a platform that could facilitate the development and deployment of machine learning models across various domains and applications.</a:t>
                </a:r>
              </a:p>
            </p:txBody>
          </p:sp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59BDEE07-DAA4-6C98-0C70-75C390358C7D}"/>
                  </a:ext>
                </a:extLst>
              </p:cNvPr>
              <p:cNvSpPr/>
              <p:nvPr/>
            </p:nvSpPr>
            <p:spPr>
              <a:xfrm>
                <a:off x="2844362" y="752205"/>
                <a:ext cx="2852594" cy="282869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28600" indent="-171450" algn="just">
                  <a:buFontTx/>
                  <a:buChar char="-"/>
                </a:pPr>
                <a:r>
                  <a:rPr lang="en-US" sz="1100" dirty="0">
                    <a:solidFill>
                      <a:srgbClr val="000000"/>
                    </a:solidFill>
                    <a:latin typeface="Bahnschrift Condensed" panose="020B0502040204020203" pitchFamily="34" charset="0"/>
                    <a:ea typeface="Arial"/>
                    <a:cs typeface="Arial"/>
                  </a:rPr>
                  <a:t>The development of TensorFlow was led by the Google Brain team, comprising experts in machine learning, software engineering, and data science.</a:t>
                </a:r>
              </a:p>
              <a:p>
                <a:pPr marL="228600" indent="-171450" algn="just">
                  <a:buFontTx/>
                  <a:buChar char="-"/>
                </a:pPr>
                <a:endParaRPr lang="en-US" sz="1100" dirty="0">
                  <a:solidFill>
                    <a:srgbClr val="000000"/>
                  </a:solidFill>
                  <a:latin typeface="Bahnschrift Condensed" panose="020B0502040204020203" pitchFamily="34" charset="0"/>
                  <a:ea typeface="Arial"/>
                  <a:cs typeface="Arial"/>
                </a:endParaRPr>
              </a:p>
              <a:p>
                <a:pPr marL="228600" indent="-171450" algn="just">
                  <a:buFontTx/>
                  <a:buChar char="-"/>
                </a:pPr>
                <a:r>
                  <a:rPr lang="en-US" sz="1100" dirty="0">
                    <a:solidFill>
                      <a:srgbClr val="000000"/>
                    </a:solidFill>
                    <a:latin typeface="Bahnschrift Condensed" panose="020B0502040204020203" pitchFamily="34" charset="0"/>
                    <a:ea typeface="Arial"/>
                    <a:cs typeface="Arial"/>
                  </a:rPr>
                  <a:t>Visionaries like Jeff Dean and Rajat Monga played key roles in spearheading the project.</a:t>
                </a:r>
              </a:p>
              <a:p>
                <a:pPr marL="228600" indent="-171450" algn="just">
                  <a:buFontTx/>
                  <a:buChar char="-"/>
                </a:pPr>
                <a:endParaRPr lang="en-US" sz="1100" dirty="0">
                  <a:solidFill>
                    <a:srgbClr val="000000"/>
                  </a:solidFill>
                  <a:latin typeface="Bahnschrift Condensed" panose="020B0502040204020203" pitchFamily="34" charset="0"/>
                  <a:ea typeface="Arial"/>
                  <a:cs typeface="Arial"/>
                </a:endParaRPr>
              </a:p>
              <a:p>
                <a:pPr marL="228600" indent="-171450" algn="just">
                  <a:buFontTx/>
                  <a:buChar char="-"/>
                </a:pPr>
                <a:r>
                  <a:rPr lang="en-US" sz="1100" dirty="0">
                    <a:solidFill>
                      <a:srgbClr val="000000"/>
                    </a:solidFill>
                    <a:latin typeface="Bahnschrift Condensed" panose="020B0502040204020203" pitchFamily="34" charset="0"/>
                    <a:ea typeface="Arial"/>
                    <a:cs typeface="Arial"/>
                  </a:rPr>
                  <a:t>The team's collaborative efforts resulted in the release of TensorFlow, which quickly gained traction and became one of the most widely used machine learning frameworks globally.</a:t>
                </a: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D5D7DE7-EC30-B8AE-C112-B00DF97401F6}"/>
                  </a:ext>
                </a:extLst>
              </p:cNvPr>
              <p:cNvSpPr/>
              <p:nvPr/>
            </p:nvSpPr>
            <p:spPr>
              <a:xfrm>
                <a:off x="5798118" y="749194"/>
                <a:ext cx="2852594" cy="282869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28600" indent="-171450" algn="just">
                  <a:buFontTx/>
                  <a:buChar char="-"/>
                </a:pPr>
                <a:r>
                  <a:rPr lang="en-US" sz="1100" dirty="0">
                    <a:solidFill>
                      <a:srgbClr val="000000"/>
                    </a:solidFill>
                    <a:latin typeface="Bahnschrift Condensed" panose="020B0502040204020203" pitchFamily="34" charset="0"/>
                    <a:ea typeface="Arial"/>
                    <a:cs typeface="Arial"/>
                  </a:rPr>
                  <a:t>TensorFlow revolutionized the field of artificial intelligence by offering extensive support for deep learning and neural networks.</a:t>
                </a:r>
              </a:p>
              <a:p>
                <a:pPr marL="228600" indent="-171450" algn="just">
                  <a:buFontTx/>
                  <a:buChar char="-"/>
                </a:pPr>
                <a:endParaRPr lang="en-US" sz="1100" dirty="0">
                  <a:solidFill>
                    <a:srgbClr val="000000"/>
                  </a:solidFill>
                  <a:latin typeface="Bahnschrift Condensed" panose="020B0502040204020203" pitchFamily="34" charset="0"/>
                  <a:ea typeface="Arial"/>
                  <a:cs typeface="Arial"/>
                </a:endParaRPr>
              </a:p>
              <a:p>
                <a:pPr marL="228600" indent="-171450" algn="just">
                  <a:buFontTx/>
                  <a:buChar char="-"/>
                </a:pPr>
                <a:r>
                  <a:rPr lang="en-US" sz="1100" dirty="0">
                    <a:solidFill>
                      <a:srgbClr val="000000"/>
                    </a:solidFill>
                    <a:latin typeface="Bahnschrift Condensed" panose="020B0502040204020203" pitchFamily="34" charset="0"/>
                    <a:ea typeface="Arial"/>
                    <a:cs typeface="Arial"/>
                  </a:rPr>
                  <a:t>It empowered researchers and developers with a powerful tool for building and deploying cutting-edge machine learning models efficiently.</a:t>
                </a:r>
              </a:p>
              <a:p>
                <a:pPr marL="228600" indent="-171450" algn="just">
                  <a:buFontTx/>
                  <a:buChar char="-"/>
                </a:pPr>
                <a:endParaRPr lang="en-US" sz="1100" dirty="0">
                  <a:solidFill>
                    <a:srgbClr val="000000"/>
                  </a:solidFill>
                  <a:latin typeface="Bahnschrift Condensed" panose="020B0502040204020203" pitchFamily="34" charset="0"/>
                  <a:ea typeface="Arial"/>
                  <a:cs typeface="Arial"/>
                </a:endParaRPr>
              </a:p>
              <a:p>
                <a:pPr marL="228600" indent="-171450" algn="just">
                  <a:buFontTx/>
                  <a:buChar char="-"/>
                </a:pPr>
                <a:r>
                  <a:rPr lang="en-US" sz="1100" dirty="0">
                    <a:solidFill>
                      <a:srgbClr val="000000"/>
                    </a:solidFill>
                    <a:latin typeface="Bahnschrift Condensed" panose="020B0502040204020203" pitchFamily="34" charset="0"/>
                    <a:ea typeface="Arial"/>
                    <a:cs typeface="Arial"/>
                  </a:rPr>
                  <a:t>TensorFlow's inception marked a significant milestone in the advancement of machine learning, laying the groundwork for numerous innovations and advancements in AI and related fields.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A6F7501-FEC8-C29E-B56E-18BAB82A812A}"/>
                </a:ext>
              </a:extLst>
            </p:cNvPr>
            <p:cNvGrpSpPr/>
            <p:nvPr/>
          </p:nvGrpSpPr>
          <p:grpSpPr>
            <a:xfrm>
              <a:off x="786908" y="857343"/>
              <a:ext cx="7061336" cy="285491"/>
              <a:chOff x="786908" y="751211"/>
              <a:chExt cx="7061336" cy="285491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7DFA909E-66E1-5220-CE4A-24CEB679F27A}"/>
                  </a:ext>
                </a:extLst>
              </p:cNvPr>
              <p:cNvSpPr/>
              <p:nvPr/>
            </p:nvSpPr>
            <p:spPr>
              <a:xfrm>
                <a:off x="3823525" y="764338"/>
                <a:ext cx="1189115" cy="27236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kern="0" dirty="0">
                    <a:solidFill>
                      <a:schemeClr val="bg2"/>
                    </a:solidFill>
                    <a:effectLst/>
                    <a:latin typeface="Segoe UI" panose="020B0502040204020203" pitchFamily="34" charset="0"/>
                    <a:ea typeface="Times New Roman" panose="02020603050405020304" pitchFamily="18" charset="0"/>
                  </a:rPr>
                  <a:t>Development</a:t>
                </a:r>
                <a:endParaRPr lang="en-US" sz="1000" b="1" dirty="0">
                  <a:solidFill>
                    <a:schemeClr val="bg2"/>
                  </a:solidFill>
                  <a:latin typeface="Lato"/>
                  <a:ea typeface="Lato"/>
                  <a:cs typeface="Lato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E79F7C43-9E83-B4DA-649C-C9160742B6CE}"/>
                  </a:ext>
                </a:extLst>
              </p:cNvPr>
              <p:cNvSpPr/>
              <p:nvPr/>
            </p:nvSpPr>
            <p:spPr>
              <a:xfrm>
                <a:off x="786908" y="764338"/>
                <a:ext cx="1189115" cy="27236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kern="0" dirty="0">
                    <a:solidFill>
                      <a:schemeClr val="bg2"/>
                    </a:solidFill>
                    <a:effectLst/>
                    <a:latin typeface="Segoe UI" panose="020B0502040204020203" pitchFamily="34" charset="0"/>
                    <a:ea typeface="Times New Roman" panose="02020603050405020304" pitchFamily="18" charset="0"/>
                  </a:rPr>
                  <a:t>Origins</a:t>
                </a:r>
                <a:endParaRPr lang="en-US" sz="900" b="1" dirty="0">
                  <a:solidFill>
                    <a:schemeClr val="bg2"/>
                  </a:solidFill>
                  <a:latin typeface="Lato"/>
                  <a:ea typeface="Lato"/>
                  <a:cs typeface="Lato"/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2DD5115-C68B-C688-DE70-B74369182EE9}"/>
                  </a:ext>
                </a:extLst>
              </p:cNvPr>
              <p:cNvSpPr/>
              <p:nvPr/>
            </p:nvSpPr>
            <p:spPr>
              <a:xfrm>
                <a:off x="6659129" y="751211"/>
                <a:ext cx="1189115" cy="27236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kern="0" dirty="0">
                    <a:solidFill>
                      <a:schemeClr val="bg2"/>
                    </a:solidFill>
                    <a:effectLst/>
                    <a:latin typeface="Segoe UI" panose="020B0502040204020203" pitchFamily="34" charset="0"/>
                    <a:ea typeface="Times New Roman" panose="02020603050405020304" pitchFamily="18" charset="0"/>
                  </a:rPr>
                  <a:t>Significance</a:t>
                </a:r>
                <a:endParaRPr lang="en-US" sz="1000" b="1" dirty="0">
                  <a:solidFill>
                    <a:schemeClr val="bg2"/>
                  </a:solidFill>
                  <a:latin typeface="Lato"/>
                  <a:ea typeface="Lato"/>
                  <a:cs typeface="Lato"/>
                </a:endParaRPr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A3BF208-81AE-2C3A-848A-CD4C07C7C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418" y="3584754"/>
            <a:ext cx="2314434" cy="15429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DA4C18-CFEB-A0C4-2E87-EBF090E02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793" y="3698327"/>
            <a:ext cx="2245179" cy="1257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5F7150-C6F3-1E87-CA57-C745BAC62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12" y="3698327"/>
            <a:ext cx="2108073" cy="109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0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9;p14">
            <a:extLst>
              <a:ext uri="{FF2B5EF4-FFF2-40B4-BE49-F238E27FC236}">
                <a16:creationId xmlns:a16="http://schemas.microsoft.com/office/drawing/2014/main" id="{A01E0FE4-AAB9-C720-CB8F-7B30DCCFE071}"/>
              </a:ext>
            </a:extLst>
          </p:cNvPr>
          <p:cNvSpPr txBox="1">
            <a:spLocks/>
          </p:cNvSpPr>
          <p:nvPr/>
        </p:nvSpPr>
        <p:spPr>
          <a:xfrm>
            <a:off x="128522" y="66694"/>
            <a:ext cx="8852191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800" dirty="0">
                <a:solidFill>
                  <a:schemeClr val="dk1"/>
                </a:solidFill>
              </a:rPr>
              <a:t>Modeling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90BF82-188B-C95B-9C0B-B797766861B4}"/>
              </a:ext>
            </a:extLst>
          </p:cNvPr>
          <p:cNvSpPr/>
          <p:nvPr/>
        </p:nvSpPr>
        <p:spPr>
          <a:xfrm>
            <a:off x="6404" y="764338"/>
            <a:ext cx="4264255" cy="43762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D5F1B32-6B3E-F9E9-52B8-AC487998045F}"/>
              </a:ext>
            </a:extLst>
          </p:cNvPr>
          <p:cNvGrpSpPr/>
          <p:nvPr/>
        </p:nvGrpSpPr>
        <p:grpSpPr>
          <a:xfrm>
            <a:off x="155093" y="720486"/>
            <a:ext cx="8969854" cy="2977924"/>
            <a:chOff x="155093" y="1170642"/>
            <a:chExt cx="8969854" cy="166293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5C32634-548B-58D5-0D1C-AD314ED6235B}"/>
                </a:ext>
              </a:extLst>
            </p:cNvPr>
            <p:cNvGrpSpPr/>
            <p:nvPr/>
          </p:nvGrpSpPr>
          <p:grpSpPr>
            <a:xfrm>
              <a:off x="155093" y="1170642"/>
              <a:ext cx="8969854" cy="1662937"/>
              <a:chOff x="155093" y="1170642"/>
              <a:chExt cx="8969854" cy="1662937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3521D9D-04D2-D8EA-B224-88181DF4E4C5}"/>
                  </a:ext>
                </a:extLst>
              </p:cNvPr>
              <p:cNvSpPr/>
              <p:nvPr/>
            </p:nvSpPr>
            <p:spPr>
              <a:xfrm>
                <a:off x="253092" y="1338943"/>
                <a:ext cx="4354793" cy="1243624"/>
              </a:xfrm>
              <a:prstGeom prst="roundRect">
                <a:avLst>
                  <a:gd name="adj" fmla="val 6036"/>
                </a:avLst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F849B61-890C-2B52-7BFE-EFCE5A6154B7}"/>
                  </a:ext>
                </a:extLst>
              </p:cNvPr>
              <p:cNvSpPr/>
              <p:nvPr/>
            </p:nvSpPr>
            <p:spPr>
              <a:xfrm>
                <a:off x="155093" y="1213194"/>
                <a:ext cx="4506710" cy="16203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rgbClr val="000000"/>
                    </a:solidFill>
                    <a:latin typeface="Bahnschrift Condensed" panose="020B0502040204020203" pitchFamily="34" charset="0"/>
                    <a:cs typeface="Arial"/>
                  </a:rPr>
                  <a:t>The Sequential API offers a simple and intuitive approach for building neural networks, particularly suited for beginners and standard architectures.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endParaRPr lang="en-US" sz="1100" dirty="0">
                  <a:solidFill>
                    <a:srgbClr val="000000"/>
                  </a:solidFill>
                  <a:latin typeface="Bahnschrift Condensed" panose="020B0502040204020203" pitchFamily="34" charset="0"/>
                  <a:cs typeface="Arial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rgbClr val="000000"/>
                    </a:solidFill>
                    <a:latin typeface="Bahnschrift Condensed" panose="020B0502040204020203" pitchFamily="34" charset="0"/>
                    <a:cs typeface="Arial"/>
                  </a:rPr>
                  <a:t>It enables you to construct models layer by layer in a linear fashion, with each layer feeding its output to the next layer.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endParaRPr lang="en-US" sz="1100" dirty="0">
                  <a:solidFill>
                    <a:srgbClr val="000000"/>
                  </a:solidFill>
                  <a:latin typeface="Bahnschrift Condensed" panose="020B0502040204020203" pitchFamily="34" charset="0"/>
                  <a:cs typeface="Arial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rgbClr val="000000"/>
                    </a:solidFill>
                    <a:latin typeface="Bahnschrift Condensed" panose="020B0502040204020203" pitchFamily="34" charset="0"/>
                    <a:cs typeface="Arial"/>
                  </a:rPr>
                  <a:t>This method is well-suited for creating straightforward architectures, including feedforward neural networks and convolutional neural networks (CNNs).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6CF5AB1-E59F-6BB6-23EC-23503C2C26C2}"/>
                  </a:ext>
                </a:extLst>
              </p:cNvPr>
              <p:cNvSpPr/>
              <p:nvPr/>
            </p:nvSpPr>
            <p:spPr>
              <a:xfrm>
                <a:off x="1502496" y="1196046"/>
                <a:ext cx="1823358" cy="255814"/>
              </a:xfrm>
              <a:prstGeom prst="roundRect">
                <a:avLst/>
              </a:prstGeom>
              <a:solidFill>
                <a:schemeClr val="accent3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kern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ea typeface="Times New Roman" panose="02020603050405020304" pitchFamily="18" charset="0"/>
                  </a:rPr>
                  <a:t>Sequential API</a:t>
                </a:r>
                <a:endParaRPr lang="en-US" sz="1400" b="1" dirty="0">
                  <a:solidFill>
                    <a:schemeClr val="bg1"/>
                  </a:solidFill>
                  <a:latin typeface="Lato"/>
                  <a:ea typeface="Lato"/>
                  <a:cs typeface="Lato"/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36B9B511-C1A7-9BF5-BC4F-55D9885ECE08}"/>
                  </a:ext>
                </a:extLst>
              </p:cNvPr>
              <p:cNvSpPr/>
              <p:nvPr/>
            </p:nvSpPr>
            <p:spPr>
              <a:xfrm>
                <a:off x="4618237" y="1170642"/>
                <a:ext cx="4506710" cy="162038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rgbClr val="000000"/>
                    </a:solidFill>
                    <a:latin typeface="Bahnschrift Condensed" panose="020B0502040204020203" pitchFamily="34" charset="0"/>
                    <a:cs typeface="Arial"/>
                  </a:rPr>
                  <a:t>The Functional API offers a flexible and powerful approach for building neural networks, ideal for complex architectures and advanced functionalities.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endParaRPr lang="en-US" sz="1100" dirty="0">
                  <a:solidFill>
                    <a:srgbClr val="000000"/>
                  </a:solidFill>
                  <a:latin typeface="Bahnschrift Condensed" panose="020B0502040204020203" pitchFamily="34" charset="0"/>
                  <a:cs typeface="Arial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rgbClr val="000000"/>
                    </a:solidFill>
                    <a:latin typeface="Bahnschrift Condensed" panose="020B0502040204020203" pitchFamily="34" charset="0"/>
                    <a:cs typeface="Arial"/>
                  </a:rPr>
                  <a:t>It enables the creation of models with multiple input and output layers, shared layers, and branched architectures.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endParaRPr lang="en-US" sz="1100" dirty="0">
                  <a:solidFill>
                    <a:srgbClr val="000000"/>
                  </a:solidFill>
                  <a:latin typeface="Bahnschrift Condensed" panose="020B0502040204020203" pitchFamily="34" charset="0"/>
                  <a:cs typeface="Arial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rgbClr val="000000"/>
                    </a:solidFill>
                    <a:latin typeface="Bahnschrift Condensed" panose="020B0502040204020203" pitchFamily="34" charset="0"/>
                    <a:cs typeface="Arial"/>
                  </a:rPr>
                  <a:t>This method is preferred for constructing models with intricate connections and non-linear network structures.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55110D5-1920-8124-F244-4F7AB170126C}"/>
                </a:ext>
              </a:extLst>
            </p:cNvPr>
            <p:cNvGrpSpPr/>
            <p:nvPr/>
          </p:nvGrpSpPr>
          <p:grpSpPr>
            <a:xfrm>
              <a:off x="4718965" y="1193280"/>
              <a:ext cx="4354793" cy="1378470"/>
              <a:chOff x="4718965" y="1193280"/>
              <a:chExt cx="4354793" cy="1378470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1A29666-CF72-E8E4-9DEF-E75956B022C4}"/>
                  </a:ext>
                </a:extLst>
              </p:cNvPr>
              <p:cNvSpPr/>
              <p:nvPr/>
            </p:nvSpPr>
            <p:spPr>
              <a:xfrm>
                <a:off x="4718965" y="1328126"/>
                <a:ext cx="4354793" cy="1243624"/>
              </a:xfrm>
              <a:prstGeom prst="roundRect">
                <a:avLst>
                  <a:gd name="adj" fmla="val 6769"/>
                </a:avLst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sz="1000" dirty="0">
                  <a:solidFill>
                    <a:schemeClr val="bg2"/>
                  </a:solidFill>
                  <a:latin typeface="Lato"/>
                  <a:ea typeface="Lato"/>
                  <a:cs typeface="Lato"/>
                </a:endParaRP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8EEF7EF-E9B3-4814-7683-E865FE8746D4}"/>
                  </a:ext>
                </a:extLst>
              </p:cNvPr>
              <p:cNvSpPr/>
              <p:nvPr/>
            </p:nvSpPr>
            <p:spPr>
              <a:xfrm>
                <a:off x="5938930" y="1193280"/>
                <a:ext cx="1823358" cy="255814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dirty="0">
                    <a:solidFill>
                      <a:schemeClr val="bg1"/>
                    </a:solidFill>
                    <a:latin typeface="Segoe UI" panose="020B0502040204020203" pitchFamily="34" charset="0"/>
                  </a:rPr>
                  <a:t>Functional API</a:t>
                </a: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80A348C-68E6-499D-41C9-9BBD4009496C}"/>
              </a:ext>
            </a:extLst>
          </p:cNvPr>
          <p:cNvGrpSpPr/>
          <p:nvPr/>
        </p:nvGrpSpPr>
        <p:grpSpPr>
          <a:xfrm>
            <a:off x="1089085" y="3588245"/>
            <a:ext cx="1803014" cy="1403760"/>
            <a:chOff x="1089085" y="3588245"/>
            <a:chExt cx="1803014" cy="140376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8CE1716-5F46-E67E-B8E5-4B1ADC01611E}"/>
                </a:ext>
              </a:extLst>
            </p:cNvPr>
            <p:cNvSpPr/>
            <p:nvPr/>
          </p:nvSpPr>
          <p:spPr>
            <a:xfrm>
              <a:off x="1626707" y="3588245"/>
              <a:ext cx="753568" cy="22202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kern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Input</a:t>
              </a:r>
              <a:endParaRPr lang="en-US" sz="900" b="1" dirty="0">
                <a:solidFill>
                  <a:schemeClr val="bg1"/>
                </a:solidFill>
                <a:latin typeface="Lato"/>
                <a:ea typeface="Lato"/>
                <a:cs typeface="Lato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FF12B57-4D4A-743E-4296-14B13D356DED}"/>
                </a:ext>
              </a:extLst>
            </p:cNvPr>
            <p:cNvSpPr/>
            <p:nvPr/>
          </p:nvSpPr>
          <p:spPr>
            <a:xfrm>
              <a:off x="1125712" y="4029966"/>
              <a:ext cx="753568" cy="22202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kern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Layer</a:t>
              </a:r>
              <a:endParaRPr lang="en-US" sz="900" b="1" dirty="0">
                <a:solidFill>
                  <a:schemeClr val="bg1"/>
                </a:solidFill>
                <a:latin typeface="Lato"/>
                <a:ea typeface="Lato"/>
                <a:cs typeface="Lato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5B1C9C0-B1B9-9FCC-8223-62DD8710EB36}"/>
                </a:ext>
              </a:extLst>
            </p:cNvPr>
            <p:cNvSpPr/>
            <p:nvPr/>
          </p:nvSpPr>
          <p:spPr>
            <a:xfrm>
              <a:off x="2138531" y="4020500"/>
              <a:ext cx="753568" cy="22202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kern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Layer</a:t>
              </a:r>
              <a:endParaRPr lang="en-US" sz="900" b="1" dirty="0">
                <a:solidFill>
                  <a:schemeClr val="bg1"/>
                </a:solidFill>
                <a:latin typeface="Lato"/>
                <a:ea typeface="Lato"/>
                <a:cs typeface="Lato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9104E66-D39A-E892-C981-2E1E9C8717EE}"/>
                </a:ext>
              </a:extLst>
            </p:cNvPr>
            <p:cNvSpPr/>
            <p:nvPr/>
          </p:nvSpPr>
          <p:spPr>
            <a:xfrm>
              <a:off x="2130875" y="4769981"/>
              <a:ext cx="753568" cy="222024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kern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Times New Roman" panose="02020603050405020304" pitchFamily="18" charset="0"/>
                </a:rPr>
                <a:t>Output</a:t>
              </a:r>
              <a:endParaRPr lang="en-US" sz="900" b="1" dirty="0">
                <a:solidFill>
                  <a:schemeClr val="bg1"/>
                </a:solidFill>
                <a:latin typeface="Lato"/>
                <a:ea typeface="Lato"/>
                <a:cs typeface="Lato"/>
              </a:endParaRPr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3D8C07C9-F210-2843-18D7-450B35001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9085" y="3886201"/>
              <a:ext cx="888608" cy="228983"/>
            </a:xfrm>
            <a:prstGeom prst="bentConnector3">
              <a:avLst>
                <a:gd name="adj1" fmla="val 125726"/>
              </a:avLst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C04BE63-5C36-8D89-FA03-D82C30F971EF}"/>
                </a:ext>
              </a:extLst>
            </p:cNvPr>
            <p:cNvSpPr/>
            <p:nvPr/>
          </p:nvSpPr>
          <p:spPr>
            <a:xfrm>
              <a:off x="1966751" y="3857446"/>
              <a:ext cx="73479" cy="73479"/>
            </a:xfrm>
            <a:prstGeom prst="ellips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3A5129-E094-8EB7-B815-3B51F6CF36A3}"/>
                </a:ext>
              </a:extLst>
            </p:cNvPr>
            <p:cNvCxnSpPr/>
            <p:nvPr/>
          </p:nvCxnSpPr>
          <p:spPr>
            <a:xfrm>
              <a:off x="1900265" y="4137688"/>
              <a:ext cx="230610" cy="0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E99F4A5-3B3D-4657-0990-971B55BDE3F8}"/>
                </a:ext>
              </a:extLst>
            </p:cNvPr>
            <p:cNvCxnSpPr>
              <a:cxnSpLocks/>
            </p:cNvCxnSpPr>
            <p:nvPr/>
          </p:nvCxnSpPr>
          <p:spPr>
            <a:xfrm>
              <a:off x="2536727" y="4318907"/>
              <a:ext cx="0" cy="422584"/>
            </a:xfrm>
            <a:prstGeom prst="straightConnector1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7779947-35FC-B80C-9AF6-D55D90E8B39D}"/>
              </a:ext>
            </a:extLst>
          </p:cNvPr>
          <p:cNvGrpSpPr/>
          <p:nvPr/>
        </p:nvGrpSpPr>
        <p:grpSpPr>
          <a:xfrm>
            <a:off x="5988916" y="3610017"/>
            <a:ext cx="1766387" cy="1194580"/>
            <a:chOff x="6046062" y="3593689"/>
            <a:chExt cx="1766387" cy="119458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23FBAB4-9F30-EE0D-36AD-D62A38C2C1B1}"/>
                </a:ext>
              </a:extLst>
            </p:cNvPr>
            <p:cNvGrpSpPr/>
            <p:nvPr/>
          </p:nvGrpSpPr>
          <p:grpSpPr>
            <a:xfrm>
              <a:off x="6046062" y="3593689"/>
              <a:ext cx="1766387" cy="1194580"/>
              <a:chOff x="6046062" y="3593689"/>
              <a:chExt cx="1766387" cy="1194580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080A9B62-B79A-BBE9-A76E-7F98AE2E8443}"/>
                  </a:ext>
                </a:extLst>
              </p:cNvPr>
              <p:cNvSpPr/>
              <p:nvPr/>
            </p:nvSpPr>
            <p:spPr>
              <a:xfrm>
                <a:off x="6547057" y="3593689"/>
                <a:ext cx="753568" cy="222024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kern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ea typeface="Times New Roman" panose="02020603050405020304" pitchFamily="18" charset="0"/>
                  </a:rPr>
                  <a:t>Input</a:t>
                </a:r>
                <a:endParaRPr lang="en-US" sz="900" b="1" dirty="0">
                  <a:solidFill>
                    <a:schemeClr val="bg1"/>
                  </a:solidFill>
                  <a:latin typeface="Lato"/>
                  <a:ea typeface="Lato"/>
                  <a:cs typeface="Lato"/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CAC89D67-9663-3EB7-F2D5-520F24A22051}"/>
                  </a:ext>
                </a:extLst>
              </p:cNvPr>
              <p:cNvSpPr/>
              <p:nvPr/>
            </p:nvSpPr>
            <p:spPr>
              <a:xfrm>
                <a:off x="6046062" y="4043574"/>
                <a:ext cx="753568" cy="222024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kern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ea typeface="Times New Roman" panose="02020603050405020304" pitchFamily="18" charset="0"/>
                  </a:rPr>
                  <a:t>Layer</a:t>
                </a:r>
                <a:endParaRPr lang="en-US" sz="900" b="1" dirty="0">
                  <a:solidFill>
                    <a:schemeClr val="bg1"/>
                  </a:solidFill>
                  <a:latin typeface="Lato"/>
                  <a:ea typeface="Lato"/>
                  <a:cs typeface="Lato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7125389-F48C-8B33-88DB-DBDAB98F8A9E}"/>
                  </a:ext>
                </a:extLst>
              </p:cNvPr>
              <p:cNvSpPr/>
              <p:nvPr/>
            </p:nvSpPr>
            <p:spPr>
              <a:xfrm>
                <a:off x="7058881" y="4034108"/>
                <a:ext cx="753568" cy="222024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kern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ea typeface="Times New Roman" panose="02020603050405020304" pitchFamily="18" charset="0"/>
                  </a:rPr>
                  <a:t>Layer</a:t>
                </a:r>
                <a:endParaRPr lang="en-US" sz="900" b="1" dirty="0">
                  <a:solidFill>
                    <a:schemeClr val="bg1"/>
                  </a:solidFill>
                  <a:latin typeface="Lato"/>
                  <a:ea typeface="Lato"/>
                  <a:cs typeface="Lato"/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F1BB5509-47EF-49FA-B793-9D471A119138}"/>
                  </a:ext>
                </a:extLst>
              </p:cNvPr>
              <p:cNvSpPr/>
              <p:nvPr/>
            </p:nvSpPr>
            <p:spPr>
              <a:xfrm>
                <a:off x="6547057" y="4566245"/>
                <a:ext cx="753568" cy="222024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kern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ea typeface="Times New Roman" panose="02020603050405020304" pitchFamily="18" charset="0"/>
                  </a:rPr>
                  <a:t>Output</a:t>
                </a:r>
                <a:endParaRPr lang="en-US" sz="900" b="1" dirty="0">
                  <a:solidFill>
                    <a:schemeClr val="bg1"/>
                  </a:solidFill>
                  <a:latin typeface="Lato"/>
                  <a:ea typeface="Lato"/>
                  <a:cs typeface="Lato"/>
                </a:endParaRPr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4BEF03C-F160-C0E8-4D59-BC763FFF6797}"/>
                    </a:ext>
                  </a:extLst>
                </p14:cNvPr>
                <p14:cNvContentPartPr/>
                <p14:nvPr/>
              </p14:nvContentPartPr>
              <p14:xfrm>
                <a:off x="6915124" y="3812709"/>
                <a:ext cx="36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4BEF03C-F160-C0E8-4D59-BC763FFF679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06124" y="38037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BACBF9A-CAAC-D8A0-048D-91DB882B0800}"/>
                    </a:ext>
                  </a:extLst>
                </p14:cNvPr>
                <p14:cNvContentPartPr/>
                <p14:nvPr/>
              </p14:nvContentPartPr>
              <p14:xfrm>
                <a:off x="6389524" y="3820989"/>
                <a:ext cx="551160" cy="217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BACBF9A-CAAC-D8A0-048D-91DB882B080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80524" y="3811989"/>
                  <a:ext cx="5688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80222A8-5859-ABCA-4F96-0EBCBDAAF451}"/>
                    </a:ext>
                  </a:extLst>
                </p14:cNvPr>
                <p14:cNvContentPartPr/>
                <p14:nvPr/>
              </p14:nvContentPartPr>
              <p14:xfrm>
                <a:off x="6915124" y="3967149"/>
                <a:ext cx="565920" cy="27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80222A8-5859-ABCA-4F96-0EBCBDAAF45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06124" y="3958149"/>
                  <a:ext cx="5835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FAD7EF4-82A6-0DB8-A9E1-FB039877C508}"/>
                    </a:ext>
                  </a:extLst>
                </p14:cNvPr>
                <p14:cNvContentPartPr/>
                <p14:nvPr/>
              </p14:nvContentPartPr>
              <p14:xfrm>
                <a:off x="6424444" y="4286109"/>
                <a:ext cx="526680" cy="275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FAD7EF4-82A6-0DB8-A9E1-FB039877C50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15804" y="4277109"/>
                  <a:ext cx="5443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A8D97B9-5ECA-6E3F-31D7-C59D6E786750}"/>
                    </a:ext>
                  </a:extLst>
                </p14:cNvPr>
                <p14:cNvContentPartPr/>
                <p14:nvPr/>
              </p14:nvContentPartPr>
              <p14:xfrm>
                <a:off x="6982444" y="4277829"/>
                <a:ext cx="479880" cy="190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A8D97B9-5ECA-6E3F-31D7-C59D6E7867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73444" y="4268829"/>
                  <a:ext cx="497520" cy="208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164B7D2-75E8-A200-72A1-359AB48412B0}"/>
                </a:ext>
              </a:extLst>
            </p:cNvPr>
            <p:cNvGrpSpPr/>
            <p:nvPr/>
          </p:nvGrpSpPr>
          <p:grpSpPr>
            <a:xfrm>
              <a:off x="6955804" y="4474029"/>
              <a:ext cx="8640" cy="8280"/>
              <a:chOff x="6955804" y="4474029"/>
              <a:chExt cx="8640" cy="8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AFFC4733-F64F-4884-C0EC-08CA21C8FC64}"/>
                      </a:ext>
                    </a:extLst>
                  </p14:cNvPr>
                  <p14:cNvContentPartPr/>
                  <p14:nvPr/>
                </p14:nvContentPartPr>
                <p14:xfrm>
                  <a:off x="6955804" y="4481949"/>
                  <a:ext cx="360" cy="36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AFFC4733-F64F-4884-C0EC-08CA21C8FC64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947164" y="4472949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68DBF469-25F2-E268-9420-E642184AEE77}"/>
                      </a:ext>
                    </a:extLst>
                  </p14:cNvPr>
                  <p14:cNvContentPartPr/>
                  <p14:nvPr/>
                </p14:nvContentPartPr>
                <p14:xfrm>
                  <a:off x="6964084" y="4474029"/>
                  <a:ext cx="360" cy="36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68DBF469-25F2-E268-9420-E642184AEE77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955444" y="4465029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DDE47D21-D353-8F61-51D4-C22C5B59F8D6}"/>
                      </a:ext>
                    </a:extLst>
                  </p14:cNvPr>
                  <p14:cNvContentPartPr/>
                  <p14:nvPr/>
                </p14:nvContentPartPr>
                <p14:xfrm>
                  <a:off x="6964084" y="4474029"/>
                  <a:ext cx="360" cy="36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DDE47D21-D353-8F61-51D4-C22C5B59F8D6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955444" y="4465029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9D78B052-AFCB-48B4-4F99-9F97F58FBC61}"/>
                      </a:ext>
                    </a:extLst>
                  </p14:cNvPr>
                  <p14:cNvContentPartPr/>
                  <p14:nvPr/>
                </p14:nvContentPartPr>
                <p14:xfrm>
                  <a:off x="6964084" y="4474029"/>
                  <a:ext cx="360" cy="36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9D78B052-AFCB-48B4-4F99-9F97F58FBC61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955444" y="4465029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7CD2477F-B618-4E16-DF30-F361EFF95AD3}"/>
                      </a:ext>
                    </a:extLst>
                  </p14:cNvPr>
                  <p14:cNvContentPartPr/>
                  <p14:nvPr/>
                </p14:nvContentPartPr>
                <p14:xfrm>
                  <a:off x="6964084" y="4474029"/>
                  <a:ext cx="360" cy="36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7CD2477F-B618-4E16-DF30-F361EFF95AD3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955444" y="4465029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C34F9604-D325-81C5-ED7E-B013C5B90B8A}"/>
                      </a:ext>
                    </a:extLst>
                  </p14:cNvPr>
                  <p14:cNvContentPartPr/>
                  <p14:nvPr/>
                </p14:nvContentPartPr>
                <p14:xfrm>
                  <a:off x="6964084" y="4474029"/>
                  <a:ext cx="360" cy="3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C34F9604-D325-81C5-ED7E-B013C5B90B8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955444" y="4465029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24914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79;p14">
            <a:extLst>
              <a:ext uri="{FF2B5EF4-FFF2-40B4-BE49-F238E27FC236}">
                <a16:creationId xmlns:a16="http://schemas.microsoft.com/office/drawing/2014/main" id="{199F917C-D19D-E45B-C01A-074B07F05B9A}"/>
              </a:ext>
            </a:extLst>
          </p:cNvPr>
          <p:cNvSpPr txBox="1">
            <a:spLocks/>
          </p:cNvSpPr>
          <p:nvPr/>
        </p:nvSpPr>
        <p:spPr>
          <a:xfrm>
            <a:off x="128522" y="66694"/>
            <a:ext cx="8192517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3600" dirty="0">
                <a:solidFill>
                  <a:schemeClr val="dk1"/>
                </a:solidFill>
                <a:latin typeface="+mj-lt"/>
              </a:rPr>
              <a:t>TensorFlow vs Keras</a:t>
            </a:r>
            <a:endParaRPr lang="en-US" sz="2400" dirty="0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526294-0CF7-A718-DD12-67C345695652}"/>
              </a:ext>
            </a:extLst>
          </p:cNvPr>
          <p:cNvGrpSpPr/>
          <p:nvPr/>
        </p:nvGrpSpPr>
        <p:grpSpPr>
          <a:xfrm>
            <a:off x="600911" y="1053684"/>
            <a:ext cx="3353414" cy="3940451"/>
            <a:chOff x="160081" y="1107842"/>
            <a:chExt cx="3353414" cy="3940451"/>
          </a:xfrm>
        </p:grpSpPr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55B2C856-7790-1E43-1EA3-F98B0CA6F8F4}"/>
                </a:ext>
              </a:extLst>
            </p:cNvPr>
            <p:cNvSpPr/>
            <p:nvPr/>
          </p:nvSpPr>
          <p:spPr>
            <a:xfrm>
              <a:off x="160081" y="1489701"/>
              <a:ext cx="3344871" cy="3499854"/>
            </a:xfrm>
            <a:custGeom>
              <a:avLst/>
              <a:gdLst>
                <a:gd name="connsiteX0" fmla="*/ 0 w 5417127"/>
                <a:gd name="connsiteY0" fmla="*/ 0 h 5056909"/>
                <a:gd name="connsiteX1" fmla="*/ 2715491 w 5417127"/>
                <a:gd name="connsiteY1" fmla="*/ 221673 h 5056909"/>
                <a:gd name="connsiteX2" fmla="*/ 5417127 w 5417127"/>
                <a:gd name="connsiteY2" fmla="*/ 0 h 5056909"/>
                <a:gd name="connsiteX3" fmla="*/ 5389418 w 5417127"/>
                <a:gd name="connsiteY3" fmla="*/ 5056909 h 5056909"/>
                <a:gd name="connsiteX4" fmla="*/ 0 w 5417127"/>
                <a:gd name="connsiteY4" fmla="*/ 5056909 h 5056909"/>
                <a:gd name="connsiteX5" fmla="*/ 0 w 5417127"/>
                <a:gd name="connsiteY5" fmla="*/ 0 h 505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7127" h="5056909">
                  <a:moveTo>
                    <a:pt x="0" y="0"/>
                  </a:moveTo>
                  <a:lnTo>
                    <a:pt x="2715491" y="221673"/>
                  </a:lnTo>
                  <a:lnTo>
                    <a:pt x="5417127" y="0"/>
                  </a:lnTo>
                  <a:lnTo>
                    <a:pt x="5389418" y="5056909"/>
                  </a:lnTo>
                  <a:lnTo>
                    <a:pt x="0" y="5056909"/>
                  </a:lnTo>
                  <a:cubicBezTo>
                    <a:pt x="4618" y="3380509"/>
                    <a:pt x="9237" y="1704109"/>
                    <a:pt x="0" y="0"/>
                  </a:cubicBezTo>
                  <a:close/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E95628F-1D81-2C7F-6500-181683C30283}"/>
                </a:ext>
              </a:extLst>
            </p:cNvPr>
            <p:cNvGrpSpPr/>
            <p:nvPr/>
          </p:nvGrpSpPr>
          <p:grpSpPr>
            <a:xfrm>
              <a:off x="168625" y="1107842"/>
              <a:ext cx="3344870" cy="436715"/>
              <a:chOff x="141097" y="1091514"/>
              <a:chExt cx="2605393" cy="436715"/>
            </a:xfrm>
          </p:grpSpPr>
          <p:sp>
            <p:nvSpPr>
              <p:cNvPr id="1073" name="Flowchart: Off-page Connector 1072">
                <a:extLst>
                  <a:ext uri="{FF2B5EF4-FFF2-40B4-BE49-F238E27FC236}">
                    <a16:creationId xmlns:a16="http://schemas.microsoft.com/office/drawing/2014/main" id="{84D98A7F-88B7-F8B5-167B-33258F6118A0}"/>
                  </a:ext>
                </a:extLst>
              </p:cNvPr>
              <p:cNvSpPr/>
              <p:nvPr/>
            </p:nvSpPr>
            <p:spPr>
              <a:xfrm>
                <a:off x="141097" y="1091514"/>
                <a:ext cx="2605393" cy="436715"/>
              </a:xfrm>
              <a:prstGeom prst="flowChartOffpageConnector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28881D61-80E5-DA7C-1139-BEE5A6BF7D1B}"/>
                  </a:ext>
                </a:extLst>
              </p:cNvPr>
              <p:cNvSpPr txBox="1"/>
              <p:nvPr/>
            </p:nvSpPr>
            <p:spPr>
              <a:xfrm>
                <a:off x="713601" y="1099040"/>
                <a:ext cx="14336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TensorFlow</a:t>
                </a:r>
                <a:endParaRPr lang="en-IN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5E214195-4E33-AFBC-7E0C-AF74C15C0EEB}"/>
                </a:ext>
              </a:extLst>
            </p:cNvPr>
            <p:cNvSpPr txBox="1"/>
            <p:nvPr/>
          </p:nvSpPr>
          <p:spPr>
            <a:xfrm>
              <a:off x="168624" y="1631973"/>
              <a:ext cx="318126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171450" algn="justLow">
                <a:buFontTx/>
                <a:buChar char="-"/>
              </a:pPr>
              <a:r>
                <a:rPr lang="en-US" sz="1200" dirty="0">
                  <a:latin typeface="Bahnschrift Condensed" panose="020B0502040204020203" pitchFamily="34" charset="0"/>
                </a:rPr>
                <a:t>TensorFlow is a comprehensive open-source machine learning framework developed by Google.</a:t>
              </a:r>
            </a:p>
            <a:p>
              <a:pPr marL="228600" indent="-171450" algn="justLow">
                <a:buFontTx/>
                <a:buChar char="-"/>
              </a:pPr>
              <a:endParaRPr lang="en-US" sz="1200" dirty="0">
                <a:latin typeface="Bahnschrift Condensed" panose="020B0502040204020203" pitchFamily="34" charset="0"/>
              </a:endParaRPr>
            </a:p>
            <a:p>
              <a:pPr marL="228600" indent="-171450" algn="justLow">
                <a:buFontTx/>
                <a:buChar char="-"/>
              </a:pPr>
              <a:r>
                <a:rPr lang="en-US" sz="1200" dirty="0">
                  <a:latin typeface="Bahnschrift Condensed" panose="020B0502040204020203" pitchFamily="34" charset="0"/>
                </a:rPr>
                <a:t>It provides a wide range of tools and functionalities for building, training, and deploying machine learning models.</a:t>
              </a:r>
            </a:p>
            <a:p>
              <a:pPr marL="228600" indent="-171450" algn="justLow">
                <a:buFontTx/>
                <a:buChar char="-"/>
              </a:pPr>
              <a:endParaRPr lang="en-US" sz="1200" dirty="0">
                <a:latin typeface="Bahnschrift Condensed" panose="020B0502040204020203" pitchFamily="34" charset="0"/>
              </a:endParaRPr>
            </a:p>
            <a:p>
              <a:pPr marL="228600" indent="-171450" algn="justLow">
                <a:buFontTx/>
                <a:buChar char="-"/>
              </a:pPr>
              <a:r>
                <a:rPr lang="en-US" sz="1200" dirty="0">
                  <a:latin typeface="Bahnschrift Condensed" panose="020B0502040204020203" pitchFamily="34" charset="0"/>
                </a:rPr>
                <a:t>TensorFlow offers flexibility and scalability, catering to various applications, from research to production deployment.</a:t>
              </a:r>
            </a:p>
            <a:p>
              <a:pPr marL="228600" indent="-171450" algn="justLow">
                <a:buFontTx/>
                <a:buChar char="-"/>
              </a:pPr>
              <a:endParaRPr lang="en-US" sz="1200" dirty="0">
                <a:latin typeface="Bahnschrift Condensed" panose="020B0502040204020203" pitchFamily="34" charset="0"/>
              </a:endParaRPr>
            </a:p>
            <a:p>
              <a:pPr marL="228600" indent="-171450" algn="justLow">
                <a:buFontTx/>
                <a:buChar char="-"/>
              </a:pPr>
              <a:r>
                <a:rPr lang="en-US" sz="1200" dirty="0">
                  <a:latin typeface="Bahnschrift Condensed" panose="020B0502040204020203" pitchFamily="34" charset="0"/>
                </a:rPr>
                <a:t>It allows for low-level control over model architecture and optimization, ideal for advanced users and complex projects.</a:t>
              </a:r>
            </a:p>
            <a:p>
              <a:pPr marL="228600" indent="-171450" algn="justLow">
                <a:buFontTx/>
                <a:buChar char="-"/>
              </a:pPr>
              <a:endParaRPr lang="en-US" sz="1200" dirty="0">
                <a:latin typeface="Bahnschrift Condensed" panose="020B0502040204020203" pitchFamily="34" charset="0"/>
              </a:endParaRPr>
            </a:p>
            <a:p>
              <a:pPr marL="228600" indent="-171450" algn="justLow">
                <a:buFontTx/>
                <a:buChar char="-"/>
              </a:pPr>
              <a:r>
                <a:rPr lang="en-US" sz="1200" dirty="0">
                  <a:latin typeface="Bahnschrift Condensed" panose="020B0502040204020203" pitchFamily="34" charset="0"/>
                </a:rPr>
                <a:t>TensorFlow supports not only neural networks but also other machine learning algorithms and techniques.</a:t>
              </a:r>
            </a:p>
          </p:txBody>
        </p:sp>
      </p:grpSp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E8CC092F-72E0-45E6-52DF-3980A63EAB26}"/>
              </a:ext>
            </a:extLst>
          </p:cNvPr>
          <p:cNvGrpSpPr/>
          <p:nvPr/>
        </p:nvGrpSpPr>
        <p:grpSpPr>
          <a:xfrm>
            <a:off x="4159843" y="2571750"/>
            <a:ext cx="769971" cy="785037"/>
            <a:chOff x="5427794" y="5286124"/>
            <a:chExt cx="1220583" cy="1220583"/>
          </a:xfrm>
        </p:grpSpPr>
        <p:grpSp>
          <p:nvGrpSpPr>
            <p:cNvPr id="1084" name="Group 1083">
              <a:extLst>
                <a:ext uri="{FF2B5EF4-FFF2-40B4-BE49-F238E27FC236}">
                  <a16:creationId xmlns:a16="http://schemas.microsoft.com/office/drawing/2014/main" id="{B208D33C-FC66-6EE2-DEF8-B77E6BF85DBB}"/>
                </a:ext>
              </a:extLst>
            </p:cNvPr>
            <p:cNvGrpSpPr/>
            <p:nvPr/>
          </p:nvGrpSpPr>
          <p:grpSpPr>
            <a:xfrm>
              <a:off x="5427794" y="5286124"/>
              <a:ext cx="1220583" cy="1220583"/>
              <a:chOff x="1652957" y="5293287"/>
              <a:chExt cx="1423296" cy="1423296"/>
            </a:xfrm>
          </p:grpSpPr>
          <p:sp>
            <p:nvSpPr>
              <p:cNvPr id="1086" name="Oval 1085">
                <a:extLst>
                  <a:ext uri="{FF2B5EF4-FFF2-40B4-BE49-F238E27FC236}">
                    <a16:creationId xmlns:a16="http://schemas.microsoft.com/office/drawing/2014/main" id="{D88C9404-7862-9A52-0483-B4A23608C5C5}"/>
                  </a:ext>
                </a:extLst>
              </p:cNvPr>
              <p:cNvSpPr/>
              <p:nvPr/>
            </p:nvSpPr>
            <p:spPr>
              <a:xfrm>
                <a:off x="1652957" y="5293287"/>
                <a:ext cx="1423296" cy="1423296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088" name="Oval 1087">
                <a:extLst>
                  <a:ext uri="{FF2B5EF4-FFF2-40B4-BE49-F238E27FC236}">
                    <a16:creationId xmlns:a16="http://schemas.microsoft.com/office/drawing/2014/main" id="{2C8CE4D1-767D-2203-A339-86C2E7111B51}"/>
                  </a:ext>
                </a:extLst>
              </p:cNvPr>
              <p:cNvSpPr/>
              <p:nvPr/>
            </p:nvSpPr>
            <p:spPr>
              <a:xfrm>
                <a:off x="1904507" y="5544836"/>
                <a:ext cx="920196" cy="92019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pic>
          <p:nvPicPr>
            <p:cNvPr id="1085" name="Picture 2" descr="Earth ">
              <a:extLst>
                <a:ext uri="{FF2B5EF4-FFF2-40B4-BE49-F238E27FC236}">
                  <a16:creationId xmlns:a16="http://schemas.microsoft.com/office/drawing/2014/main" id="{C94D8D89-4BEA-63B2-B773-8076192D5F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2803" y="5561135"/>
              <a:ext cx="670560" cy="670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7AD4320-DA50-7C3E-D104-13A115FF3EE1}"/>
              </a:ext>
            </a:extLst>
          </p:cNvPr>
          <p:cNvGrpSpPr/>
          <p:nvPr/>
        </p:nvGrpSpPr>
        <p:grpSpPr>
          <a:xfrm>
            <a:off x="5140692" y="1091514"/>
            <a:ext cx="3394335" cy="3815222"/>
            <a:chOff x="5140692" y="1091514"/>
            <a:chExt cx="3394335" cy="3815222"/>
          </a:xfrm>
        </p:grpSpPr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AC0E333-4105-406A-33CD-5807AD7BC6AD}"/>
                </a:ext>
              </a:extLst>
            </p:cNvPr>
            <p:cNvSpPr/>
            <p:nvPr/>
          </p:nvSpPr>
          <p:spPr>
            <a:xfrm>
              <a:off x="5159676" y="1489702"/>
              <a:ext cx="3344870" cy="3417034"/>
            </a:xfrm>
            <a:custGeom>
              <a:avLst/>
              <a:gdLst>
                <a:gd name="connsiteX0" fmla="*/ 0 w 5417127"/>
                <a:gd name="connsiteY0" fmla="*/ 0 h 5056909"/>
                <a:gd name="connsiteX1" fmla="*/ 2715491 w 5417127"/>
                <a:gd name="connsiteY1" fmla="*/ 221673 h 5056909"/>
                <a:gd name="connsiteX2" fmla="*/ 5417127 w 5417127"/>
                <a:gd name="connsiteY2" fmla="*/ 0 h 5056909"/>
                <a:gd name="connsiteX3" fmla="*/ 5389418 w 5417127"/>
                <a:gd name="connsiteY3" fmla="*/ 5056909 h 5056909"/>
                <a:gd name="connsiteX4" fmla="*/ 0 w 5417127"/>
                <a:gd name="connsiteY4" fmla="*/ 5056909 h 5056909"/>
                <a:gd name="connsiteX5" fmla="*/ 0 w 5417127"/>
                <a:gd name="connsiteY5" fmla="*/ 0 h 505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7127" h="5056909">
                  <a:moveTo>
                    <a:pt x="0" y="0"/>
                  </a:moveTo>
                  <a:lnTo>
                    <a:pt x="2715491" y="221673"/>
                  </a:lnTo>
                  <a:lnTo>
                    <a:pt x="5417127" y="0"/>
                  </a:lnTo>
                  <a:lnTo>
                    <a:pt x="5389418" y="5056909"/>
                  </a:lnTo>
                  <a:lnTo>
                    <a:pt x="0" y="5056909"/>
                  </a:lnTo>
                  <a:cubicBezTo>
                    <a:pt x="4618" y="3380509"/>
                    <a:pt x="9237" y="1704109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76" name="Flowchart: Off-page Connector 1075">
              <a:extLst>
                <a:ext uri="{FF2B5EF4-FFF2-40B4-BE49-F238E27FC236}">
                  <a16:creationId xmlns:a16="http://schemas.microsoft.com/office/drawing/2014/main" id="{D8E81254-CF07-2E86-4042-63C314A5C936}"/>
                </a:ext>
              </a:extLst>
            </p:cNvPr>
            <p:cNvSpPr/>
            <p:nvPr/>
          </p:nvSpPr>
          <p:spPr>
            <a:xfrm>
              <a:off x="5140692" y="1091514"/>
              <a:ext cx="3394335" cy="447869"/>
            </a:xfrm>
            <a:prstGeom prst="flowChartOffpageConnector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81" name="TextBox 1080">
              <a:extLst>
                <a:ext uri="{FF2B5EF4-FFF2-40B4-BE49-F238E27FC236}">
                  <a16:creationId xmlns:a16="http://schemas.microsoft.com/office/drawing/2014/main" id="{4AABE74C-3EAE-8F0A-845C-E7D88CA4C3C0}"/>
                </a:ext>
              </a:extLst>
            </p:cNvPr>
            <p:cNvSpPr txBox="1"/>
            <p:nvPr/>
          </p:nvSpPr>
          <p:spPr>
            <a:xfrm>
              <a:off x="5929664" y="1102668"/>
              <a:ext cx="14265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Keras</a:t>
              </a:r>
            </a:p>
          </p:txBody>
        </p:sp>
        <p:sp>
          <p:nvSpPr>
            <p:cNvPr id="1083" name="TextBox 1082">
              <a:extLst>
                <a:ext uri="{FF2B5EF4-FFF2-40B4-BE49-F238E27FC236}">
                  <a16:creationId xmlns:a16="http://schemas.microsoft.com/office/drawing/2014/main" id="{54318837-094F-958E-77AA-17A0947B7A5D}"/>
                </a:ext>
              </a:extLst>
            </p:cNvPr>
            <p:cNvSpPr txBox="1"/>
            <p:nvPr/>
          </p:nvSpPr>
          <p:spPr>
            <a:xfrm>
              <a:off x="5203169" y="1664628"/>
              <a:ext cx="3189717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171450" algn="justLow">
                <a:buFontTx/>
                <a:buChar char="-"/>
              </a:pPr>
              <a:r>
                <a:rPr lang="en-US" sz="1200" dirty="0">
                  <a:latin typeface="Bahnschrift Condensed" panose="020B0502040204020203" pitchFamily="34" charset="0"/>
                </a:rPr>
                <a:t>Keras is a high-level neural networks API, initially developed independently.</a:t>
              </a:r>
            </a:p>
            <a:p>
              <a:pPr marL="228600" indent="-171450" algn="justLow">
                <a:buFontTx/>
                <a:buChar char="-"/>
              </a:pPr>
              <a:endParaRPr lang="en-US" sz="1200" dirty="0">
                <a:latin typeface="Bahnschrift Condensed" panose="020B0502040204020203" pitchFamily="34" charset="0"/>
              </a:endParaRPr>
            </a:p>
            <a:p>
              <a:pPr marL="228600" indent="-171450" algn="justLow">
                <a:buFontTx/>
                <a:buChar char="-"/>
              </a:pPr>
              <a:r>
                <a:rPr lang="en-US" sz="1200" dirty="0">
                  <a:latin typeface="Bahnschrift Condensed" panose="020B0502040204020203" pitchFamily="34" charset="0"/>
                </a:rPr>
                <a:t>It offers a user-friendly interface for building and training neural networks with minimal code.</a:t>
              </a:r>
            </a:p>
            <a:p>
              <a:pPr marL="228600" indent="-171450" algn="justLow">
                <a:buFontTx/>
                <a:buChar char="-"/>
              </a:pPr>
              <a:endParaRPr lang="en-US" sz="1200" dirty="0">
                <a:latin typeface="Bahnschrift Condensed" panose="020B0502040204020203" pitchFamily="34" charset="0"/>
              </a:endParaRPr>
            </a:p>
            <a:p>
              <a:pPr marL="228600" indent="-171450" algn="justLow">
                <a:buFontTx/>
                <a:buChar char="-"/>
              </a:pPr>
              <a:r>
                <a:rPr lang="en-US" sz="1200" dirty="0">
                  <a:latin typeface="Bahnschrift Condensed" panose="020B0502040204020203" pitchFamily="34" charset="0"/>
                </a:rPr>
                <a:t>Emphasizing simplicity and ease of use, Keras is ideal for beginners and rapid prototyping.</a:t>
              </a:r>
            </a:p>
            <a:p>
              <a:pPr marL="228600" indent="-171450" algn="justLow">
                <a:buFontTx/>
                <a:buChar char="-"/>
              </a:pPr>
              <a:endParaRPr lang="en-US" sz="1200" dirty="0">
                <a:latin typeface="Bahnschrift Condensed" panose="020B0502040204020203" pitchFamily="34" charset="0"/>
              </a:endParaRPr>
            </a:p>
            <a:p>
              <a:pPr marL="228600" indent="-171450" algn="justLow">
                <a:buFontTx/>
                <a:buChar char="-"/>
              </a:pPr>
              <a:r>
                <a:rPr lang="en-US" sz="1200" dirty="0">
                  <a:latin typeface="Bahnschrift Condensed" panose="020B0502040204020203" pitchFamily="34" charset="0"/>
                </a:rPr>
                <a:t>Although Keras can be used independently, it has been integrated into TensorFlow as its official API since TensorFlow version 2.0.</a:t>
              </a:r>
            </a:p>
            <a:p>
              <a:pPr marL="228600" indent="-171450" algn="justLow">
                <a:buFontTx/>
                <a:buChar char="-"/>
              </a:pPr>
              <a:endParaRPr lang="en-US" sz="1200" dirty="0">
                <a:latin typeface="Bahnschrift Condensed" panose="020B0502040204020203" pitchFamily="34" charset="0"/>
              </a:endParaRPr>
            </a:p>
            <a:p>
              <a:pPr marL="228600" indent="-171450" algn="justLow">
                <a:buFontTx/>
                <a:buChar char="-"/>
              </a:pPr>
              <a:r>
                <a:rPr lang="en-US" sz="1200" dirty="0">
                  <a:latin typeface="Bahnschrift Condensed" panose="020B0502040204020203" pitchFamily="34" charset="0"/>
                </a:rPr>
                <a:t>Within TensorFlow, Keras maintains its user-friendly features while harnessing TensorFlow's scalability and performance.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F5CB82D-5827-B4D9-A54F-624FC3EFC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079" y="1619827"/>
            <a:ext cx="1030666" cy="656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1E84BB-9E68-BE04-FBE1-DDECC23EE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430" y="3652165"/>
            <a:ext cx="1028597" cy="29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5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79;p14">
            <a:extLst>
              <a:ext uri="{FF2B5EF4-FFF2-40B4-BE49-F238E27FC236}">
                <a16:creationId xmlns:a16="http://schemas.microsoft.com/office/drawing/2014/main" id="{199F917C-D19D-E45B-C01A-074B07F05B9A}"/>
              </a:ext>
            </a:extLst>
          </p:cNvPr>
          <p:cNvSpPr txBox="1">
            <a:spLocks/>
          </p:cNvSpPr>
          <p:nvPr/>
        </p:nvSpPr>
        <p:spPr>
          <a:xfrm>
            <a:off x="128522" y="66694"/>
            <a:ext cx="8192517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3600" dirty="0">
                <a:solidFill>
                  <a:schemeClr val="dk1"/>
                </a:solidFill>
                <a:latin typeface="+mj-lt"/>
              </a:rPr>
              <a:t>TensorFlow vs PyTorch</a:t>
            </a:r>
            <a:endParaRPr lang="en-US" sz="2400" dirty="0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526294-0CF7-A718-DD12-67C345695652}"/>
              </a:ext>
            </a:extLst>
          </p:cNvPr>
          <p:cNvGrpSpPr/>
          <p:nvPr/>
        </p:nvGrpSpPr>
        <p:grpSpPr>
          <a:xfrm>
            <a:off x="600911" y="1053684"/>
            <a:ext cx="3353414" cy="3881713"/>
            <a:chOff x="160081" y="1107842"/>
            <a:chExt cx="3353414" cy="3881713"/>
          </a:xfrm>
        </p:grpSpPr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55B2C856-7790-1E43-1EA3-F98B0CA6F8F4}"/>
                </a:ext>
              </a:extLst>
            </p:cNvPr>
            <p:cNvSpPr/>
            <p:nvPr/>
          </p:nvSpPr>
          <p:spPr>
            <a:xfrm>
              <a:off x="160081" y="1489701"/>
              <a:ext cx="3344871" cy="3499854"/>
            </a:xfrm>
            <a:custGeom>
              <a:avLst/>
              <a:gdLst>
                <a:gd name="connsiteX0" fmla="*/ 0 w 5417127"/>
                <a:gd name="connsiteY0" fmla="*/ 0 h 5056909"/>
                <a:gd name="connsiteX1" fmla="*/ 2715491 w 5417127"/>
                <a:gd name="connsiteY1" fmla="*/ 221673 h 5056909"/>
                <a:gd name="connsiteX2" fmla="*/ 5417127 w 5417127"/>
                <a:gd name="connsiteY2" fmla="*/ 0 h 5056909"/>
                <a:gd name="connsiteX3" fmla="*/ 5389418 w 5417127"/>
                <a:gd name="connsiteY3" fmla="*/ 5056909 h 5056909"/>
                <a:gd name="connsiteX4" fmla="*/ 0 w 5417127"/>
                <a:gd name="connsiteY4" fmla="*/ 5056909 h 5056909"/>
                <a:gd name="connsiteX5" fmla="*/ 0 w 5417127"/>
                <a:gd name="connsiteY5" fmla="*/ 0 h 505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7127" h="5056909">
                  <a:moveTo>
                    <a:pt x="0" y="0"/>
                  </a:moveTo>
                  <a:lnTo>
                    <a:pt x="2715491" y="221673"/>
                  </a:lnTo>
                  <a:lnTo>
                    <a:pt x="5417127" y="0"/>
                  </a:lnTo>
                  <a:lnTo>
                    <a:pt x="5389418" y="5056909"/>
                  </a:lnTo>
                  <a:lnTo>
                    <a:pt x="0" y="5056909"/>
                  </a:lnTo>
                  <a:cubicBezTo>
                    <a:pt x="4618" y="3380509"/>
                    <a:pt x="9237" y="1704109"/>
                    <a:pt x="0" y="0"/>
                  </a:cubicBezTo>
                  <a:close/>
                </a:path>
              </a:pathLst>
            </a:cu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E95628F-1D81-2C7F-6500-181683C30283}"/>
                </a:ext>
              </a:extLst>
            </p:cNvPr>
            <p:cNvGrpSpPr/>
            <p:nvPr/>
          </p:nvGrpSpPr>
          <p:grpSpPr>
            <a:xfrm>
              <a:off x="168625" y="1107842"/>
              <a:ext cx="3344870" cy="436715"/>
              <a:chOff x="141097" y="1091514"/>
              <a:chExt cx="2605393" cy="436715"/>
            </a:xfrm>
          </p:grpSpPr>
          <p:sp>
            <p:nvSpPr>
              <p:cNvPr id="1073" name="Flowchart: Off-page Connector 1072">
                <a:extLst>
                  <a:ext uri="{FF2B5EF4-FFF2-40B4-BE49-F238E27FC236}">
                    <a16:creationId xmlns:a16="http://schemas.microsoft.com/office/drawing/2014/main" id="{84D98A7F-88B7-F8B5-167B-33258F6118A0}"/>
                  </a:ext>
                </a:extLst>
              </p:cNvPr>
              <p:cNvSpPr/>
              <p:nvPr/>
            </p:nvSpPr>
            <p:spPr>
              <a:xfrm>
                <a:off x="141097" y="1091514"/>
                <a:ext cx="2605393" cy="436715"/>
              </a:xfrm>
              <a:prstGeom prst="flowChartOffpageConnector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5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28881D61-80E5-DA7C-1139-BEE5A6BF7D1B}"/>
                  </a:ext>
                </a:extLst>
              </p:cNvPr>
              <p:cNvSpPr txBox="1"/>
              <p:nvPr/>
            </p:nvSpPr>
            <p:spPr>
              <a:xfrm>
                <a:off x="713601" y="1099040"/>
                <a:ext cx="14336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Georgia" panose="02040502050405020303" pitchFamily="18" charset="0"/>
                  </a:rPr>
                  <a:t>TensorFlow</a:t>
                </a:r>
                <a:endParaRPr lang="en-IN" b="1" dirty="0">
                  <a:solidFill>
                    <a:schemeClr val="bg1"/>
                  </a:solidFill>
                  <a:latin typeface="Georgia" panose="02040502050405020303" pitchFamily="18" charset="0"/>
                </a:endParaRPr>
              </a:p>
            </p:txBody>
          </p:sp>
        </p:grp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5E214195-4E33-AFBC-7E0C-AF74C15C0EEB}"/>
                </a:ext>
              </a:extLst>
            </p:cNvPr>
            <p:cNvSpPr txBox="1"/>
            <p:nvPr/>
          </p:nvSpPr>
          <p:spPr>
            <a:xfrm>
              <a:off x="168624" y="1631973"/>
              <a:ext cx="318126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171450" algn="justLow">
                <a:buFontTx/>
                <a:buChar char="-"/>
              </a:pPr>
              <a:r>
                <a:rPr lang="en-US" sz="1200" dirty="0">
                  <a:latin typeface="Bahnschrift Condensed" panose="020B0502040204020203" pitchFamily="34" charset="0"/>
                </a:rPr>
                <a:t>TensorFlow, developed by Google, is a robust and flexible open-source machine learning framework.</a:t>
              </a:r>
            </a:p>
            <a:p>
              <a:pPr marL="228600" indent="-171450" algn="justLow">
                <a:buFontTx/>
                <a:buChar char="-"/>
              </a:pPr>
              <a:endParaRPr lang="en-US" sz="1200" dirty="0">
                <a:latin typeface="Bahnschrift Condensed" panose="020B0502040204020203" pitchFamily="34" charset="0"/>
              </a:endParaRPr>
            </a:p>
            <a:p>
              <a:pPr marL="228600" indent="-171450" algn="justLow">
                <a:buFontTx/>
                <a:buChar char="-"/>
              </a:pPr>
              <a:r>
                <a:rPr lang="en-US" sz="1200" dirty="0">
                  <a:latin typeface="Bahnschrift Condensed" panose="020B0502040204020203" pitchFamily="34" charset="0"/>
                </a:rPr>
                <a:t>It provides extensive support for deep learning and neural networks, offering a diverse array of pre-built models and tools.</a:t>
              </a:r>
            </a:p>
            <a:p>
              <a:pPr marL="228600" indent="-171450" algn="justLow">
                <a:buFontTx/>
                <a:buChar char="-"/>
              </a:pPr>
              <a:endParaRPr lang="en-US" sz="1200" dirty="0">
                <a:latin typeface="Bahnschrift Condensed" panose="020B0502040204020203" pitchFamily="34" charset="0"/>
              </a:endParaRPr>
            </a:p>
            <a:p>
              <a:pPr marL="228600" indent="-171450" algn="justLow">
                <a:buFontTx/>
                <a:buChar char="-"/>
              </a:pPr>
              <a:r>
                <a:rPr lang="en-US" sz="1200" dirty="0">
                  <a:latin typeface="Bahnschrift Condensed" panose="020B0502040204020203" pitchFamily="34" charset="0"/>
                </a:rPr>
                <a:t>TensorFlow is renowned for its scalability and readiness for production deployment, making it a popular choice in both research and industry.</a:t>
              </a:r>
            </a:p>
            <a:p>
              <a:pPr marL="228600" indent="-171450" algn="justLow">
                <a:buFontTx/>
                <a:buChar char="-"/>
              </a:pPr>
              <a:endParaRPr lang="en-US" sz="1200" dirty="0">
                <a:latin typeface="Bahnschrift Condensed" panose="020B0502040204020203" pitchFamily="34" charset="0"/>
              </a:endParaRPr>
            </a:p>
            <a:p>
              <a:pPr marL="228600" indent="-171450" algn="justLow">
                <a:buFontTx/>
                <a:buChar char="-"/>
              </a:pPr>
              <a:r>
                <a:rPr lang="en-US" sz="1200" dirty="0">
                  <a:latin typeface="Bahnschrift Condensed" panose="020B0502040204020203" pitchFamily="34" charset="0"/>
                </a:rPr>
                <a:t>Utilizing a static computational graph, TensorFlow defines the graph structure before execution, enabling optimizations like graph compilation and distributed execution.</a:t>
              </a:r>
            </a:p>
          </p:txBody>
        </p:sp>
      </p:grpSp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E8CC092F-72E0-45E6-52DF-3980A63EAB26}"/>
              </a:ext>
            </a:extLst>
          </p:cNvPr>
          <p:cNvGrpSpPr/>
          <p:nvPr/>
        </p:nvGrpSpPr>
        <p:grpSpPr>
          <a:xfrm>
            <a:off x="4159843" y="2571750"/>
            <a:ext cx="769971" cy="785037"/>
            <a:chOff x="5427794" y="5286124"/>
            <a:chExt cx="1220583" cy="1220583"/>
          </a:xfrm>
        </p:grpSpPr>
        <p:grpSp>
          <p:nvGrpSpPr>
            <p:cNvPr id="1084" name="Group 1083">
              <a:extLst>
                <a:ext uri="{FF2B5EF4-FFF2-40B4-BE49-F238E27FC236}">
                  <a16:creationId xmlns:a16="http://schemas.microsoft.com/office/drawing/2014/main" id="{B208D33C-FC66-6EE2-DEF8-B77E6BF85DBB}"/>
                </a:ext>
              </a:extLst>
            </p:cNvPr>
            <p:cNvGrpSpPr/>
            <p:nvPr/>
          </p:nvGrpSpPr>
          <p:grpSpPr>
            <a:xfrm>
              <a:off x="5427794" y="5286124"/>
              <a:ext cx="1220583" cy="1220583"/>
              <a:chOff x="1652957" y="5293287"/>
              <a:chExt cx="1423296" cy="1423296"/>
            </a:xfrm>
          </p:grpSpPr>
          <p:sp>
            <p:nvSpPr>
              <p:cNvPr id="1086" name="Oval 1085">
                <a:extLst>
                  <a:ext uri="{FF2B5EF4-FFF2-40B4-BE49-F238E27FC236}">
                    <a16:creationId xmlns:a16="http://schemas.microsoft.com/office/drawing/2014/main" id="{D88C9404-7862-9A52-0483-B4A23608C5C5}"/>
                  </a:ext>
                </a:extLst>
              </p:cNvPr>
              <p:cNvSpPr/>
              <p:nvPr/>
            </p:nvSpPr>
            <p:spPr>
              <a:xfrm>
                <a:off x="1652957" y="5293287"/>
                <a:ext cx="1423296" cy="1423296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088" name="Oval 1087">
                <a:extLst>
                  <a:ext uri="{FF2B5EF4-FFF2-40B4-BE49-F238E27FC236}">
                    <a16:creationId xmlns:a16="http://schemas.microsoft.com/office/drawing/2014/main" id="{2C8CE4D1-767D-2203-A339-86C2E7111B51}"/>
                  </a:ext>
                </a:extLst>
              </p:cNvPr>
              <p:cNvSpPr/>
              <p:nvPr/>
            </p:nvSpPr>
            <p:spPr>
              <a:xfrm>
                <a:off x="1904507" y="5544836"/>
                <a:ext cx="920196" cy="92019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pic>
          <p:nvPicPr>
            <p:cNvPr id="1085" name="Picture 2" descr="Earth ">
              <a:extLst>
                <a:ext uri="{FF2B5EF4-FFF2-40B4-BE49-F238E27FC236}">
                  <a16:creationId xmlns:a16="http://schemas.microsoft.com/office/drawing/2014/main" id="{C94D8D89-4BEA-63B2-B773-8076192D5F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2803" y="5561135"/>
              <a:ext cx="670560" cy="670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7AD4320-DA50-7C3E-D104-13A115FF3EE1}"/>
              </a:ext>
            </a:extLst>
          </p:cNvPr>
          <p:cNvGrpSpPr/>
          <p:nvPr/>
        </p:nvGrpSpPr>
        <p:grpSpPr>
          <a:xfrm>
            <a:off x="5140692" y="1091514"/>
            <a:ext cx="3394335" cy="3815222"/>
            <a:chOff x="5140692" y="1091514"/>
            <a:chExt cx="3394335" cy="3815222"/>
          </a:xfrm>
        </p:grpSpPr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AC0E333-4105-406A-33CD-5807AD7BC6AD}"/>
                </a:ext>
              </a:extLst>
            </p:cNvPr>
            <p:cNvSpPr/>
            <p:nvPr/>
          </p:nvSpPr>
          <p:spPr>
            <a:xfrm>
              <a:off x="5159676" y="1489702"/>
              <a:ext cx="3344870" cy="3417034"/>
            </a:xfrm>
            <a:custGeom>
              <a:avLst/>
              <a:gdLst>
                <a:gd name="connsiteX0" fmla="*/ 0 w 5417127"/>
                <a:gd name="connsiteY0" fmla="*/ 0 h 5056909"/>
                <a:gd name="connsiteX1" fmla="*/ 2715491 w 5417127"/>
                <a:gd name="connsiteY1" fmla="*/ 221673 h 5056909"/>
                <a:gd name="connsiteX2" fmla="*/ 5417127 w 5417127"/>
                <a:gd name="connsiteY2" fmla="*/ 0 h 5056909"/>
                <a:gd name="connsiteX3" fmla="*/ 5389418 w 5417127"/>
                <a:gd name="connsiteY3" fmla="*/ 5056909 h 5056909"/>
                <a:gd name="connsiteX4" fmla="*/ 0 w 5417127"/>
                <a:gd name="connsiteY4" fmla="*/ 5056909 h 5056909"/>
                <a:gd name="connsiteX5" fmla="*/ 0 w 5417127"/>
                <a:gd name="connsiteY5" fmla="*/ 0 h 505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7127" h="5056909">
                  <a:moveTo>
                    <a:pt x="0" y="0"/>
                  </a:moveTo>
                  <a:lnTo>
                    <a:pt x="2715491" y="221673"/>
                  </a:lnTo>
                  <a:lnTo>
                    <a:pt x="5417127" y="0"/>
                  </a:lnTo>
                  <a:lnTo>
                    <a:pt x="5389418" y="5056909"/>
                  </a:lnTo>
                  <a:lnTo>
                    <a:pt x="0" y="5056909"/>
                  </a:lnTo>
                  <a:cubicBezTo>
                    <a:pt x="4618" y="3380509"/>
                    <a:pt x="9237" y="1704109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76" name="Flowchart: Off-page Connector 1075">
              <a:extLst>
                <a:ext uri="{FF2B5EF4-FFF2-40B4-BE49-F238E27FC236}">
                  <a16:creationId xmlns:a16="http://schemas.microsoft.com/office/drawing/2014/main" id="{D8E81254-CF07-2E86-4042-63C314A5C936}"/>
                </a:ext>
              </a:extLst>
            </p:cNvPr>
            <p:cNvSpPr/>
            <p:nvPr/>
          </p:nvSpPr>
          <p:spPr>
            <a:xfrm>
              <a:off x="5140692" y="1091514"/>
              <a:ext cx="3394335" cy="447869"/>
            </a:xfrm>
            <a:prstGeom prst="flowChartOffpageConnector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81" name="TextBox 1080">
              <a:extLst>
                <a:ext uri="{FF2B5EF4-FFF2-40B4-BE49-F238E27FC236}">
                  <a16:creationId xmlns:a16="http://schemas.microsoft.com/office/drawing/2014/main" id="{4AABE74C-3EAE-8F0A-845C-E7D88CA4C3C0}"/>
                </a:ext>
              </a:extLst>
            </p:cNvPr>
            <p:cNvSpPr txBox="1"/>
            <p:nvPr/>
          </p:nvSpPr>
          <p:spPr>
            <a:xfrm>
              <a:off x="6101114" y="1102668"/>
              <a:ext cx="14265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Georgia" panose="02040502050405020303" pitchFamily="18" charset="0"/>
                </a:rPr>
                <a:t>PyTorch</a:t>
              </a:r>
            </a:p>
          </p:txBody>
        </p:sp>
        <p:sp>
          <p:nvSpPr>
            <p:cNvPr id="1083" name="TextBox 1082">
              <a:extLst>
                <a:ext uri="{FF2B5EF4-FFF2-40B4-BE49-F238E27FC236}">
                  <a16:creationId xmlns:a16="http://schemas.microsoft.com/office/drawing/2014/main" id="{54318837-094F-958E-77AA-17A0947B7A5D}"/>
                </a:ext>
              </a:extLst>
            </p:cNvPr>
            <p:cNvSpPr txBox="1"/>
            <p:nvPr/>
          </p:nvSpPr>
          <p:spPr>
            <a:xfrm>
              <a:off x="5203170" y="1664628"/>
              <a:ext cx="311787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171450" algn="just">
                <a:buFontTx/>
                <a:buChar char="-"/>
              </a:pPr>
              <a:r>
                <a:rPr lang="en-US" sz="1200" dirty="0">
                  <a:latin typeface="Bahnschrift Condensed" panose="020B0502040204020203" pitchFamily="34" charset="0"/>
                </a:rPr>
                <a:t>Developed by Facebook's AI Research lab, PyTorch is a dynamic deep learning framework celebrated for its simplicity and flexibility.</a:t>
              </a:r>
            </a:p>
            <a:p>
              <a:pPr marL="228600" indent="-171450" algn="just">
                <a:buFontTx/>
                <a:buChar char="-"/>
              </a:pPr>
              <a:endParaRPr lang="en-US" sz="1200" dirty="0">
                <a:latin typeface="Bahnschrift Condensed" panose="020B0502040204020203" pitchFamily="34" charset="0"/>
              </a:endParaRPr>
            </a:p>
            <a:p>
              <a:pPr marL="228600" indent="-171450" algn="just">
                <a:buFontTx/>
                <a:buChar char="-"/>
              </a:pPr>
              <a:r>
                <a:rPr lang="en-US" sz="1200" dirty="0">
                  <a:latin typeface="Bahnschrift Condensed" panose="020B0502040204020203" pitchFamily="34" charset="0"/>
                </a:rPr>
                <a:t>PyTorch boasts a dynamic computational graph, facilitating intuitive model building and debugging.</a:t>
              </a:r>
            </a:p>
            <a:p>
              <a:pPr marL="228600" indent="-171450" algn="just">
                <a:buFontTx/>
                <a:buChar char="-"/>
              </a:pPr>
              <a:endParaRPr lang="en-US" sz="1200" dirty="0">
                <a:latin typeface="Bahnschrift Condensed" panose="020B0502040204020203" pitchFamily="34" charset="0"/>
              </a:endParaRPr>
            </a:p>
            <a:p>
              <a:pPr marL="228600" indent="-171450" algn="just">
                <a:buFontTx/>
                <a:buChar char="-"/>
              </a:pPr>
              <a:r>
                <a:rPr lang="en-US" sz="1200" dirty="0">
                  <a:latin typeface="Bahnschrift Condensed" panose="020B0502040204020203" pitchFamily="34" charset="0"/>
                </a:rPr>
                <a:t>Favored by researchers and academics for its ease of use and robust support for dynamic computation, PyTorch excels in experimentation and research projects.</a:t>
              </a:r>
            </a:p>
            <a:p>
              <a:pPr marL="228600" indent="-171450" algn="just">
                <a:buFontTx/>
                <a:buChar char="-"/>
              </a:pPr>
              <a:endParaRPr lang="en-US" sz="1200" dirty="0">
                <a:latin typeface="Bahnschrift Condensed" panose="020B0502040204020203" pitchFamily="34" charset="0"/>
              </a:endParaRPr>
            </a:p>
            <a:p>
              <a:pPr marL="228600" indent="-171450" algn="just">
                <a:buFontTx/>
                <a:buChar char="-"/>
              </a:pPr>
              <a:r>
                <a:rPr lang="en-US" sz="1200" dirty="0" err="1">
                  <a:latin typeface="Bahnschrift Condensed" panose="020B0502040204020203" pitchFamily="34" charset="0"/>
                </a:rPr>
                <a:t>PyTorch's</a:t>
              </a:r>
              <a:r>
                <a:rPr lang="en-US" sz="1200" dirty="0">
                  <a:latin typeface="Bahnschrift Condensed" panose="020B0502040204020203" pitchFamily="34" charset="0"/>
                </a:rPr>
                <a:t> imperative programming style enables easy debugging and experimentation, allowing models to be built and modified on the fly.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5E9C53D-0142-AD3E-77FF-53058CD0F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079" y="1619827"/>
            <a:ext cx="1030666" cy="656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FA87A5-9BAE-205B-A9EE-2B460AF08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576" y="3654304"/>
            <a:ext cx="1063064" cy="53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8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C7BB8-6A8B-DE6E-1F93-787045076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131" y="505050"/>
            <a:ext cx="3506562" cy="4954148"/>
          </a:xfrm>
        </p:spPr>
        <p:txBody>
          <a:bodyPr/>
          <a:lstStyle/>
          <a:p>
            <a:pPr algn="l"/>
            <a:r>
              <a:rPr lang="en-US" sz="1400" b="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Introduction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/>
            </a:r>
            <a:b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</a:b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 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Pre-framework Era</a:t>
            </a:r>
            <a:b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</a:b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   - Understanding Framework</a:t>
            </a:r>
            <a:b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</a:b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   - Importance of Framework</a:t>
            </a:r>
            <a:b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</a:b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/>
            </a:r>
            <a:b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</a:br>
            <a:r>
              <a:rPr lang="en-US" sz="1400" b="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Deep Learning Frameworks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/>
            </a:r>
            <a:b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Overview</a:t>
            </a:r>
            <a:b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Advantages</a:t>
            </a:r>
            <a:b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Early Frameworks</a:t>
            </a:r>
            <a:b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/>
            </a:r>
            <a:b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r>
              <a:rPr lang="en-US" sz="1400" b="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Key Frameworks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/>
            </a:r>
            <a:b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Theano: Research Revolution</a:t>
            </a:r>
            <a:b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Caffe: Vision Acceleration</a:t>
            </a:r>
            <a:b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Keras: Development Simplification</a:t>
            </a:r>
            <a:b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TensorFlow: Innovation Empowerment</a:t>
            </a:r>
            <a:b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MXNet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: Scalable ML</a:t>
            </a:r>
            <a:b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Chainer: Advancements</a:t>
            </a:r>
            <a:b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PyTorch: Redefining Innovation</a:t>
            </a:r>
            <a:b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Microsoft Cognitive Toolkit (CNTK): AI Exploration</a:t>
            </a:r>
            <a:b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/>
            </a:r>
            <a:b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r>
              <a:rPr lang="en-US" sz="1400" b="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Comparison and Analysis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/>
            </a:r>
            <a:b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TensorFlow: Origin, Features</a:t>
            </a:r>
            <a:b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Modeling: Sequential vs Functional APIs</a:t>
            </a:r>
            <a:b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TensorFlow vs Keras vs PyTorch</a:t>
            </a:r>
            <a:b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Overcoming Limitations</a:t>
            </a:r>
            <a:b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</a:br>
            <a:endParaRPr lang="en-US" sz="1100" b="0" dirty="0">
              <a:solidFill>
                <a:schemeClr val="bg1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" name="Google Shape;79;p14">
            <a:extLst>
              <a:ext uri="{FF2B5EF4-FFF2-40B4-BE49-F238E27FC236}">
                <a16:creationId xmlns:a16="http://schemas.microsoft.com/office/drawing/2014/main" id="{41621659-5826-ADF6-3C22-65681B671147}"/>
              </a:ext>
            </a:extLst>
          </p:cNvPr>
          <p:cNvSpPr txBox="1">
            <a:spLocks/>
          </p:cNvSpPr>
          <p:nvPr/>
        </p:nvSpPr>
        <p:spPr>
          <a:xfrm>
            <a:off x="128522" y="66694"/>
            <a:ext cx="8852191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800" dirty="0">
                <a:solidFill>
                  <a:schemeClr val="dk1"/>
                </a:solidFill>
              </a:rPr>
              <a:t>CONTENTS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68261E94-665B-F942-0C60-F10EFF705906}"/>
              </a:ext>
            </a:extLst>
          </p:cNvPr>
          <p:cNvSpPr txBox="1">
            <a:spLocks/>
          </p:cNvSpPr>
          <p:nvPr/>
        </p:nvSpPr>
        <p:spPr>
          <a:xfrm>
            <a:off x="5553086" y="505050"/>
            <a:ext cx="3506562" cy="495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400" b="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Keras: Deep Dive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Advantages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Integration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Creating Models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Conventions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Visualizing Models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Tensor-Board Integration</a:t>
            </a:r>
          </a:p>
          <a:p>
            <a:endParaRPr lang="en-US" sz="1400" b="0" dirty="0">
              <a:solidFill>
                <a:schemeClr val="accent3"/>
              </a:solidFill>
              <a:latin typeface="Arial"/>
              <a:cs typeface="Arial"/>
              <a:sym typeface="Arial"/>
            </a:endParaRPr>
          </a:p>
          <a:p>
            <a:r>
              <a:rPr lang="en-US" sz="1400" b="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PyTorch: In-depth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Introduction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Origin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Tensors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PyTorch vs TensorFlow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Popularity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Structure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Useful Packages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Visualization</a:t>
            </a:r>
          </a:p>
          <a:p>
            <a:endParaRPr lang="en-US" sz="1400" b="0" dirty="0">
              <a:solidFill>
                <a:schemeClr val="accent3"/>
              </a:solidFill>
              <a:latin typeface="Arial"/>
              <a:cs typeface="Arial"/>
              <a:sym typeface="Arial"/>
            </a:endParaRPr>
          </a:p>
          <a:p>
            <a:r>
              <a:rPr lang="en-US" sz="1400" b="0" dirty="0">
                <a:solidFill>
                  <a:schemeClr val="accent3"/>
                </a:solidFill>
                <a:latin typeface="Arial"/>
                <a:cs typeface="Arial"/>
                <a:sym typeface="Arial"/>
              </a:rPr>
              <a:t>Conclusion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Summary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Framework Selection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- Future Trends</a:t>
            </a:r>
          </a:p>
        </p:txBody>
      </p:sp>
    </p:spTree>
    <p:extLst>
      <p:ext uri="{BB962C8B-B14F-4D97-AF65-F5344CB8AC3E}">
        <p14:creationId xmlns:p14="http://schemas.microsoft.com/office/powerpoint/2010/main" val="242514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9;p14">
            <a:extLst>
              <a:ext uri="{FF2B5EF4-FFF2-40B4-BE49-F238E27FC236}">
                <a16:creationId xmlns:a16="http://schemas.microsoft.com/office/drawing/2014/main" id="{E061E235-BF23-7FA8-3DF9-748F9621EA58}"/>
              </a:ext>
            </a:extLst>
          </p:cNvPr>
          <p:cNvSpPr txBox="1">
            <a:spLocks/>
          </p:cNvSpPr>
          <p:nvPr/>
        </p:nvSpPr>
        <p:spPr>
          <a:xfrm>
            <a:off x="128523" y="66694"/>
            <a:ext cx="51972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3600" dirty="0">
                <a:solidFill>
                  <a:schemeClr val="dk1"/>
                </a:solidFill>
                <a:latin typeface="+mj-lt"/>
              </a:rPr>
              <a:t>Features</a:t>
            </a:r>
            <a:endParaRPr lang="en-US" sz="2400" dirty="0">
              <a:latin typeface="+mj-lt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2A569826-C519-8925-36FB-E3E3A6498664}"/>
              </a:ext>
            </a:extLst>
          </p:cNvPr>
          <p:cNvGrpSpPr/>
          <p:nvPr/>
        </p:nvGrpSpPr>
        <p:grpSpPr>
          <a:xfrm>
            <a:off x="608930" y="1771152"/>
            <a:ext cx="3703534" cy="2125275"/>
            <a:chOff x="2693718" y="1143160"/>
            <a:chExt cx="4814290" cy="2887537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4261F177-E061-CB6D-DE7E-F7A2EB44847D}"/>
                </a:ext>
              </a:extLst>
            </p:cNvPr>
            <p:cNvGrpSpPr/>
            <p:nvPr/>
          </p:nvGrpSpPr>
          <p:grpSpPr>
            <a:xfrm flipV="1">
              <a:off x="3360004" y="3602356"/>
              <a:ext cx="682322" cy="185756"/>
              <a:chOff x="2956005" y="962360"/>
              <a:chExt cx="909762" cy="247674"/>
            </a:xfrm>
          </p:grpSpPr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0DBCFF8A-E2FF-8C59-B54E-4365915A9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56005" y="962360"/>
                <a:ext cx="201510" cy="247674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19121F1B-89FE-1FCC-7623-07BA48353F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156" y="965238"/>
                <a:ext cx="710611" cy="5938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1425D251-9EE1-3304-DBCA-6CFFE32A9426}"/>
                </a:ext>
              </a:extLst>
            </p:cNvPr>
            <p:cNvGrpSpPr/>
            <p:nvPr/>
          </p:nvGrpSpPr>
          <p:grpSpPr>
            <a:xfrm>
              <a:off x="3360004" y="1364707"/>
              <a:ext cx="682322" cy="185756"/>
              <a:chOff x="2956005" y="962360"/>
              <a:chExt cx="909762" cy="247674"/>
            </a:xfrm>
          </p:grpSpPr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FE4A31B0-AAB4-A707-68BC-762C0E6D9D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56005" y="962360"/>
                <a:ext cx="201510" cy="247674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099C86DD-3A10-F08A-FF99-34B8E9CFF969}"/>
                  </a:ext>
                </a:extLst>
              </p:cNvPr>
              <p:cNvCxnSpPr>
                <a:cxnSpLocks/>
                <a:endCxn id="249" idx="2"/>
              </p:cNvCxnSpPr>
              <p:nvPr/>
            </p:nvCxnSpPr>
            <p:spPr>
              <a:xfrm>
                <a:off x="3155156" y="965238"/>
                <a:ext cx="710611" cy="5938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6C62C88-8129-473E-5C3B-EAC67F0B5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5087" y="2571750"/>
              <a:ext cx="721637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C6A42D3-0183-D87F-B29E-25229859F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9235" y="3152466"/>
              <a:ext cx="721637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4E7DCEB-2717-5A8F-69E0-03F1DC12A2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9235" y="1991035"/>
              <a:ext cx="721637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15306A7-A9AD-BF27-E07B-4B70765D05F7}"/>
                </a:ext>
              </a:extLst>
            </p:cNvPr>
            <p:cNvSpPr/>
            <p:nvPr/>
          </p:nvSpPr>
          <p:spPr>
            <a:xfrm>
              <a:off x="2763584" y="1410248"/>
              <a:ext cx="1161931" cy="2323862"/>
            </a:xfrm>
            <a:custGeom>
              <a:avLst/>
              <a:gdLst>
                <a:gd name="connsiteX0" fmla="*/ 0 w 1549241"/>
                <a:gd name="connsiteY0" fmla="*/ 0 h 3098482"/>
                <a:gd name="connsiteX1" fmla="*/ 1549241 w 1549241"/>
                <a:gd name="connsiteY1" fmla="*/ 1549241 h 3098482"/>
                <a:gd name="connsiteX2" fmla="*/ 0 w 1549241"/>
                <a:gd name="connsiteY2" fmla="*/ 3098482 h 309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241" h="3098482">
                  <a:moveTo>
                    <a:pt x="0" y="0"/>
                  </a:moveTo>
                  <a:cubicBezTo>
                    <a:pt x="855631" y="0"/>
                    <a:pt x="1549241" y="693611"/>
                    <a:pt x="1549241" y="1549241"/>
                  </a:cubicBezTo>
                  <a:cubicBezTo>
                    <a:pt x="1549241" y="2404872"/>
                    <a:pt x="855631" y="3098482"/>
                    <a:pt x="0" y="3098482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105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41F8C96-6330-CE0C-22CD-548D55E4F17B}"/>
                </a:ext>
              </a:extLst>
            </p:cNvPr>
            <p:cNvSpPr/>
            <p:nvPr/>
          </p:nvSpPr>
          <p:spPr>
            <a:xfrm>
              <a:off x="2693718" y="1340383"/>
              <a:ext cx="139732" cy="139732"/>
            </a:xfrm>
            <a:custGeom>
              <a:avLst/>
              <a:gdLst>
                <a:gd name="connsiteX0" fmla="*/ 186309 w 186309"/>
                <a:gd name="connsiteY0" fmla="*/ 93155 h 186309"/>
                <a:gd name="connsiteX1" fmla="*/ 93155 w 186309"/>
                <a:gd name="connsiteY1" fmla="*/ 186309 h 186309"/>
                <a:gd name="connsiteX2" fmla="*/ 0 w 186309"/>
                <a:gd name="connsiteY2" fmla="*/ 93155 h 186309"/>
                <a:gd name="connsiteX3" fmla="*/ 93155 w 186309"/>
                <a:gd name="connsiteY3" fmla="*/ 0 h 186309"/>
                <a:gd name="connsiteX4" fmla="*/ 186309 w 186309"/>
                <a:gd name="connsiteY4" fmla="*/ 93155 h 18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9" h="186309">
                  <a:moveTo>
                    <a:pt x="186309" y="93155"/>
                  </a:moveTo>
                  <a:cubicBezTo>
                    <a:pt x="186309" y="144602"/>
                    <a:pt x="144602" y="186309"/>
                    <a:pt x="93155" y="186309"/>
                  </a:cubicBezTo>
                  <a:cubicBezTo>
                    <a:pt x="41707" y="186309"/>
                    <a:pt x="0" y="144602"/>
                    <a:pt x="0" y="93155"/>
                  </a:cubicBezTo>
                  <a:cubicBezTo>
                    <a:pt x="0" y="41707"/>
                    <a:pt x="41707" y="0"/>
                    <a:pt x="93155" y="0"/>
                  </a:cubicBezTo>
                  <a:cubicBezTo>
                    <a:pt x="144602" y="0"/>
                    <a:pt x="186309" y="41707"/>
                    <a:pt x="186309" y="93155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chemeClr val="bg1">
                  <a:alpha val="42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2FB6497-3B07-ACED-47D1-94F6003AECE0}"/>
                </a:ext>
              </a:extLst>
            </p:cNvPr>
            <p:cNvSpPr/>
            <p:nvPr/>
          </p:nvSpPr>
          <p:spPr>
            <a:xfrm>
              <a:off x="2693718" y="3663388"/>
              <a:ext cx="139732" cy="139731"/>
            </a:xfrm>
            <a:custGeom>
              <a:avLst/>
              <a:gdLst>
                <a:gd name="connsiteX0" fmla="*/ 186309 w 186309"/>
                <a:gd name="connsiteY0" fmla="*/ 93154 h 186308"/>
                <a:gd name="connsiteX1" fmla="*/ 93155 w 186309"/>
                <a:gd name="connsiteY1" fmla="*/ 186309 h 186308"/>
                <a:gd name="connsiteX2" fmla="*/ 0 w 186309"/>
                <a:gd name="connsiteY2" fmla="*/ 93154 h 186308"/>
                <a:gd name="connsiteX3" fmla="*/ 93155 w 186309"/>
                <a:gd name="connsiteY3" fmla="*/ 0 h 186308"/>
                <a:gd name="connsiteX4" fmla="*/ 186309 w 186309"/>
                <a:gd name="connsiteY4" fmla="*/ 93154 h 18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9" h="186308">
                  <a:moveTo>
                    <a:pt x="186309" y="93154"/>
                  </a:moveTo>
                  <a:cubicBezTo>
                    <a:pt x="186309" y="144602"/>
                    <a:pt x="144602" y="186309"/>
                    <a:pt x="93155" y="186309"/>
                  </a:cubicBezTo>
                  <a:cubicBezTo>
                    <a:pt x="41707" y="186309"/>
                    <a:pt x="0" y="144602"/>
                    <a:pt x="0" y="93154"/>
                  </a:cubicBezTo>
                  <a:cubicBezTo>
                    <a:pt x="0" y="41707"/>
                    <a:pt x="41707" y="0"/>
                    <a:pt x="93155" y="0"/>
                  </a:cubicBezTo>
                  <a:cubicBezTo>
                    <a:pt x="144602" y="0"/>
                    <a:pt x="186309" y="41707"/>
                    <a:pt x="186309" y="93154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chemeClr val="bg1">
                  <a:alpha val="42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F0FF751-2ADE-E723-8F19-43D47ABDD43C}"/>
                </a:ext>
              </a:extLst>
            </p:cNvPr>
            <p:cNvSpPr/>
            <p:nvPr/>
          </p:nvSpPr>
          <p:spPr>
            <a:xfrm>
              <a:off x="3274505" y="3507726"/>
              <a:ext cx="139732" cy="139731"/>
            </a:xfrm>
            <a:custGeom>
              <a:avLst/>
              <a:gdLst>
                <a:gd name="connsiteX0" fmla="*/ 186309 w 186309"/>
                <a:gd name="connsiteY0" fmla="*/ 93155 h 186308"/>
                <a:gd name="connsiteX1" fmla="*/ 93155 w 186309"/>
                <a:gd name="connsiteY1" fmla="*/ 186309 h 186308"/>
                <a:gd name="connsiteX2" fmla="*/ 0 w 186309"/>
                <a:gd name="connsiteY2" fmla="*/ 93155 h 186308"/>
                <a:gd name="connsiteX3" fmla="*/ 93155 w 186309"/>
                <a:gd name="connsiteY3" fmla="*/ 0 h 186308"/>
                <a:gd name="connsiteX4" fmla="*/ 186309 w 186309"/>
                <a:gd name="connsiteY4" fmla="*/ 93155 h 18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9" h="186308">
                  <a:moveTo>
                    <a:pt x="186309" y="93155"/>
                  </a:moveTo>
                  <a:cubicBezTo>
                    <a:pt x="186309" y="144602"/>
                    <a:pt x="144602" y="186309"/>
                    <a:pt x="93155" y="186309"/>
                  </a:cubicBezTo>
                  <a:cubicBezTo>
                    <a:pt x="41707" y="186309"/>
                    <a:pt x="0" y="144602"/>
                    <a:pt x="0" y="93155"/>
                  </a:cubicBezTo>
                  <a:cubicBezTo>
                    <a:pt x="0" y="41707"/>
                    <a:pt x="41707" y="0"/>
                    <a:pt x="93155" y="0"/>
                  </a:cubicBezTo>
                  <a:cubicBezTo>
                    <a:pt x="144602" y="0"/>
                    <a:pt x="186309" y="41707"/>
                    <a:pt x="186309" y="93155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 sz="105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68A46BBD-DBD6-D5F9-6F60-B8D5F4CDBD84}"/>
                </a:ext>
              </a:extLst>
            </p:cNvPr>
            <p:cNvSpPr/>
            <p:nvPr/>
          </p:nvSpPr>
          <p:spPr>
            <a:xfrm>
              <a:off x="3699629" y="3082601"/>
              <a:ext cx="139732" cy="139732"/>
            </a:xfrm>
            <a:custGeom>
              <a:avLst/>
              <a:gdLst>
                <a:gd name="connsiteX0" fmla="*/ 186309 w 186309"/>
                <a:gd name="connsiteY0" fmla="*/ 93155 h 186309"/>
                <a:gd name="connsiteX1" fmla="*/ 93154 w 186309"/>
                <a:gd name="connsiteY1" fmla="*/ 186309 h 186309"/>
                <a:gd name="connsiteX2" fmla="*/ 0 w 186309"/>
                <a:gd name="connsiteY2" fmla="*/ 93155 h 186309"/>
                <a:gd name="connsiteX3" fmla="*/ 93154 w 186309"/>
                <a:gd name="connsiteY3" fmla="*/ 0 h 186309"/>
                <a:gd name="connsiteX4" fmla="*/ 186309 w 186309"/>
                <a:gd name="connsiteY4" fmla="*/ 93155 h 18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9" h="186309">
                  <a:moveTo>
                    <a:pt x="186309" y="93155"/>
                  </a:moveTo>
                  <a:cubicBezTo>
                    <a:pt x="186309" y="144602"/>
                    <a:pt x="144602" y="186309"/>
                    <a:pt x="93154" y="186309"/>
                  </a:cubicBezTo>
                  <a:cubicBezTo>
                    <a:pt x="41706" y="186309"/>
                    <a:pt x="0" y="144602"/>
                    <a:pt x="0" y="93155"/>
                  </a:cubicBezTo>
                  <a:cubicBezTo>
                    <a:pt x="0" y="41707"/>
                    <a:pt x="41707" y="0"/>
                    <a:pt x="93154" y="0"/>
                  </a:cubicBezTo>
                  <a:cubicBezTo>
                    <a:pt x="144602" y="0"/>
                    <a:pt x="186309" y="41707"/>
                    <a:pt x="186309" y="9315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 sz="105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8BF3EC8-9A11-BB12-0A07-EF901E13758A}"/>
                </a:ext>
              </a:extLst>
            </p:cNvPr>
            <p:cNvSpPr/>
            <p:nvPr/>
          </p:nvSpPr>
          <p:spPr>
            <a:xfrm>
              <a:off x="3855221" y="2501885"/>
              <a:ext cx="139731" cy="139732"/>
            </a:xfrm>
            <a:custGeom>
              <a:avLst/>
              <a:gdLst>
                <a:gd name="connsiteX0" fmla="*/ 186309 w 186308"/>
                <a:gd name="connsiteY0" fmla="*/ 93154 h 186309"/>
                <a:gd name="connsiteX1" fmla="*/ 93155 w 186308"/>
                <a:gd name="connsiteY1" fmla="*/ 186309 h 186309"/>
                <a:gd name="connsiteX2" fmla="*/ 0 w 186308"/>
                <a:gd name="connsiteY2" fmla="*/ 93154 h 186309"/>
                <a:gd name="connsiteX3" fmla="*/ 93155 w 186308"/>
                <a:gd name="connsiteY3" fmla="*/ 0 h 186309"/>
                <a:gd name="connsiteX4" fmla="*/ 186309 w 186308"/>
                <a:gd name="connsiteY4" fmla="*/ 93154 h 18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8" h="186309">
                  <a:moveTo>
                    <a:pt x="186309" y="93154"/>
                  </a:moveTo>
                  <a:cubicBezTo>
                    <a:pt x="186309" y="144602"/>
                    <a:pt x="144602" y="186309"/>
                    <a:pt x="93155" y="186309"/>
                  </a:cubicBezTo>
                  <a:cubicBezTo>
                    <a:pt x="41707" y="186309"/>
                    <a:pt x="0" y="144602"/>
                    <a:pt x="0" y="93154"/>
                  </a:cubicBezTo>
                  <a:cubicBezTo>
                    <a:pt x="0" y="41707"/>
                    <a:pt x="41707" y="0"/>
                    <a:pt x="93155" y="0"/>
                  </a:cubicBezTo>
                  <a:cubicBezTo>
                    <a:pt x="144602" y="0"/>
                    <a:pt x="186309" y="41707"/>
                    <a:pt x="186309" y="9315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 sz="105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C1B3D929-E01A-0B44-B9EC-04F776D7A230}"/>
                </a:ext>
              </a:extLst>
            </p:cNvPr>
            <p:cNvSpPr/>
            <p:nvPr/>
          </p:nvSpPr>
          <p:spPr>
            <a:xfrm>
              <a:off x="3699629" y="1921170"/>
              <a:ext cx="139732" cy="139732"/>
            </a:xfrm>
            <a:custGeom>
              <a:avLst/>
              <a:gdLst>
                <a:gd name="connsiteX0" fmla="*/ 186309 w 186309"/>
                <a:gd name="connsiteY0" fmla="*/ 93155 h 186309"/>
                <a:gd name="connsiteX1" fmla="*/ 93154 w 186309"/>
                <a:gd name="connsiteY1" fmla="*/ 186309 h 186309"/>
                <a:gd name="connsiteX2" fmla="*/ 0 w 186309"/>
                <a:gd name="connsiteY2" fmla="*/ 93155 h 186309"/>
                <a:gd name="connsiteX3" fmla="*/ 93154 w 186309"/>
                <a:gd name="connsiteY3" fmla="*/ 0 h 186309"/>
                <a:gd name="connsiteX4" fmla="*/ 186309 w 186309"/>
                <a:gd name="connsiteY4" fmla="*/ 93155 h 18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9" h="186309">
                  <a:moveTo>
                    <a:pt x="186309" y="93155"/>
                  </a:moveTo>
                  <a:cubicBezTo>
                    <a:pt x="186309" y="144602"/>
                    <a:pt x="144602" y="186309"/>
                    <a:pt x="93154" y="186309"/>
                  </a:cubicBezTo>
                  <a:cubicBezTo>
                    <a:pt x="41706" y="186309"/>
                    <a:pt x="0" y="144602"/>
                    <a:pt x="0" y="93155"/>
                  </a:cubicBezTo>
                  <a:cubicBezTo>
                    <a:pt x="0" y="41707"/>
                    <a:pt x="41707" y="0"/>
                    <a:pt x="93154" y="0"/>
                  </a:cubicBezTo>
                  <a:cubicBezTo>
                    <a:pt x="144602" y="0"/>
                    <a:pt x="186309" y="41707"/>
                    <a:pt x="186309" y="9315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 sz="105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86CC72EE-0176-BD79-1A74-D1E51407EE35}"/>
                </a:ext>
              </a:extLst>
            </p:cNvPr>
            <p:cNvSpPr/>
            <p:nvPr/>
          </p:nvSpPr>
          <p:spPr>
            <a:xfrm>
              <a:off x="3274505" y="1496045"/>
              <a:ext cx="139732" cy="139732"/>
            </a:xfrm>
            <a:custGeom>
              <a:avLst/>
              <a:gdLst>
                <a:gd name="connsiteX0" fmla="*/ 186309 w 186309"/>
                <a:gd name="connsiteY0" fmla="*/ 93155 h 186309"/>
                <a:gd name="connsiteX1" fmla="*/ 93155 w 186309"/>
                <a:gd name="connsiteY1" fmla="*/ 186309 h 186309"/>
                <a:gd name="connsiteX2" fmla="*/ 0 w 186309"/>
                <a:gd name="connsiteY2" fmla="*/ 93154 h 186309"/>
                <a:gd name="connsiteX3" fmla="*/ 93155 w 186309"/>
                <a:gd name="connsiteY3" fmla="*/ 0 h 186309"/>
                <a:gd name="connsiteX4" fmla="*/ 186309 w 186309"/>
                <a:gd name="connsiteY4" fmla="*/ 93155 h 18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9" h="186309">
                  <a:moveTo>
                    <a:pt x="186309" y="93155"/>
                  </a:moveTo>
                  <a:cubicBezTo>
                    <a:pt x="186309" y="144602"/>
                    <a:pt x="144602" y="186309"/>
                    <a:pt x="93155" y="186309"/>
                  </a:cubicBezTo>
                  <a:cubicBezTo>
                    <a:pt x="41707" y="186309"/>
                    <a:pt x="0" y="144602"/>
                    <a:pt x="0" y="93154"/>
                  </a:cubicBezTo>
                  <a:cubicBezTo>
                    <a:pt x="0" y="41707"/>
                    <a:pt x="41707" y="0"/>
                    <a:pt x="93155" y="0"/>
                  </a:cubicBezTo>
                  <a:cubicBezTo>
                    <a:pt x="144602" y="0"/>
                    <a:pt x="186309" y="41707"/>
                    <a:pt x="186309" y="9315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 sz="1050"/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E60FDB78-FB7F-0991-62C3-679908F5A0B9}"/>
                </a:ext>
              </a:extLst>
            </p:cNvPr>
            <p:cNvGrpSpPr/>
            <p:nvPr/>
          </p:nvGrpSpPr>
          <p:grpSpPr>
            <a:xfrm>
              <a:off x="3990976" y="1143160"/>
              <a:ext cx="2959202" cy="456318"/>
              <a:chOff x="3797300" y="666963"/>
              <a:chExt cx="3945603" cy="608424"/>
            </a:xfrm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E3BAB28-4AD2-0FE2-0957-512AB611B158}"/>
                  </a:ext>
                </a:extLst>
              </p:cNvPr>
              <p:cNvSpPr/>
              <p:nvPr/>
            </p:nvSpPr>
            <p:spPr>
              <a:xfrm>
                <a:off x="3861656" y="750548"/>
                <a:ext cx="3881247" cy="516540"/>
              </a:xfrm>
              <a:custGeom>
                <a:avLst/>
                <a:gdLst>
                  <a:gd name="connsiteX0" fmla="*/ 3622929 w 3881247"/>
                  <a:gd name="connsiteY0" fmla="*/ 0 h 516540"/>
                  <a:gd name="connsiteX1" fmla="*/ 3881247 w 3881247"/>
                  <a:gd name="connsiteY1" fmla="*/ 258318 h 516540"/>
                  <a:gd name="connsiteX2" fmla="*/ 3881247 w 3881247"/>
                  <a:gd name="connsiteY2" fmla="*/ 258223 h 516540"/>
                  <a:gd name="connsiteX3" fmla="*/ 3622929 w 3881247"/>
                  <a:gd name="connsiteY3" fmla="*/ 516541 h 516540"/>
                  <a:gd name="connsiteX4" fmla="*/ 258318 w 3881247"/>
                  <a:gd name="connsiteY4" fmla="*/ 516541 h 516540"/>
                  <a:gd name="connsiteX5" fmla="*/ 0 w 3881247"/>
                  <a:gd name="connsiteY5" fmla="*/ 258223 h 516540"/>
                  <a:gd name="connsiteX6" fmla="*/ 0 w 3881247"/>
                  <a:gd name="connsiteY6" fmla="*/ 258318 h 516540"/>
                  <a:gd name="connsiteX7" fmla="*/ 258318 w 3881247"/>
                  <a:gd name="connsiteY7" fmla="*/ 0 h 51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81247" h="516540">
                    <a:moveTo>
                      <a:pt x="3622929" y="0"/>
                    </a:moveTo>
                    <a:cubicBezTo>
                      <a:pt x="3765594" y="0"/>
                      <a:pt x="3881247" y="115653"/>
                      <a:pt x="3881247" y="258318"/>
                    </a:cubicBezTo>
                    <a:lnTo>
                      <a:pt x="3881247" y="258223"/>
                    </a:lnTo>
                    <a:cubicBezTo>
                      <a:pt x="3881247" y="400888"/>
                      <a:pt x="3765594" y="516541"/>
                      <a:pt x="3622929" y="516541"/>
                    </a:cubicBezTo>
                    <a:lnTo>
                      <a:pt x="258318" y="516541"/>
                    </a:lnTo>
                    <a:cubicBezTo>
                      <a:pt x="115653" y="516541"/>
                      <a:pt x="0" y="400888"/>
                      <a:pt x="0" y="258223"/>
                    </a:cubicBezTo>
                    <a:lnTo>
                      <a:pt x="0" y="258318"/>
                    </a:lnTo>
                    <a:cubicBezTo>
                      <a:pt x="0" y="115653"/>
                      <a:pt x="115653" y="0"/>
                      <a:pt x="25831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42000"/>
                </a:schemeClr>
              </a:solidFill>
              <a:ln w="9525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IN" sz="1050" dirty="0"/>
              </a:p>
            </p:txBody>
          </p:sp>
          <p:sp>
            <p:nvSpPr>
              <p:cNvPr id="246" name="Rectangle: Rounded Corners 245">
                <a:extLst>
                  <a:ext uri="{FF2B5EF4-FFF2-40B4-BE49-F238E27FC236}">
                    <a16:creationId xmlns:a16="http://schemas.microsoft.com/office/drawing/2014/main" id="{10117AD3-A986-FDCB-B2AB-70A8B780F72E}"/>
                  </a:ext>
                </a:extLst>
              </p:cNvPr>
              <p:cNvSpPr/>
              <p:nvPr/>
            </p:nvSpPr>
            <p:spPr>
              <a:xfrm>
                <a:off x="4054156" y="711876"/>
                <a:ext cx="1116000" cy="9020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5875" cap="flat">
                <a:solidFill>
                  <a:schemeClr val="bg1">
                    <a:alpha val="48000"/>
                  </a:schemeClr>
                </a:solidFill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sz="1050" dirty="0"/>
              </a:p>
            </p:txBody>
          </p: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F436E759-F717-50D8-D7CF-29EFFCF7EF88}"/>
                  </a:ext>
                </a:extLst>
              </p:cNvPr>
              <p:cNvGrpSpPr/>
              <p:nvPr/>
            </p:nvGrpSpPr>
            <p:grpSpPr>
              <a:xfrm>
                <a:off x="3797300" y="666963"/>
                <a:ext cx="608424" cy="608424"/>
                <a:chOff x="3797300" y="666963"/>
                <a:chExt cx="608424" cy="608424"/>
              </a:xfrm>
            </p:grpSpPr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4695D63D-BF53-BBC5-9A01-F2FE31C09EFB}"/>
                    </a:ext>
                  </a:extLst>
                </p:cNvPr>
                <p:cNvSpPr/>
                <p:nvPr/>
              </p:nvSpPr>
              <p:spPr>
                <a:xfrm>
                  <a:off x="3797300" y="666963"/>
                  <a:ext cx="608424" cy="608424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bg1">
                      <a:alpha val="52000"/>
                    </a:schemeClr>
                  </a:solidFill>
                </a:ln>
                <a:effectLst>
                  <a:innerShdw blurRad="63500" dist="254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050" dirty="0"/>
                </a:p>
              </p:txBody>
            </p:sp>
            <p:sp>
              <p:nvSpPr>
                <p:cNvPr id="249" name="Oval 248">
                  <a:extLst>
                    <a:ext uri="{FF2B5EF4-FFF2-40B4-BE49-F238E27FC236}">
                      <a16:creationId xmlns:a16="http://schemas.microsoft.com/office/drawing/2014/main" id="{3BAC80B3-8124-443F-F200-0B58A7E0CD24}"/>
                    </a:ext>
                  </a:extLst>
                </p:cNvPr>
                <p:cNvSpPr/>
                <p:nvPr/>
              </p:nvSpPr>
              <p:spPr>
                <a:xfrm>
                  <a:off x="3865767" y="735431"/>
                  <a:ext cx="471489" cy="471489"/>
                </a:xfrm>
                <a:prstGeom prst="ellipse">
                  <a:avLst/>
                </a:prstGeom>
                <a:gradFill>
                  <a:gsLst>
                    <a:gs pos="68000">
                      <a:schemeClr val="bg1"/>
                    </a:gs>
                    <a:gs pos="9000">
                      <a:schemeClr val="bg1">
                        <a:lumMod val="78000"/>
                      </a:schemeClr>
                    </a:gs>
                  </a:gsLst>
                  <a:lin ang="2700000" scaled="1"/>
                </a:gradFill>
                <a:ln w="15875">
                  <a:solidFill>
                    <a:schemeClr val="bg1">
                      <a:alpha val="42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1</a:t>
                  </a:r>
                </a:p>
              </p:txBody>
            </p:sp>
          </p:grp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6AA95B40-1F01-996F-F19F-8291982DE2B2}"/>
                </a:ext>
              </a:extLst>
            </p:cNvPr>
            <p:cNvGrpSpPr/>
            <p:nvPr/>
          </p:nvGrpSpPr>
          <p:grpSpPr>
            <a:xfrm>
              <a:off x="4399170" y="1741829"/>
              <a:ext cx="2947699" cy="456318"/>
              <a:chOff x="4341558" y="1465189"/>
              <a:chExt cx="3930265" cy="608424"/>
            </a:xfrm>
          </p:grpSpPr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D5E2248-FC1F-62EE-DE7C-0AC2F62E0982}"/>
                  </a:ext>
                </a:extLst>
              </p:cNvPr>
              <p:cNvSpPr/>
              <p:nvPr/>
            </p:nvSpPr>
            <p:spPr>
              <a:xfrm>
                <a:off x="4390576" y="1554422"/>
                <a:ext cx="3881247" cy="516540"/>
              </a:xfrm>
              <a:custGeom>
                <a:avLst/>
                <a:gdLst>
                  <a:gd name="connsiteX0" fmla="*/ 3622929 w 3881247"/>
                  <a:gd name="connsiteY0" fmla="*/ 0 h 516540"/>
                  <a:gd name="connsiteX1" fmla="*/ 3881247 w 3881247"/>
                  <a:gd name="connsiteY1" fmla="*/ 258318 h 516540"/>
                  <a:gd name="connsiteX2" fmla="*/ 3881247 w 3881247"/>
                  <a:gd name="connsiteY2" fmla="*/ 258223 h 516540"/>
                  <a:gd name="connsiteX3" fmla="*/ 3622929 w 3881247"/>
                  <a:gd name="connsiteY3" fmla="*/ 516541 h 516540"/>
                  <a:gd name="connsiteX4" fmla="*/ 258318 w 3881247"/>
                  <a:gd name="connsiteY4" fmla="*/ 516541 h 516540"/>
                  <a:gd name="connsiteX5" fmla="*/ 0 w 3881247"/>
                  <a:gd name="connsiteY5" fmla="*/ 258223 h 516540"/>
                  <a:gd name="connsiteX6" fmla="*/ 0 w 3881247"/>
                  <a:gd name="connsiteY6" fmla="*/ 258318 h 516540"/>
                  <a:gd name="connsiteX7" fmla="*/ 258318 w 3881247"/>
                  <a:gd name="connsiteY7" fmla="*/ 0 h 51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81247" h="516540">
                    <a:moveTo>
                      <a:pt x="3622929" y="0"/>
                    </a:moveTo>
                    <a:cubicBezTo>
                      <a:pt x="3765594" y="0"/>
                      <a:pt x="3881247" y="115653"/>
                      <a:pt x="3881247" y="258318"/>
                    </a:cubicBezTo>
                    <a:lnTo>
                      <a:pt x="3881247" y="258223"/>
                    </a:lnTo>
                    <a:cubicBezTo>
                      <a:pt x="3881247" y="400888"/>
                      <a:pt x="3765594" y="516541"/>
                      <a:pt x="3622929" y="516541"/>
                    </a:cubicBezTo>
                    <a:lnTo>
                      <a:pt x="258318" y="516541"/>
                    </a:lnTo>
                    <a:cubicBezTo>
                      <a:pt x="115653" y="516541"/>
                      <a:pt x="0" y="400888"/>
                      <a:pt x="0" y="258223"/>
                    </a:cubicBezTo>
                    <a:lnTo>
                      <a:pt x="0" y="258318"/>
                    </a:lnTo>
                    <a:cubicBezTo>
                      <a:pt x="0" y="115653"/>
                      <a:pt x="115653" y="0"/>
                      <a:pt x="25831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42000"/>
                </a:schemeClr>
              </a:solidFill>
              <a:ln w="9525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 sz="1050"/>
              </a:p>
            </p:txBody>
          </p:sp>
          <p:sp>
            <p:nvSpPr>
              <p:cNvPr id="241" name="Rectangle: Rounded Corners 240">
                <a:extLst>
                  <a:ext uri="{FF2B5EF4-FFF2-40B4-BE49-F238E27FC236}">
                    <a16:creationId xmlns:a16="http://schemas.microsoft.com/office/drawing/2014/main" id="{D1D3BE04-9066-9005-DBC6-A374838FD9A6}"/>
                  </a:ext>
                </a:extLst>
              </p:cNvPr>
              <p:cNvSpPr/>
              <p:nvPr/>
            </p:nvSpPr>
            <p:spPr>
              <a:xfrm>
                <a:off x="4583076" y="1515750"/>
                <a:ext cx="1116000" cy="902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15875" cap="flat">
                <a:solidFill>
                  <a:schemeClr val="bg1">
                    <a:alpha val="48000"/>
                  </a:schemeClr>
                </a:solidFill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sz="1050"/>
              </a:p>
            </p:txBody>
          </p: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19365976-13E2-74F6-DDC2-D2C75DA8676D}"/>
                  </a:ext>
                </a:extLst>
              </p:cNvPr>
              <p:cNvGrpSpPr/>
              <p:nvPr/>
            </p:nvGrpSpPr>
            <p:grpSpPr>
              <a:xfrm>
                <a:off x="4341558" y="1465189"/>
                <a:ext cx="608424" cy="608424"/>
                <a:chOff x="3797300" y="666963"/>
                <a:chExt cx="608424" cy="608424"/>
              </a:xfrm>
            </p:grpSpPr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40488828-CC1F-7D87-4FA5-F0CF32913AA3}"/>
                    </a:ext>
                  </a:extLst>
                </p:cNvPr>
                <p:cNvSpPr/>
                <p:nvPr/>
              </p:nvSpPr>
              <p:spPr>
                <a:xfrm>
                  <a:off x="3797300" y="666963"/>
                  <a:ext cx="608424" cy="608424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bg1">
                      <a:alpha val="52000"/>
                    </a:schemeClr>
                  </a:solidFill>
                </a:ln>
                <a:effectLst>
                  <a:innerShdw blurRad="63500" dist="254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050" dirty="0"/>
                </a:p>
              </p:txBody>
            </p:sp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6223D55C-10CB-0E98-2132-CF74C48B9706}"/>
                    </a:ext>
                  </a:extLst>
                </p:cNvPr>
                <p:cNvSpPr/>
                <p:nvPr/>
              </p:nvSpPr>
              <p:spPr>
                <a:xfrm>
                  <a:off x="3865767" y="735430"/>
                  <a:ext cx="471489" cy="471489"/>
                </a:xfrm>
                <a:prstGeom prst="ellipse">
                  <a:avLst/>
                </a:prstGeom>
                <a:gradFill>
                  <a:gsLst>
                    <a:gs pos="68000">
                      <a:schemeClr val="bg1"/>
                    </a:gs>
                    <a:gs pos="9000">
                      <a:schemeClr val="bg1">
                        <a:lumMod val="78000"/>
                      </a:schemeClr>
                    </a:gs>
                  </a:gsLst>
                  <a:lin ang="2700000" scaled="1"/>
                </a:gradFill>
                <a:ln w="15875">
                  <a:solidFill>
                    <a:schemeClr val="bg1">
                      <a:alpha val="42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2</a:t>
                  </a:r>
                </a:p>
              </p:txBody>
            </p:sp>
          </p:grp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08513E32-BD5F-CC4F-5850-8E4E5435BD65}"/>
                </a:ext>
              </a:extLst>
            </p:cNvPr>
            <p:cNvGrpSpPr/>
            <p:nvPr/>
          </p:nvGrpSpPr>
          <p:grpSpPr>
            <a:xfrm>
              <a:off x="4552745" y="2345728"/>
              <a:ext cx="2955263" cy="456318"/>
              <a:chOff x="4546325" y="2270387"/>
              <a:chExt cx="3940351" cy="608424"/>
            </a:xfrm>
          </p:grpSpPr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155445E6-4ABE-2BF1-F38C-F2CB8C6A5205}"/>
                  </a:ext>
                </a:extLst>
              </p:cNvPr>
              <p:cNvSpPr/>
              <p:nvPr/>
            </p:nvSpPr>
            <p:spPr>
              <a:xfrm>
                <a:off x="4605429" y="2358295"/>
                <a:ext cx="3881247" cy="516540"/>
              </a:xfrm>
              <a:custGeom>
                <a:avLst/>
                <a:gdLst>
                  <a:gd name="connsiteX0" fmla="*/ 3622929 w 3881247"/>
                  <a:gd name="connsiteY0" fmla="*/ 0 h 516540"/>
                  <a:gd name="connsiteX1" fmla="*/ 3881247 w 3881247"/>
                  <a:gd name="connsiteY1" fmla="*/ 258318 h 516540"/>
                  <a:gd name="connsiteX2" fmla="*/ 3881247 w 3881247"/>
                  <a:gd name="connsiteY2" fmla="*/ 258223 h 516540"/>
                  <a:gd name="connsiteX3" fmla="*/ 3622929 w 3881247"/>
                  <a:gd name="connsiteY3" fmla="*/ 516541 h 516540"/>
                  <a:gd name="connsiteX4" fmla="*/ 258318 w 3881247"/>
                  <a:gd name="connsiteY4" fmla="*/ 516541 h 516540"/>
                  <a:gd name="connsiteX5" fmla="*/ 0 w 3881247"/>
                  <a:gd name="connsiteY5" fmla="*/ 258223 h 516540"/>
                  <a:gd name="connsiteX6" fmla="*/ 0 w 3881247"/>
                  <a:gd name="connsiteY6" fmla="*/ 258318 h 516540"/>
                  <a:gd name="connsiteX7" fmla="*/ 258318 w 3881247"/>
                  <a:gd name="connsiteY7" fmla="*/ 0 h 51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81247" h="516540">
                    <a:moveTo>
                      <a:pt x="3622929" y="0"/>
                    </a:moveTo>
                    <a:cubicBezTo>
                      <a:pt x="3765594" y="0"/>
                      <a:pt x="3881247" y="115653"/>
                      <a:pt x="3881247" y="258318"/>
                    </a:cubicBezTo>
                    <a:lnTo>
                      <a:pt x="3881247" y="258223"/>
                    </a:lnTo>
                    <a:cubicBezTo>
                      <a:pt x="3881247" y="400888"/>
                      <a:pt x="3765594" y="516541"/>
                      <a:pt x="3622929" y="516541"/>
                    </a:cubicBezTo>
                    <a:lnTo>
                      <a:pt x="258318" y="516541"/>
                    </a:lnTo>
                    <a:cubicBezTo>
                      <a:pt x="115653" y="516541"/>
                      <a:pt x="0" y="400888"/>
                      <a:pt x="0" y="258223"/>
                    </a:cubicBezTo>
                    <a:lnTo>
                      <a:pt x="0" y="258318"/>
                    </a:lnTo>
                    <a:cubicBezTo>
                      <a:pt x="0" y="115653"/>
                      <a:pt x="115653" y="0"/>
                      <a:pt x="25831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42000"/>
                </a:schemeClr>
              </a:solidFill>
              <a:ln w="9525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 sz="1050"/>
              </a:p>
            </p:txBody>
          </p:sp>
          <p:sp>
            <p:nvSpPr>
              <p:cNvPr id="236" name="Rectangle: Rounded Corners 235">
                <a:extLst>
                  <a:ext uri="{FF2B5EF4-FFF2-40B4-BE49-F238E27FC236}">
                    <a16:creationId xmlns:a16="http://schemas.microsoft.com/office/drawing/2014/main" id="{B9755895-48F7-5146-2251-3F04CC57891E}"/>
                  </a:ext>
                </a:extLst>
              </p:cNvPr>
              <p:cNvSpPr/>
              <p:nvPr/>
            </p:nvSpPr>
            <p:spPr>
              <a:xfrm>
                <a:off x="4797929" y="2319623"/>
                <a:ext cx="1116000" cy="90202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5875" cap="flat">
                <a:solidFill>
                  <a:schemeClr val="bg1">
                    <a:alpha val="48000"/>
                  </a:schemeClr>
                </a:solidFill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sz="1050"/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41871E2F-0C70-13D8-5722-F320B58E6AFB}"/>
                  </a:ext>
                </a:extLst>
              </p:cNvPr>
              <p:cNvGrpSpPr/>
              <p:nvPr/>
            </p:nvGrpSpPr>
            <p:grpSpPr>
              <a:xfrm>
                <a:off x="4546325" y="2270387"/>
                <a:ext cx="608424" cy="608424"/>
                <a:chOff x="3797300" y="666963"/>
                <a:chExt cx="608424" cy="608424"/>
              </a:xfrm>
            </p:grpSpPr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659FAC74-FE5E-E994-850D-0B2326EA53BA}"/>
                    </a:ext>
                  </a:extLst>
                </p:cNvPr>
                <p:cNvSpPr/>
                <p:nvPr/>
              </p:nvSpPr>
              <p:spPr>
                <a:xfrm>
                  <a:off x="3797300" y="666963"/>
                  <a:ext cx="608424" cy="608424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bg1">
                      <a:alpha val="52000"/>
                    </a:schemeClr>
                  </a:solidFill>
                </a:ln>
                <a:effectLst>
                  <a:innerShdw blurRad="63500" dist="254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050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16FE363A-C8D2-57F3-931A-573F9C4B965D}"/>
                    </a:ext>
                  </a:extLst>
                </p:cNvPr>
                <p:cNvSpPr/>
                <p:nvPr/>
              </p:nvSpPr>
              <p:spPr>
                <a:xfrm>
                  <a:off x="3865767" y="735430"/>
                  <a:ext cx="471489" cy="471489"/>
                </a:xfrm>
                <a:prstGeom prst="ellipse">
                  <a:avLst/>
                </a:prstGeom>
                <a:gradFill>
                  <a:gsLst>
                    <a:gs pos="68000">
                      <a:schemeClr val="bg1"/>
                    </a:gs>
                    <a:gs pos="9000">
                      <a:schemeClr val="bg1">
                        <a:lumMod val="78000"/>
                      </a:schemeClr>
                    </a:gs>
                  </a:gsLst>
                  <a:lin ang="2700000" scaled="1"/>
                </a:gradFill>
                <a:ln w="15875">
                  <a:solidFill>
                    <a:schemeClr val="bg1">
                      <a:alpha val="42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3</a:t>
                  </a:r>
                </a:p>
              </p:txBody>
            </p:sp>
          </p:grp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3E5BD3EF-D11C-2CF3-159F-55F01B69B507}"/>
                </a:ext>
              </a:extLst>
            </p:cNvPr>
            <p:cNvGrpSpPr/>
            <p:nvPr/>
          </p:nvGrpSpPr>
          <p:grpSpPr>
            <a:xfrm>
              <a:off x="4399170" y="2948723"/>
              <a:ext cx="2947699" cy="456318"/>
              <a:chOff x="4341558" y="3074380"/>
              <a:chExt cx="3930265" cy="608424"/>
            </a:xfrm>
          </p:grpSpPr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B83D4B8A-F917-646E-503B-11F658A0A0D1}"/>
                  </a:ext>
                </a:extLst>
              </p:cNvPr>
              <p:cNvSpPr/>
              <p:nvPr/>
            </p:nvSpPr>
            <p:spPr>
              <a:xfrm>
                <a:off x="4390576" y="3162168"/>
                <a:ext cx="3881247" cy="516540"/>
              </a:xfrm>
              <a:custGeom>
                <a:avLst/>
                <a:gdLst>
                  <a:gd name="connsiteX0" fmla="*/ 3622929 w 3881247"/>
                  <a:gd name="connsiteY0" fmla="*/ 0 h 516540"/>
                  <a:gd name="connsiteX1" fmla="*/ 3881247 w 3881247"/>
                  <a:gd name="connsiteY1" fmla="*/ 258318 h 516540"/>
                  <a:gd name="connsiteX2" fmla="*/ 3881247 w 3881247"/>
                  <a:gd name="connsiteY2" fmla="*/ 258223 h 516540"/>
                  <a:gd name="connsiteX3" fmla="*/ 3622929 w 3881247"/>
                  <a:gd name="connsiteY3" fmla="*/ 516541 h 516540"/>
                  <a:gd name="connsiteX4" fmla="*/ 258318 w 3881247"/>
                  <a:gd name="connsiteY4" fmla="*/ 516541 h 516540"/>
                  <a:gd name="connsiteX5" fmla="*/ 0 w 3881247"/>
                  <a:gd name="connsiteY5" fmla="*/ 258223 h 516540"/>
                  <a:gd name="connsiteX6" fmla="*/ 0 w 3881247"/>
                  <a:gd name="connsiteY6" fmla="*/ 258318 h 516540"/>
                  <a:gd name="connsiteX7" fmla="*/ 258318 w 3881247"/>
                  <a:gd name="connsiteY7" fmla="*/ 0 h 51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81247" h="516540">
                    <a:moveTo>
                      <a:pt x="3622929" y="0"/>
                    </a:moveTo>
                    <a:cubicBezTo>
                      <a:pt x="3765594" y="0"/>
                      <a:pt x="3881247" y="115653"/>
                      <a:pt x="3881247" y="258318"/>
                    </a:cubicBezTo>
                    <a:lnTo>
                      <a:pt x="3881247" y="258223"/>
                    </a:lnTo>
                    <a:cubicBezTo>
                      <a:pt x="3881247" y="400888"/>
                      <a:pt x="3765594" y="516541"/>
                      <a:pt x="3622929" y="516541"/>
                    </a:cubicBezTo>
                    <a:lnTo>
                      <a:pt x="258318" y="516541"/>
                    </a:lnTo>
                    <a:cubicBezTo>
                      <a:pt x="115653" y="516541"/>
                      <a:pt x="0" y="400888"/>
                      <a:pt x="0" y="258223"/>
                    </a:cubicBezTo>
                    <a:lnTo>
                      <a:pt x="0" y="258318"/>
                    </a:lnTo>
                    <a:cubicBezTo>
                      <a:pt x="0" y="115653"/>
                      <a:pt x="115653" y="0"/>
                      <a:pt x="25831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42000"/>
                </a:schemeClr>
              </a:solidFill>
              <a:ln w="9525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 sz="1050"/>
              </a:p>
            </p:txBody>
          </p:sp>
          <p:sp>
            <p:nvSpPr>
              <p:cNvPr id="231" name="Rectangle: Rounded Corners 230">
                <a:extLst>
                  <a:ext uri="{FF2B5EF4-FFF2-40B4-BE49-F238E27FC236}">
                    <a16:creationId xmlns:a16="http://schemas.microsoft.com/office/drawing/2014/main" id="{8891CC74-B794-A313-CD7D-26CE652C1FFF}"/>
                  </a:ext>
                </a:extLst>
              </p:cNvPr>
              <p:cNvSpPr/>
              <p:nvPr/>
            </p:nvSpPr>
            <p:spPr>
              <a:xfrm>
                <a:off x="4583076" y="3123496"/>
                <a:ext cx="1116000" cy="9020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15875" cap="flat">
                <a:solidFill>
                  <a:schemeClr val="bg1">
                    <a:alpha val="48000"/>
                  </a:schemeClr>
                </a:solidFill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sz="1050"/>
              </a:p>
            </p:txBody>
          </p: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809975EC-B0D0-003A-167F-5C8888CBA44E}"/>
                  </a:ext>
                </a:extLst>
              </p:cNvPr>
              <p:cNvGrpSpPr/>
              <p:nvPr/>
            </p:nvGrpSpPr>
            <p:grpSpPr>
              <a:xfrm>
                <a:off x="4341558" y="3074380"/>
                <a:ext cx="608424" cy="608424"/>
                <a:chOff x="3797300" y="666963"/>
                <a:chExt cx="608424" cy="608424"/>
              </a:xfrm>
            </p:grpSpPr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2CA7EC6A-2189-1D19-75DB-724D9670EFB0}"/>
                    </a:ext>
                  </a:extLst>
                </p:cNvPr>
                <p:cNvSpPr/>
                <p:nvPr/>
              </p:nvSpPr>
              <p:spPr>
                <a:xfrm>
                  <a:off x="3797300" y="666963"/>
                  <a:ext cx="608424" cy="608424"/>
                </a:xfrm>
                <a:prstGeom prst="ellipse">
                  <a:avLst/>
                </a:prstGeom>
                <a:solidFill>
                  <a:schemeClr val="accent4"/>
                </a:solidFill>
                <a:ln w="12700">
                  <a:solidFill>
                    <a:schemeClr val="bg1">
                      <a:alpha val="52000"/>
                    </a:schemeClr>
                  </a:solidFill>
                </a:ln>
                <a:effectLst>
                  <a:innerShdw blurRad="63500" dist="254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050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B8D6C305-CCEB-A9C5-36A6-B1D9CBA480ED}"/>
                    </a:ext>
                  </a:extLst>
                </p:cNvPr>
                <p:cNvSpPr/>
                <p:nvPr/>
              </p:nvSpPr>
              <p:spPr>
                <a:xfrm>
                  <a:off x="3865767" y="735430"/>
                  <a:ext cx="471489" cy="471489"/>
                </a:xfrm>
                <a:prstGeom prst="ellipse">
                  <a:avLst/>
                </a:prstGeom>
                <a:gradFill>
                  <a:gsLst>
                    <a:gs pos="68000">
                      <a:schemeClr val="bg1"/>
                    </a:gs>
                    <a:gs pos="9000">
                      <a:schemeClr val="bg1">
                        <a:lumMod val="78000"/>
                      </a:schemeClr>
                    </a:gs>
                  </a:gsLst>
                  <a:lin ang="2700000" scaled="1"/>
                </a:gradFill>
                <a:ln w="15875">
                  <a:solidFill>
                    <a:schemeClr val="bg1">
                      <a:alpha val="42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4</a:t>
                  </a:r>
                </a:p>
              </p:txBody>
            </p:sp>
          </p:grp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0C7CB137-6835-3380-7687-287F473806D6}"/>
                </a:ext>
              </a:extLst>
            </p:cNvPr>
            <p:cNvGrpSpPr/>
            <p:nvPr/>
          </p:nvGrpSpPr>
          <p:grpSpPr>
            <a:xfrm>
              <a:off x="3990976" y="3550544"/>
              <a:ext cx="2959202" cy="456318"/>
              <a:chOff x="3797300" y="3876809"/>
              <a:chExt cx="3945603" cy="608424"/>
            </a:xfrm>
          </p:grpSpPr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BCFD23A7-83A4-0DE5-581E-39E14D6EE729}"/>
                  </a:ext>
                </a:extLst>
              </p:cNvPr>
              <p:cNvSpPr/>
              <p:nvPr/>
            </p:nvSpPr>
            <p:spPr>
              <a:xfrm>
                <a:off x="3861656" y="3966042"/>
                <a:ext cx="3881247" cy="516540"/>
              </a:xfrm>
              <a:custGeom>
                <a:avLst/>
                <a:gdLst>
                  <a:gd name="connsiteX0" fmla="*/ 3622929 w 3881247"/>
                  <a:gd name="connsiteY0" fmla="*/ 0 h 516540"/>
                  <a:gd name="connsiteX1" fmla="*/ 3881247 w 3881247"/>
                  <a:gd name="connsiteY1" fmla="*/ 258318 h 516540"/>
                  <a:gd name="connsiteX2" fmla="*/ 3881247 w 3881247"/>
                  <a:gd name="connsiteY2" fmla="*/ 258223 h 516540"/>
                  <a:gd name="connsiteX3" fmla="*/ 3622929 w 3881247"/>
                  <a:gd name="connsiteY3" fmla="*/ 516541 h 516540"/>
                  <a:gd name="connsiteX4" fmla="*/ 258318 w 3881247"/>
                  <a:gd name="connsiteY4" fmla="*/ 516541 h 516540"/>
                  <a:gd name="connsiteX5" fmla="*/ 0 w 3881247"/>
                  <a:gd name="connsiteY5" fmla="*/ 258223 h 516540"/>
                  <a:gd name="connsiteX6" fmla="*/ 0 w 3881247"/>
                  <a:gd name="connsiteY6" fmla="*/ 258318 h 516540"/>
                  <a:gd name="connsiteX7" fmla="*/ 258318 w 3881247"/>
                  <a:gd name="connsiteY7" fmla="*/ 0 h 51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81247" h="516540">
                    <a:moveTo>
                      <a:pt x="3622929" y="0"/>
                    </a:moveTo>
                    <a:cubicBezTo>
                      <a:pt x="3765594" y="0"/>
                      <a:pt x="3881247" y="115653"/>
                      <a:pt x="3881247" y="258318"/>
                    </a:cubicBezTo>
                    <a:lnTo>
                      <a:pt x="3881247" y="258223"/>
                    </a:lnTo>
                    <a:cubicBezTo>
                      <a:pt x="3881247" y="400888"/>
                      <a:pt x="3765594" y="516541"/>
                      <a:pt x="3622929" y="516541"/>
                    </a:cubicBezTo>
                    <a:lnTo>
                      <a:pt x="258318" y="516541"/>
                    </a:lnTo>
                    <a:cubicBezTo>
                      <a:pt x="115653" y="516541"/>
                      <a:pt x="0" y="400888"/>
                      <a:pt x="0" y="258223"/>
                    </a:cubicBezTo>
                    <a:lnTo>
                      <a:pt x="0" y="258318"/>
                    </a:lnTo>
                    <a:cubicBezTo>
                      <a:pt x="0" y="115653"/>
                      <a:pt x="115653" y="0"/>
                      <a:pt x="25831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42000"/>
                </a:schemeClr>
              </a:solidFill>
              <a:ln w="9525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 sz="1050"/>
              </a:p>
            </p:txBody>
          </p:sp>
          <p:sp>
            <p:nvSpPr>
              <p:cNvPr id="226" name="Rectangle: Rounded Corners 225">
                <a:extLst>
                  <a:ext uri="{FF2B5EF4-FFF2-40B4-BE49-F238E27FC236}">
                    <a16:creationId xmlns:a16="http://schemas.microsoft.com/office/drawing/2014/main" id="{2EA0AC19-3475-4934-6DB0-76EEBF68AD84}"/>
                  </a:ext>
                </a:extLst>
              </p:cNvPr>
              <p:cNvSpPr/>
              <p:nvPr/>
            </p:nvSpPr>
            <p:spPr>
              <a:xfrm>
                <a:off x="4054156" y="3927370"/>
                <a:ext cx="1116000" cy="902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 w="15875" cap="flat">
                <a:solidFill>
                  <a:schemeClr val="bg1">
                    <a:alpha val="48000"/>
                  </a:schemeClr>
                </a:solidFill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sz="1050"/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97B2B442-3B04-E73A-2213-0974A13B1476}"/>
                  </a:ext>
                </a:extLst>
              </p:cNvPr>
              <p:cNvGrpSpPr/>
              <p:nvPr/>
            </p:nvGrpSpPr>
            <p:grpSpPr>
              <a:xfrm>
                <a:off x="3797300" y="3876809"/>
                <a:ext cx="608424" cy="608424"/>
                <a:chOff x="3797300" y="666963"/>
                <a:chExt cx="608424" cy="608424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B410024E-DEB2-4BE9-FD78-C56323A72DDB}"/>
                    </a:ext>
                  </a:extLst>
                </p:cNvPr>
                <p:cNvSpPr/>
                <p:nvPr/>
              </p:nvSpPr>
              <p:spPr>
                <a:xfrm>
                  <a:off x="3797300" y="666963"/>
                  <a:ext cx="608424" cy="608424"/>
                </a:xfrm>
                <a:prstGeom prst="ellipse">
                  <a:avLst/>
                </a:prstGeom>
                <a:solidFill>
                  <a:schemeClr val="accent5"/>
                </a:solidFill>
                <a:ln w="12700">
                  <a:solidFill>
                    <a:schemeClr val="bg1">
                      <a:alpha val="52000"/>
                    </a:schemeClr>
                  </a:solidFill>
                </a:ln>
                <a:effectLst>
                  <a:innerShdw blurRad="63500" dist="254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050"/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A7AE13A0-4D06-8B81-6434-8B0810AEAC6F}"/>
                    </a:ext>
                  </a:extLst>
                </p:cNvPr>
                <p:cNvSpPr/>
                <p:nvPr/>
              </p:nvSpPr>
              <p:spPr>
                <a:xfrm>
                  <a:off x="3865767" y="735430"/>
                  <a:ext cx="471489" cy="471489"/>
                </a:xfrm>
                <a:prstGeom prst="ellipse">
                  <a:avLst/>
                </a:prstGeom>
                <a:gradFill>
                  <a:gsLst>
                    <a:gs pos="68000">
                      <a:schemeClr val="bg1"/>
                    </a:gs>
                    <a:gs pos="9000">
                      <a:schemeClr val="bg1">
                        <a:lumMod val="78000"/>
                      </a:schemeClr>
                    </a:gs>
                  </a:gsLst>
                  <a:lin ang="2700000" scaled="1"/>
                </a:gradFill>
                <a:ln w="15875">
                  <a:solidFill>
                    <a:schemeClr val="bg1">
                      <a:alpha val="42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5</a:t>
                  </a:r>
                </a:p>
              </p:txBody>
            </p:sp>
          </p:grp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268F8049-54C4-D809-EA0E-5084454ED8CF}"/>
                </a:ext>
              </a:extLst>
            </p:cNvPr>
            <p:cNvSpPr txBox="1"/>
            <p:nvPr/>
          </p:nvSpPr>
          <p:spPr>
            <a:xfrm>
              <a:off x="4475385" y="1251471"/>
              <a:ext cx="2447904" cy="367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None/>
                <a:defRPr sz="1100">
                  <a:solidFill>
                    <a:schemeClr val="bg1">
                      <a:lumMod val="65000"/>
                    </a:schemeClr>
                  </a:solidFill>
                  <a:latin typeface="+mn-lt"/>
                  <a:ea typeface="Roboto"/>
                  <a:cs typeface="Open Sans" pitchFamily="2" charset="0"/>
                </a:defRPr>
              </a:lvl1pPr>
            </a:lstStyle>
            <a:p>
              <a:r>
                <a:rPr lang="pt-BR" sz="800" b="1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Responsive Construct</a:t>
              </a:r>
              <a:endParaRPr lang="en-US" sz="800" b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E793AC4C-6143-ABF8-5842-D8C4700B950B}"/>
                </a:ext>
              </a:extLst>
            </p:cNvPr>
            <p:cNvSpPr txBox="1"/>
            <p:nvPr/>
          </p:nvSpPr>
          <p:spPr>
            <a:xfrm>
              <a:off x="4872076" y="1854378"/>
              <a:ext cx="2447904" cy="367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None/>
                <a:defRPr sz="1100">
                  <a:solidFill>
                    <a:schemeClr val="bg1">
                      <a:lumMod val="65000"/>
                    </a:schemeClr>
                  </a:solidFill>
                  <a:latin typeface="+mn-lt"/>
                  <a:ea typeface="Roboto"/>
                  <a:cs typeface="Open Sans" pitchFamily="2" charset="0"/>
                </a:defRPr>
              </a:lvl1pPr>
            </a:lstStyle>
            <a:p>
              <a:r>
                <a:rPr lang="pt-BR" sz="800" b="1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Flexible</a:t>
              </a:r>
              <a:endParaRPr lang="en-US" sz="800" b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33F899A5-7D31-950B-5DFD-85AC3EB84384}"/>
                </a:ext>
              </a:extLst>
            </p:cNvPr>
            <p:cNvSpPr txBox="1"/>
            <p:nvPr/>
          </p:nvSpPr>
          <p:spPr>
            <a:xfrm>
              <a:off x="4872076" y="3060187"/>
              <a:ext cx="2447904" cy="367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None/>
                <a:defRPr sz="1100">
                  <a:solidFill>
                    <a:schemeClr val="bg1">
                      <a:lumMod val="65000"/>
                    </a:schemeClr>
                  </a:solidFill>
                  <a:latin typeface="+mn-lt"/>
                  <a:ea typeface="Roboto"/>
                  <a:cs typeface="Open Sans" pitchFamily="2" charset="0"/>
                </a:defRPr>
              </a:lvl1pPr>
            </a:lstStyle>
            <a:p>
              <a:r>
                <a:rPr lang="pt-BR" sz="800" b="1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Parallel Training</a:t>
              </a:r>
              <a:endParaRPr lang="en-US" sz="800" b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E6190C4F-ADF7-AA60-3B4D-BB2147C8A30F}"/>
                </a:ext>
              </a:extLst>
            </p:cNvPr>
            <p:cNvSpPr txBox="1"/>
            <p:nvPr/>
          </p:nvSpPr>
          <p:spPr>
            <a:xfrm>
              <a:off x="4475386" y="3663093"/>
              <a:ext cx="2447904" cy="367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None/>
                <a:defRPr sz="1100">
                  <a:solidFill>
                    <a:schemeClr val="bg1">
                      <a:lumMod val="65000"/>
                    </a:schemeClr>
                  </a:solidFill>
                  <a:latin typeface="+mn-lt"/>
                  <a:ea typeface="Roboto"/>
                  <a:cs typeface="Open Sans" pitchFamily="2" charset="0"/>
                </a:defRPr>
              </a:lvl1pPr>
            </a:lstStyle>
            <a:p>
              <a:r>
                <a:rPr lang="pt-BR" sz="800" b="1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Open Source</a:t>
              </a:r>
              <a:endParaRPr lang="en-US" sz="800" b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244DAAFB-B828-5244-A00B-C6BDF6D288CA}"/>
                </a:ext>
              </a:extLst>
            </p:cNvPr>
            <p:cNvSpPr txBox="1"/>
            <p:nvPr/>
          </p:nvSpPr>
          <p:spPr>
            <a:xfrm>
              <a:off x="5033216" y="2457283"/>
              <a:ext cx="2447904" cy="367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None/>
                <a:defRPr sz="1100">
                  <a:solidFill>
                    <a:schemeClr val="bg1">
                      <a:lumMod val="65000"/>
                    </a:schemeClr>
                  </a:solidFill>
                  <a:latin typeface="+mn-lt"/>
                  <a:ea typeface="Roboto"/>
                  <a:cs typeface="Open Sans" pitchFamily="2" charset="0"/>
                </a:defRPr>
              </a:lvl1pPr>
            </a:lstStyle>
            <a:p>
              <a:r>
                <a:rPr lang="pt-BR" sz="800" b="1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Easily Trainable</a:t>
              </a:r>
              <a:endParaRPr lang="en-US" sz="800" b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4" name="TextBox 101">
            <a:extLst>
              <a:ext uri="{FF2B5EF4-FFF2-40B4-BE49-F238E27FC236}">
                <a16:creationId xmlns:a16="http://schemas.microsoft.com/office/drawing/2014/main" id="{120F6CCE-9CC6-41DE-8852-A09E06426B01}"/>
              </a:ext>
            </a:extLst>
          </p:cNvPr>
          <p:cNvSpPr txBox="1"/>
          <p:nvPr/>
        </p:nvSpPr>
        <p:spPr>
          <a:xfrm flipH="1">
            <a:off x="4427800" y="3550555"/>
            <a:ext cx="4556762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Accessible source code for customization.</a:t>
            </a:r>
          </a:p>
        </p:txBody>
      </p:sp>
      <p:sp>
        <p:nvSpPr>
          <p:cNvPr id="36" name="Shape 4864">
            <a:extLst>
              <a:ext uri="{FF2B5EF4-FFF2-40B4-BE49-F238E27FC236}">
                <a16:creationId xmlns:a16="http://schemas.microsoft.com/office/drawing/2014/main" id="{BDD77991-D8AE-4090-92C1-CFBE68F06842}"/>
              </a:ext>
            </a:extLst>
          </p:cNvPr>
          <p:cNvSpPr/>
          <p:nvPr/>
        </p:nvSpPr>
        <p:spPr>
          <a:xfrm>
            <a:off x="3445445" y="3605841"/>
            <a:ext cx="132372" cy="106748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TextBox 104">
            <a:extLst>
              <a:ext uri="{FF2B5EF4-FFF2-40B4-BE49-F238E27FC236}">
                <a16:creationId xmlns:a16="http://schemas.microsoft.com/office/drawing/2014/main" id="{CC88A219-B558-45DE-A17A-AB2448824A20}"/>
              </a:ext>
            </a:extLst>
          </p:cNvPr>
          <p:cNvSpPr txBox="1"/>
          <p:nvPr/>
        </p:nvSpPr>
        <p:spPr>
          <a:xfrm flipH="1">
            <a:off x="4427800" y="3146968"/>
            <a:ext cx="4556762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Supports distributed training for speed.</a:t>
            </a:r>
          </a:p>
        </p:txBody>
      </p:sp>
      <p:sp>
        <p:nvSpPr>
          <p:cNvPr id="43" name="Shape 4864">
            <a:extLst>
              <a:ext uri="{FF2B5EF4-FFF2-40B4-BE49-F238E27FC236}">
                <a16:creationId xmlns:a16="http://schemas.microsoft.com/office/drawing/2014/main" id="{38F6F2A7-E76A-4A33-9A3B-734B9030E41D}"/>
              </a:ext>
            </a:extLst>
          </p:cNvPr>
          <p:cNvSpPr/>
          <p:nvPr/>
        </p:nvSpPr>
        <p:spPr>
          <a:xfrm>
            <a:off x="3445445" y="3202254"/>
            <a:ext cx="132372" cy="106748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107">
            <a:extLst>
              <a:ext uri="{FF2B5EF4-FFF2-40B4-BE49-F238E27FC236}">
                <a16:creationId xmlns:a16="http://schemas.microsoft.com/office/drawing/2014/main" id="{A11CBF94-B88B-4B62-932C-36EE15CE7E47}"/>
              </a:ext>
            </a:extLst>
          </p:cNvPr>
          <p:cNvSpPr txBox="1"/>
          <p:nvPr/>
        </p:nvSpPr>
        <p:spPr>
          <a:xfrm flipH="1">
            <a:off x="4427800" y="2743380"/>
            <a:ext cx="4556762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Simplifies model training with high-level APIs.</a:t>
            </a:r>
          </a:p>
        </p:txBody>
      </p:sp>
      <p:sp>
        <p:nvSpPr>
          <p:cNvPr id="53" name="Shape 4864">
            <a:extLst>
              <a:ext uri="{FF2B5EF4-FFF2-40B4-BE49-F238E27FC236}">
                <a16:creationId xmlns:a16="http://schemas.microsoft.com/office/drawing/2014/main" id="{5CE7C1B4-9793-44E2-9353-E9B5AEDF2A35}"/>
              </a:ext>
            </a:extLst>
          </p:cNvPr>
          <p:cNvSpPr/>
          <p:nvPr/>
        </p:nvSpPr>
        <p:spPr>
          <a:xfrm>
            <a:off x="3445445" y="2798666"/>
            <a:ext cx="132372" cy="106748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" name="TextBox 110">
            <a:extLst>
              <a:ext uri="{FF2B5EF4-FFF2-40B4-BE49-F238E27FC236}">
                <a16:creationId xmlns:a16="http://schemas.microsoft.com/office/drawing/2014/main" id="{E4D75A64-4C7A-4AE6-95E3-96ADA31B968C}"/>
              </a:ext>
            </a:extLst>
          </p:cNvPr>
          <p:cNvSpPr txBox="1"/>
          <p:nvPr/>
        </p:nvSpPr>
        <p:spPr>
          <a:xfrm flipH="1">
            <a:off x="4427800" y="2339792"/>
            <a:ext cx="4556762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Allows custom neural network architectures.</a:t>
            </a:r>
          </a:p>
        </p:txBody>
      </p:sp>
      <p:sp>
        <p:nvSpPr>
          <p:cNvPr id="56" name="Shape 4864">
            <a:extLst>
              <a:ext uri="{FF2B5EF4-FFF2-40B4-BE49-F238E27FC236}">
                <a16:creationId xmlns:a16="http://schemas.microsoft.com/office/drawing/2014/main" id="{4E291922-D58B-4FFB-A3D7-C9CCA59E481A}"/>
              </a:ext>
            </a:extLst>
          </p:cNvPr>
          <p:cNvSpPr/>
          <p:nvPr/>
        </p:nvSpPr>
        <p:spPr>
          <a:xfrm>
            <a:off x="3445445" y="2395078"/>
            <a:ext cx="132372" cy="106748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TextBox 113">
            <a:extLst>
              <a:ext uri="{FF2B5EF4-FFF2-40B4-BE49-F238E27FC236}">
                <a16:creationId xmlns:a16="http://schemas.microsoft.com/office/drawing/2014/main" id="{F21021F9-4CCD-4E7A-AD6B-535D07C29309}"/>
              </a:ext>
            </a:extLst>
          </p:cNvPr>
          <p:cNvSpPr txBox="1"/>
          <p:nvPr/>
        </p:nvSpPr>
        <p:spPr>
          <a:xfrm flipH="1">
            <a:off x="4427800" y="1936204"/>
            <a:ext cx="4556762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Efficient execution across hardware platforms.</a:t>
            </a:r>
          </a:p>
        </p:txBody>
      </p:sp>
      <p:sp>
        <p:nvSpPr>
          <p:cNvPr id="59" name="Shape 4864">
            <a:extLst>
              <a:ext uri="{FF2B5EF4-FFF2-40B4-BE49-F238E27FC236}">
                <a16:creationId xmlns:a16="http://schemas.microsoft.com/office/drawing/2014/main" id="{6188DA10-D175-496A-8522-92F7A0E35BC3}"/>
              </a:ext>
            </a:extLst>
          </p:cNvPr>
          <p:cNvSpPr/>
          <p:nvPr/>
        </p:nvSpPr>
        <p:spPr>
          <a:xfrm>
            <a:off x="3445445" y="1991490"/>
            <a:ext cx="132372" cy="106748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0021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9;p14">
            <a:extLst>
              <a:ext uri="{FF2B5EF4-FFF2-40B4-BE49-F238E27FC236}">
                <a16:creationId xmlns:a16="http://schemas.microsoft.com/office/drawing/2014/main" id="{E061E235-BF23-7FA8-3DF9-748F9621EA58}"/>
              </a:ext>
            </a:extLst>
          </p:cNvPr>
          <p:cNvSpPr txBox="1">
            <a:spLocks/>
          </p:cNvSpPr>
          <p:nvPr/>
        </p:nvSpPr>
        <p:spPr>
          <a:xfrm>
            <a:off x="128523" y="66694"/>
            <a:ext cx="51972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3600" dirty="0">
                <a:solidFill>
                  <a:schemeClr val="dk1"/>
                </a:solidFill>
                <a:latin typeface="+mj-lt"/>
              </a:rPr>
              <a:t>Continue</a:t>
            </a:r>
            <a:endParaRPr lang="en-US" sz="2400" dirty="0">
              <a:latin typeface="+mj-lt"/>
            </a:endParaRPr>
          </a:p>
        </p:txBody>
      </p:sp>
      <p:sp>
        <p:nvSpPr>
          <p:cNvPr id="34" name="TextBox 101">
            <a:extLst>
              <a:ext uri="{FF2B5EF4-FFF2-40B4-BE49-F238E27FC236}">
                <a16:creationId xmlns:a16="http://schemas.microsoft.com/office/drawing/2014/main" id="{120F6CCE-9CC6-41DE-8852-A09E06426B01}"/>
              </a:ext>
            </a:extLst>
          </p:cNvPr>
          <p:cNvSpPr txBox="1"/>
          <p:nvPr/>
        </p:nvSpPr>
        <p:spPr>
          <a:xfrm flipH="1">
            <a:off x="4395144" y="3566882"/>
            <a:ext cx="4556762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Visualization tool for monitoring models.</a:t>
            </a:r>
          </a:p>
        </p:txBody>
      </p:sp>
      <p:sp>
        <p:nvSpPr>
          <p:cNvPr id="36" name="Shape 4864">
            <a:extLst>
              <a:ext uri="{FF2B5EF4-FFF2-40B4-BE49-F238E27FC236}">
                <a16:creationId xmlns:a16="http://schemas.microsoft.com/office/drawing/2014/main" id="{BDD77991-D8AE-4090-92C1-CFBE68F06842}"/>
              </a:ext>
            </a:extLst>
          </p:cNvPr>
          <p:cNvSpPr/>
          <p:nvPr/>
        </p:nvSpPr>
        <p:spPr>
          <a:xfrm>
            <a:off x="3445445" y="3605841"/>
            <a:ext cx="132372" cy="106748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TextBox 104">
            <a:extLst>
              <a:ext uri="{FF2B5EF4-FFF2-40B4-BE49-F238E27FC236}">
                <a16:creationId xmlns:a16="http://schemas.microsoft.com/office/drawing/2014/main" id="{CC88A219-B558-45DE-A17A-AB2448824A20}"/>
              </a:ext>
            </a:extLst>
          </p:cNvPr>
          <p:cNvSpPr txBox="1"/>
          <p:nvPr/>
        </p:nvSpPr>
        <p:spPr>
          <a:xfrm flipH="1">
            <a:off x="4395144" y="3163295"/>
            <a:ext cx="4556762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Modular architecture for flexibility.</a:t>
            </a:r>
          </a:p>
        </p:txBody>
      </p:sp>
      <p:sp>
        <p:nvSpPr>
          <p:cNvPr id="43" name="Shape 4864">
            <a:extLst>
              <a:ext uri="{FF2B5EF4-FFF2-40B4-BE49-F238E27FC236}">
                <a16:creationId xmlns:a16="http://schemas.microsoft.com/office/drawing/2014/main" id="{38F6F2A7-E76A-4A33-9A3B-734B9030E41D}"/>
              </a:ext>
            </a:extLst>
          </p:cNvPr>
          <p:cNvSpPr/>
          <p:nvPr/>
        </p:nvSpPr>
        <p:spPr>
          <a:xfrm>
            <a:off x="3445445" y="3202254"/>
            <a:ext cx="132372" cy="106748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107">
            <a:extLst>
              <a:ext uri="{FF2B5EF4-FFF2-40B4-BE49-F238E27FC236}">
                <a16:creationId xmlns:a16="http://schemas.microsoft.com/office/drawing/2014/main" id="{A11CBF94-B88B-4B62-932C-36EE15CE7E47}"/>
              </a:ext>
            </a:extLst>
          </p:cNvPr>
          <p:cNvSpPr txBox="1"/>
          <p:nvPr/>
        </p:nvSpPr>
        <p:spPr>
          <a:xfrm flipH="1">
            <a:off x="4395144" y="2759707"/>
            <a:ext cx="4556762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Includes various distributions for modeling uncertainty.</a:t>
            </a:r>
          </a:p>
        </p:txBody>
      </p:sp>
      <p:sp>
        <p:nvSpPr>
          <p:cNvPr id="53" name="Shape 4864">
            <a:extLst>
              <a:ext uri="{FF2B5EF4-FFF2-40B4-BE49-F238E27FC236}">
                <a16:creationId xmlns:a16="http://schemas.microsoft.com/office/drawing/2014/main" id="{5CE7C1B4-9793-44E2-9353-E9B5AEDF2A35}"/>
              </a:ext>
            </a:extLst>
          </p:cNvPr>
          <p:cNvSpPr/>
          <p:nvPr/>
        </p:nvSpPr>
        <p:spPr>
          <a:xfrm>
            <a:off x="3445445" y="2798666"/>
            <a:ext cx="132372" cy="106748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" name="TextBox 110">
            <a:extLst>
              <a:ext uri="{FF2B5EF4-FFF2-40B4-BE49-F238E27FC236}">
                <a16:creationId xmlns:a16="http://schemas.microsoft.com/office/drawing/2014/main" id="{E4D75A64-4C7A-4AE6-95E3-96ADA31B968C}"/>
              </a:ext>
            </a:extLst>
          </p:cNvPr>
          <p:cNvSpPr txBox="1"/>
          <p:nvPr/>
        </p:nvSpPr>
        <p:spPr>
          <a:xfrm flipH="1">
            <a:off x="4395144" y="2356119"/>
            <a:ext cx="4556762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Modular architecture for flexibility.</a:t>
            </a:r>
          </a:p>
        </p:txBody>
      </p:sp>
      <p:sp>
        <p:nvSpPr>
          <p:cNvPr id="56" name="Shape 4864">
            <a:extLst>
              <a:ext uri="{FF2B5EF4-FFF2-40B4-BE49-F238E27FC236}">
                <a16:creationId xmlns:a16="http://schemas.microsoft.com/office/drawing/2014/main" id="{4E291922-D58B-4FFB-A3D7-C9CCA59E481A}"/>
              </a:ext>
            </a:extLst>
          </p:cNvPr>
          <p:cNvSpPr/>
          <p:nvPr/>
        </p:nvSpPr>
        <p:spPr>
          <a:xfrm>
            <a:off x="3445445" y="2395078"/>
            <a:ext cx="132372" cy="106748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TextBox 113">
            <a:extLst>
              <a:ext uri="{FF2B5EF4-FFF2-40B4-BE49-F238E27FC236}">
                <a16:creationId xmlns:a16="http://schemas.microsoft.com/office/drawing/2014/main" id="{F21021F9-4CCD-4E7A-AD6B-535D07C29309}"/>
              </a:ext>
            </a:extLst>
          </p:cNvPr>
          <p:cNvSpPr txBox="1"/>
          <p:nvPr/>
        </p:nvSpPr>
        <p:spPr>
          <a:xfrm flipH="1">
            <a:off x="4395144" y="1952531"/>
            <a:ext cx="4556762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Tools for preprocessing structured data.</a:t>
            </a:r>
          </a:p>
        </p:txBody>
      </p:sp>
      <p:sp>
        <p:nvSpPr>
          <p:cNvPr id="59" name="Shape 4864">
            <a:extLst>
              <a:ext uri="{FF2B5EF4-FFF2-40B4-BE49-F238E27FC236}">
                <a16:creationId xmlns:a16="http://schemas.microsoft.com/office/drawing/2014/main" id="{6188DA10-D175-496A-8522-92F7A0E35BC3}"/>
              </a:ext>
            </a:extLst>
          </p:cNvPr>
          <p:cNvSpPr/>
          <p:nvPr/>
        </p:nvSpPr>
        <p:spPr>
          <a:xfrm>
            <a:off x="3445445" y="1991490"/>
            <a:ext cx="132372" cy="106748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FFDCA88-86DD-0B7F-DB0F-1BEE6A29E22D}"/>
              </a:ext>
            </a:extLst>
          </p:cNvPr>
          <p:cNvGrpSpPr/>
          <p:nvPr/>
        </p:nvGrpSpPr>
        <p:grpSpPr>
          <a:xfrm>
            <a:off x="617526" y="1782665"/>
            <a:ext cx="3703534" cy="2125275"/>
            <a:chOff x="2693718" y="1143160"/>
            <a:chExt cx="4814290" cy="288753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8164BE6-3B90-FC79-F8F8-6A891B82156B}"/>
                </a:ext>
              </a:extLst>
            </p:cNvPr>
            <p:cNvGrpSpPr/>
            <p:nvPr/>
          </p:nvGrpSpPr>
          <p:grpSpPr>
            <a:xfrm flipV="1">
              <a:off x="3360004" y="3602356"/>
              <a:ext cx="682322" cy="185756"/>
              <a:chOff x="2956005" y="962360"/>
              <a:chExt cx="909762" cy="247674"/>
            </a:xfrm>
          </p:grpSpPr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CDDB92FC-BFE6-995B-F558-E72E591939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56005" y="962360"/>
                <a:ext cx="201510" cy="247674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0C3F2845-6DFD-9AA3-4EA9-CD0E91108C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156" y="965238"/>
                <a:ext cx="710611" cy="5938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93007A7B-8070-661E-A6D8-E5FD8B5F96CD}"/>
                </a:ext>
              </a:extLst>
            </p:cNvPr>
            <p:cNvGrpSpPr/>
            <p:nvPr/>
          </p:nvGrpSpPr>
          <p:grpSpPr>
            <a:xfrm>
              <a:off x="3360004" y="1364707"/>
              <a:ext cx="682322" cy="185756"/>
              <a:chOff x="2956005" y="962360"/>
              <a:chExt cx="909762" cy="247674"/>
            </a:xfrm>
          </p:grpSpPr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8F4AEE90-A9CE-F637-043E-ED0DDACBD1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56005" y="962360"/>
                <a:ext cx="201510" cy="247674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C5A758BE-DEFA-236A-F5FE-06E1D3091933}"/>
                  </a:ext>
                </a:extLst>
              </p:cNvPr>
              <p:cNvCxnSpPr>
                <a:cxnSpLocks/>
                <a:endCxn id="284" idx="2"/>
              </p:cNvCxnSpPr>
              <p:nvPr/>
            </p:nvCxnSpPr>
            <p:spPr>
              <a:xfrm>
                <a:off x="3155156" y="965238"/>
                <a:ext cx="710611" cy="5938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8BD70EB-A660-E56D-D88A-6B3C390CD0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5087" y="2571750"/>
              <a:ext cx="721637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F3CD459-7CFD-64FB-15D9-B0AD77540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9235" y="3152466"/>
              <a:ext cx="721637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D4DD4A2-CF40-5845-9577-BCE988832A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79235" y="1991035"/>
              <a:ext cx="721637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01A241D-F435-EE87-7CC4-E15AEECF862B}"/>
                </a:ext>
              </a:extLst>
            </p:cNvPr>
            <p:cNvSpPr/>
            <p:nvPr/>
          </p:nvSpPr>
          <p:spPr>
            <a:xfrm>
              <a:off x="2763584" y="1410248"/>
              <a:ext cx="1161931" cy="2323862"/>
            </a:xfrm>
            <a:custGeom>
              <a:avLst/>
              <a:gdLst>
                <a:gd name="connsiteX0" fmla="*/ 0 w 1549241"/>
                <a:gd name="connsiteY0" fmla="*/ 0 h 3098482"/>
                <a:gd name="connsiteX1" fmla="*/ 1549241 w 1549241"/>
                <a:gd name="connsiteY1" fmla="*/ 1549241 h 3098482"/>
                <a:gd name="connsiteX2" fmla="*/ 0 w 1549241"/>
                <a:gd name="connsiteY2" fmla="*/ 3098482 h 309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241" h="3098482">
                  <a:moveTo>
                    <a:pt x="0" y="0"/>
                  </a:moveTo>
                  <a:cubicBezTo>
                    <a:pt x="855631" y="0"/>
                    <a:pt x="1549241" y="693611"/>
                    <a:pt x="1549241" y="1549241"/>
                  </a:cubicBezTo>
                  <a:cubicBezTo>
                    <a:pt x="1549241" y="2404872"/>
                    <a:pt x="855631" y="3098482"/>
                    <a:pt x="0" y="3098482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105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292B109-E861-84DB-134C-6F99FDE210A5}"/>
                </a:ext>
              </a:extLst>
            </p:cNvPr>
            <p:cNvSpPr/>
            <p:nvPr/>
          </p:nvSpPr>
          <p:spPr>
            <a:xfrm>
              <a:off x="2693718" y="1340383"/>
              <a:ext cx="139732" cy="139732"/>
            </a:xfrm>
            <a:custGeom>
              <a:avLst/>
              <a:gdLst>
                <a:gd name="connsiteX0" fmla="*/ 186309 w 186309"/>
                <a:gd name="connsiteY0" fmla="*/ 93155 h 186309"/>
                <a:gd name="connsiteX1" fmla="*/ 93155 w 186309"/>
                <a:gd name="connsiteY1" fmla="*/ 186309 h 186309"/>
                <a:gd name="connsiteX2" fmla="*/ 0 w 186309"/>
                <a:gd name="connsiteY2" fmla="*/ 93155 h 186309"/>
                <a:gd name="connsiteX3" fmla="*/ 93155 w 186309"/>
                <a:gd name="connsiteY3" fmla="*/ 0 h 186309"/>
                <a:gd name="connsiteX4" fmla="*/ 186309 w 186309"/>
                <a:gd name="connsiteY4" fmla="*/ 93155 h 18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9" h="186309">
                  <a:moveTo>
                    <a:pt x="186309" y="93155"/>
                  </a:moveTo>
                  <a:cubicBezTo>
                    <a:pt x="186309" y="144602"/>
                    <a:pt x="144602" y="186309"/>
                    <a:pt x="93155" y="186309"/>
                  </a:cubicBezTo>
                  <a:cubicBezTo>
                    <a:pt x="41707" y="186309"/>
                    <a:pt x="0" y="144602"/>
                    <a:pt x="0" y="93155"/>
                  </a:cubicBezTo>
                  <a:cubicBezTo>
                    <a:pt x="0" y="41707"/>
                    <a:pt x="41707" y="0"/>
                    <a:pt x="93155" y="0"/>
                  </a:cubicBezTo>
                  <a:cubicBezTo>
                    <a:pt x="144602" y="0"/>
                    <a:pt x="186309" y="41707"/>
                    <a:pt x="186309" y="93155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chemeClr val="bg1">
                  <a:alpha val="42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6D06D95-39D8-C6D8-B002-06B903FCA59D}"/>
                </a:ext>
              </a:extLst>
            </p:cNvPr>
            <p:cNvSpPr/>
            <p:nvPr/>
          </p:nvSpPr>
          <p:spPr>
            <a:xfrm>
              <a:off x="2693718" y="3663388"/>
              <a:ext cx="139732" cy="139731"/>
            </a:xfrm>
            <a:custGeom>
              <a:avLst/>
              <a:gdLst>
                <a:gd name="connsiteX0" fmla="*/ 186309 w 186309"/>
                <a:gd name="connsiteY0" fmla="*/ 93154 h 186308"/>
                <a:gd name="connsiteX1" fmla="*/ 93155 w 186309"/>
                <a:gd name="connsiteY1" fmla="*/ 186309 h 186308"/>
                <a:gd name="connsiteX2" fmla="*/ 0 w 186309"/>
                <a:gd name="connsiteY2" fmla="*/ 93154 h 186308"/>
                <a:gd name="connsiteX3" fmla="*/ 93155 w 186309"/>
                <a:gd name="connsiteY3" fmla="*/ 0 h 186308"/>
                <a:gd name="connsiteX4" fmla="*/ 186309 w 186309"/>
                <a:gd name="connsiteY4" fmla="*/ 93154 h 18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9" h="186308">
                  <a:moveTo>
                    <a:pt x="186309" y="93154"/>
                  </a:moveTo>
                  <a:cubicBezTo>
                    <a:pt x="186309" y="144602"/>
                    <a:pt x="144602" y="186309"/>
                    <a:pt x="93155" y="186309"/>
                  </a:cubicBezTo>
                  <a:cubicBezTo>
                    <a:pt x="41707" y="186309"/>
                    <a:pt x="0" y="144602"/>
                    <a:pt x="0" y="93154"/>
                  </a:cubicBezTo>
                  <a:cubicBezTo>
                    <a:pt x="0" y="41707"/>
                    <a:pt x="41707" y="0"/>
                    <a:pt x="93155" y="0"/>
                  </a:cubicBezTo>
                  <a:cubicBezTo>
                    <a:pt x="144602" y="0"/>
                    <a:pt x="186309" y="41707"/>
                    <a:pt x="186309" y="93154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chemeClr val="bg1">
                  <a:alpha val="42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105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B50C42F-0D92-A24C-79E3-6A3C16005C4C}"/>
                </a:ext>
              </a:extLst>
            </p:cNvPr>
            <p:cNvSpPr/>
            <p:nvPr/>
          </p:nvSpPr>
          <p:spPr>
            <a:xfrm>
              <a:off x="3274505" y="3507726"/>
              <a:ext cx="139732" cy="139731"/>
            </a:xfrm>
            <a:custGeom>
              <a:avLst/>
              <a:gdLst>
                <a:gd name="connsiteX0" fmla="*/ 186309 w 186309"/>
                <a:gd name="connsiteY0" fmla="*/ 93155 h 186308"/>
                <a:gd name="connsiteX1" fmla="*/ 93155 w 186309"/>
                <a:gd name="connsiteY1" fmla="*/ 186309 h 186308"/>
                <a:gd name="connsiteX2" fmla="*/ 0 w 186309"/>
                <a:gd name="connsiteY2" fmla="*/ 93155 h 186308"/>
                <a:gd name="connsiteX3" fmla="*/ 93155 w 186309"/>
                <a:gd name="connsiteY3" fmla="*/ 0 h 186308"/>
                <a:gd name="connsiteX4" fmla="*/ 186309 w 186309"/>
                <a:gd name="connsiteY4" fmla="*/ 93155 h 18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9" h="186308">
                  <a:moveTo>
                    <a:pt x="186309" y="93155"/>
                  </a:moveTo>
                  <a:cubicBezTo>
                    <a:pt x="186309" y="144602"/>
                    <a:pt x="144602" y="186309"/>
                    <a:pt x="93155" y="186309"/>
                  </a:cubicBezTo>
                  <a:cubicBezTo>
                    <a:pt x="41707" y="186309"/>
                    <a:pt x="0" y="144602"/>
                    <a:pt x="0" y="93155"/>
                  </a:cubicBezTo>
                  <a:cubicBezTo>
                    <a:pt x="0" y="41707"/>
                    <a:pt x="41707" y="0"/>
                    <a:pt x="93155" y="0"/>
                  </a:cubicBezTo>
                  <a:cubicBezTo>
                    <a:pt x="144602" y="0"/>
                    <a:pt x="186309" y="41707"/>
                    <a:pt x="186309" y="93155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 sz="105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E06B569-CC8F-694D-6238-9C98F0DCBF82}"/>
                </a:ext>
              </a:extLst>
            </p:cNvPr>
            <p:cNvSpPr/>
            <p:nvPr/>
          </p:nvSpPr>
          <p:spPr>
            <a:xfrm>
              <a:off x="3699629" y="3082601"/>
              <a:ext cx="139732" cy="139732"/>
            </a:xfrm>
            <a:custGeom>
              <a:avLst/>
              <a:gdLst>
                <a:gd name="connsiteX0" fmla="*/ 186309 w 186309"/>
                <a:gd name="connsiteY0" fmla="*/ 93155 h 186309"/>
                <a:gd name="connsiteX1" fmla="*/ 93154 w 186309"/>
                <a:gd name="connsiteY1" fmla="*/ 186309 h 186309"/>
                <a:gd name="connsiteX2" fmla="*/ 0 w 186309"/>
                <a:gd name="connsiteY2" fmla="*/ 93155 h 186309"/>
                <a:gd name="connsiteX3" fmla="*/ 93154 w 186309"/>
                <a:gd name="connsiteY3" fmla="*/ 0 h 186309"/>
                <a:gd name="connsiteX4" fmla="*/ 186309 w 186309"/>
                <a:gd name="connsiteY4" fmla="*/ 93155 h 18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9" h="186309">
                  <a:moveTo>
                    <a:pt x="186309" y="93155"/>
                  </a:moveTo>
                  <a:cubicBezTo>
                    <a:pt x="186309" y="144602"/>
                    <a:pt x="144602" y="186309"/>
                    <a:pt x="93154" y="186309"/>
                  </a:cubicBezTo>
                  <a:cubicBezTo>
                    <a:pt x="41706" y="186309"/>
                    <a:pt x="0" y="144602"/>
                    <a:pt x="0" y="93155"/>
                  </a:cubicBezTo>
                  <a:cubicBezTo>
                    <a:pt x="0" y="41707"/>
                    <a:pt x="41707" y="0"/>
                    <a:pt x="93154" y="0"/>
                  </a:cubicBezTo>
                  <a:cubicBezTo>
                    <a:pt x="144602" y="0"/>
                    <a:pt x="186309" y="41707"/>
                    <a:pt x="186309" y="9315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 sz="105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B1D73B4-9DB0-B632-40CD-AD6FCA811B40}"/>
                </a:ext>
              </a:extLst>
            </p:cNvPr>
            <p:cNvSpPr/>
            <p:nvPr/>
          </p:nvSpPr>
          <p:spPr>
            <a:xfrm>
              <a:off x="3855221" y="2501885"/>
              <a:ext cx="139731" cy="139732"/>
            </a:xfrm>
            <a:custGeom>
              <a:avLst/>
              <a:gdLst>
                <a:gd name="connsiteX0" fmla="*/ 186309 w 186308"/>
                <a:gd name="connsiteY0" fmla="*/ 93154 h 186309"/>
                <a:gd name="connsiteX1" fmla="*/ 93155 w 186308"/>
                <a:gd name="connsiteY1" fmla="*/ 186309 h 186309"/>
                <a:gd name="connsiteX2" fmla="*/ 0 w 186308"/>
                <a:gd name="connsiteY2" fmla="*/ 93154 h 186309"/>
                <a:gd name="connsiteX3" fmla="*/ 93155 w 186308"/>
                <a:gd name="connsiteY3" fmla="*/ 0 h 186309"/>
                <a:gd name="connsiteX4" fmla="*/ 186309 w 186308"/>
                <a:gd name="connsiteY4" fmla="*/ 93154 h 18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8" h="186309">
                  <a:moveTo>
                    <a:pt x="186309" y="93154"/>
                  </a:moveTo>
                  <a:cubicBezTo>
                    <a:pt x="186309" y="144602"/>
                    <a:pt x="144602" y="186309"/>
                    <a:pt x="93155" y="186309"/>
                  </a:cubicBezTo>
                  <a:cubicBezTo>
                    <a:pt x="41707" y="186309"/>
                    <a:pt x="0" y="144602"/>
                    <a:pt x="0" y="93154"/>
                  </a:cubicBezTo>
                  <a:cubicBezTo>
                    <a:pt x="0" y="41707"/>
                    <a:pt x="41707" y="0"/>
                    <a:pt x="93155" y="0"/>
                  </a:cubicBezTo>
                  <a:cubicBezTo>
                    <a:pt x="144602" y="0"/>
                    <a:pt x="186309" y="41707"/>
                    <a:pt x="186309" y="9315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 sz="105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F2A1498-F5FD-75F3-88F5-8D92F266D89F}"/>
                </a:ext>
              </a:extLst>
            </p:cNvPr>
            <p:cNvSpPr/>
            <p:nvPr/>
          </p:nvSpPr>
          <p:spPr>
            <a:xfrm>
              <a:off x="3699629" y="1921170"/>
              <a:ext cx="139732" cy="139732"/>
            </a:xfrm>
            <a:custGeom>
              <a:avLst/>
              <a:gdLst>
                <a:gd name="connsiteX0" fmla="*/ 186309 w 186309"/>
                <a:gd name="connsiteY0" fmla="*/ 93155 h 186309"/>
                <a:gd name="connsiteX1" fmla="*/ 93154 w 186309"/>
                <a:gd name="connsiteY1" fmla="*/ 186309 h 186309"/>
                <a:gd name="connsiteX2" fmla="*/ 0 w 186309"/>
                <a:gd name="connsiteY2" fmla="*/ 93155 h 186309"/>
                <a:gd name="connsiteX3" fmla="*/ 93154 w 186309"/>
                <a:gd name="connsiteY3" fmla="*/ 0 h 186309"/>
                <a:gd name="connsiteX4" fmla="*/ 186309 w 186309"/>
                <a:gd name="connsiteY4" fmla="*/ 93155 h 18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9" h="186309">
                  <a:moveTo>
                    <a:pt x="186309" y="93155"/>
                  </a:moveTo>
                  <a:cubicBezTo>
                    <a:pt x="186309" y="144602"/>
                    <a:pt x="144602" y="186309"/>
                    <a:pt x="93154" y="186309"/>
                  </a:cubicBezTo>
                  <a:cubicBezTo>
                    <a:pt x="41706" y="186309"/>
                    <a:pt x="0" y="144602"/>
                    <a:pt x="0" y="93155"/>
                  </a:cubicBezTo>
                  <a:cubicBezTo>
                    <a:pt x="0" y="41707"/>
                    <a:pt x="41707" y="0"/>
                    <a:pt x="93154" y="0"/>
                  </a:cubicBezTo>
                  <a:cubicBezTo>
                    <a:pt x="144602" y="0"/>
                    <a:pt x="186309" y="41707"/>
                    <a:pt x="186309" y="9315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 sz="105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640A4605-9E3B-7E7B-AB95-A1677E8262BA}"/>
                </a:ext>
              </a:extLst>
            </p:cNvPr>
            <p:cNvSpPr/>
            <p:nvPr/>
          </p:nvSpPr>
          <p:spPr>
            <a:xfrm>
              <a:off x="3274505" y="1496045"/>
              <a:ext cx="139732" cy="139732"/>
            </a:xfrm>
            <a:custGeom>
              <a:avLst/>
              <a:gdLst>
                <a:gd name="connsiteX0" fmla="*/ 186309 w 186309"/>
                <a:gd name="connsiteY0" fmla="*/ 93155 h 186309"/>
                <a:gd name="connsiteX1" fmla="*/ 93155 w 186309"/>
                <a:gd name="connsiteY1" fmla="*/ 186309 h 186309"/>
                <a:gd name="connsiteX2" fmla="*/ 0 w 186309"/>
                <a:gd name="connsiteY2" fmla="*/ 93154 h 186309"/>
                <a:gd name="connsiteX3" fmla="*/ 93155 w 186309"/>
                <a:gd name="connsiteY3" fmla="*/ 0 h 186309"/>
                <a:gd name="connsiteX4" fmla="*/ 186309 w 186309"/>
                <a:gd name="connsiteY4" fmla="*/ 93155 h 18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9" h="186309">
                  <a:moveTo>
                    <a:pt x="186309" y="93155"/>
                  </a:moveTo>
                  <a:cubicBezTo>
                    <a:pt x="186309" y="144602"/>
                    <a:pt x="144602" y="186309"/>
                    <a:pt x="93155" y="186309"/>
                  </a:cubicBezTo>
                  <a:cubicBezTo>
                    <a:pt x="41707" y="186309"/>
                    <a:pt x="0" y="144602"/>
                    <a:pt x="0" y="93154"/>
                  </a:cubicBezTo>
                  <a:cubicBezTo>
                    <a:pt x="0" y="41707"/>
                    <a:pt x="41707" y="0"/>
                    <a:pt x="93155" y="0"/>
                  </a:cubicBezTo>
                  <a:cubicBezTo>
                    <a:pt x="144602" y="0"/>
                    <a:pt x="186309" y="41707"/>
                    <a:pt x="186309" y="9315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 sz="1050"/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A4AFF013-4015-DF91-BCAE-50615EF2DDBF}"/>
                </a:ext>
              </a:extLst>
            </p:cNvPr>
            <p:cNvGrpSpPr/>
            <p:nvPr/>
          </p:nvGrpSpPr>
          <p:grpSpPr>
            <a:xfrm>
              <a:off x="3990976" y="1143160"/>
              <a:ext cx="2959202" cy="456318"/>
              <a:chOff x="3797300" y="666963"/>
              <a:chExt cx="3945603" cy="608424"/>
            </a:xfrm>
          </p:grpSpPr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F287ABE3-CFBF-5F89-00BB-05EFF5F9BFB2}"/>
                  </a:ext>
                </a:extLst>
              </p:cNvPr>
              <p:cNvSpPr/>
              <p:nvPr/>
            </p:nvSpPr>
            <p:spPr>
              <a:xfrm>
                <a:off x="3861656" y="750548"/>
                <a:ext cx="3881247" cy="516540"/>
              </a:xfrm>
              <a:custGeom>
                <a:avLst/>
                <a:gdLst>
                  <a:gd name="connsiteX0" fmla="*/ 3622929 w 3881247"/>
                  <a:gd name="connsiteY0" fmla="*/ 0 h 516540"/>
                  <a:gd name="connsiteX1" fmla="*/ 3881247 w 3881247"/>
                  <a:gd name="connsiteY1" fmla="*/ 258318 h 516540"/>
                  <a:gd name="connsiteX2" fmla="*/ 3881247 w 3881247"/>
                  <a:gd name="connsiteY2" fmla="*/ 258223 h 516540"/>
                  <a:gd name="connsiteX3" fmla="*/ 3622929 w 3881247"/>
                  <a:gd name="connsiteY3" fmla="*/ 516541 h 516540"/>
                  <a:gd name="connsiteX4" fmla="*/ 258318 w 3881247"/>
                  <a:gd name="connsiteY4" fmla="*/ 516541 h 516540"/>
                  <a:gd name="connsiteX5" fmla="*/ 0 w 3881247"/>
                  <a:gd name="connsiteY5" fmla="*/ 258223 h 516540"/>
                  <a:gd name="connsiteX6" fmla="*/ 0 w 3881247"/>
                  <a:gd name="connsiteY6" fmla="*/ 258318 h 516540"/>
                  <a:gd name="connsiteX7" fmla="*/ 258318 w 3881247"/>
                  <a:gd name="connsiteY7" fmla="*/ 0 h 51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81247" h="516540">
                    <a:moveTo>
                      <a:pt x="3622929" y="0"/>
                    </a:moveTo>
                    <a:cubicBezTo>
                      <a:pt x="3765594" y="0"/>
                      <a:pt x="3881247" y="115653"/>
                      <a:pt x="3881247" y="258318"/>
                    </a:cubicBezTo>
                    <a:lnTo>
                      <a:pt x="3881247" y="258223"/>
                    </a:lnTo>
                    <a:cubicBezTo>
                      <a:pt x="3881247" y="400888"/>
                      <a:pt x="3765594" y="516541"/>
                      <a:pt x="3622929" y="516541"/>
                    </a:cubicBezTo>
                    <a:lnTo>
                      <a:pt x="258318" y="516541"/>
                    </a:lnTo>
                    <a:cubicBezTo>
                      <a:pt x="115653" y="516541"/>
                      <a:pt x="0" y="400888"/>
                      <a:pt x="0" y="258223"/>
                    </a:cubicBezTo>
                    <a:lnTo>
                      <a:pt x="0" y="258318"/>
                    </a:lnTo>
                    <a:cubicBezTo>
                      <a:pt x="0" y="115653"/>
                      <a:pt x="115653" y="0"/>
                      <a:pt x="25831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42000"/>
                </a:schemeClr>
              </a:solidFill>
              <a:ln w="9525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IN" sz="1050" dirty="0"/>
              </a:p>
            </p:txBody>
          </p:sp>
          <p:sp>
            <p:nvSpPr>
              <p:cNvPr id="281" name="Rectangle: Rounded Corners 280">
                <a:extLst>
                  <a:ext uri="{FF2B5EF4-FFF2-40B4-BE49-F238E27FC236}">
                    <a16:creationId xmlns:a16="http://schemas.microsoft.com/office/drawing/2014/main" id="{68F2A929-EBE6-1AA1-E4F9-F1EED1131075}"/>
                  </a:ext>
                </a:extLst>
              </p:cNvPr>
              <p:cNvSpPr/>
              <p:nvPr/>
            </p:nvSpPr>
            <p:spPr>
              <a:xfrm>
                <a:off x="4054156" y="711876"/>
                <a:ext cx="1116000" cy="9020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5875" cap="flat">
                <a:solidFill>
                  <a:schemeClr val="bg1">
                    <a:alpha val="48000"/>
                  </a:schemeClr>
                </a:solidFill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sz="1050" dirty="0"/>
              </a:p>
            </p:txBody>
          </p: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5A775ECC-1EE9-8996-A8F1-FECC71B64D4C}"/>
                  </a:ext>
                </a:extLst>
              </p:cNvPr>
              <p:cNvGrpSpPr/>
              <p:nvPr/>
            </p:nvGrpSpPr>
            <p:grpSpPr>
              <a:xfrm>
                <a:off x="3797300" y="666963"/>
                <a:ext cx="608424" cy="608424"/>
                <a:chOff x="3797300" y="666963"/>
                <a:chExt cx="608424" cy="608424"/>
              </a:xfrm>
            </p:grpSpPr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12CED375-BE1A-7E7E-F5C3-E94FF0616DB6}"/>
                    </a:ext>
                  </a:extLst>
                </p:cNvPr>
                <p:cNvSpPr/>
                <p:nvPr/>
              </p:nvSpPr>
              <p:spPr>
                <a:xfrm>
                  <a:off x="3797300" y="666963"/>
                  <a:ext cx="608424" cy="608424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bg1">
                      <a:alpha val="52000"/>
                    </a:schemeClr>
                  </a:solidFill>
                </a:ln>
                <a:effectLst>
                  <a:innerShdw blurRad="63500" dist="254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050" dirty="0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F4E34A09-EC62-E808-C2DD-6FA1DE63E37E}"/>
                    </a:ext>
                  </a:extLst>
                </p:cNvPr>
                <p:cNvSpPr/>
                <p:nvPr/>
              </p:nvSpPr>
              <p:spPr>
                <a:xfrm>
                  <a:off x="3865767" y="735431"/>
                  <a:ext cx="471489" cy="471489"/>
                </a:xfrm>
                <a:prstGeom prst="ellipse">
                  <a:avLst/>
                </a:prstGeom>
                <a:gradFill>
                  <a:gsLst>
                    <a:gs pos="68000">
                      <a:schemeClr val="bg1"/>
                    </a:gs>
                    <a:gs pos="9000">
                      <a:schemeClr val="bg1">
                        <a:lumMod val="78000"/>
                      </a:schemeClr>
                    </a:gs>
                  </a:gsLst>
                  <a:lin ang="2700000" scaled="1"/>
                </a:gradFill>
                <a:ln w="15875">
                  <a:solidFill>
                    <a:schemeClr val="bg1">
                      <a:alpha val="42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6</a:t>
                  </a:r>
                </a:p>
              </p:txBody>
            </p:sp>
          </p:grp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DA58F65F-578A-97B1-E7F2-6FE8F70EEA55}"/>
                </a:ext>
              </a:extLst>
            </p:cNvPr>
            <p:cNvGrpSpPr/>
            <p:nvPr/>
          </p:nvGrpSpPr>
          <p:grpSpPr>
            <a:xfrm>
              <a:off x="4399170" y="1741829"/>
              <a:ext cx="2947699" cy="456318"/>
              <a:chOff x="4341558" y="1465189"/>
              <a:chExt cx="3930265" cy="608424"/>
            </a:xfrm>
          </p:grpSpPr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E6D95690-E0FF-9A0F-7783-8DBD592DDECD}"/>
                  </a:ext>
                </a:extLst>
              </p:cNvPr>
              <p:cNvSpPr/>
              <p:nvPr/>
            </p:nvSpPr>
            <p:spPr>
              <a:xfrm>
                <a:off x="4390576" y="1554422"/>
                <a:ext cx="3881247" cy="516540"/>
              </a:xfrm>
              <a:custGeom>
                <a:avLst/>
                <a:gdLst>
                  <a:gd name="connsiteX0" fmla="*/ 3622929 w 3881247"/>
                  <a:gd name="connsiteY0" fmla="*/ 0 h 516540"/>
                  <a:gd name="connsiteX1" fmla="*/ 3881247 w 3881247"/>
                  <a:gd name="connsiteY1" fmla="*/ 258318 h 516540"/>
                  <a:gd name="connsiteX2" fmla="*/ 3881247 w 3881247"/>
                  <a:gd name="connsiteY2" fmla="*/ 258223 h 516540"/>
                  <a:gd name="connsiteX3" fmla="*/ 3622929 w 3881247"/>
                  <a:gd name="connsiteY3" fmla="*/ 516541 h 516540"/>
                  <a:gd name="connsiteX4" fmla="*/ 258318 w 3881247"/>
                  <a:gd name="connsiteY4" fmla="*/ 516541 h 516540"/>
                  <a:gd name="connsiteX5" fmla="*/ 0 w 3881247"/>
                  <a:gd name="connsiteY5" fmla="*/ 258223 h 516540"/>
                  <a:gd name="connsiteX6" fmla="*/ 0 w 3881247"/>
                  <a:gd name="connsiteY6" fmla="*/ 258318 h 516540"/>
                  <a:gd name="connsiteX7" fmla="*/ 258318 w 3881247"/>
                  <a:gd name="connsiteY7" fmla="*/ 0 h 51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81247" h="516540">
                    <a:moveTo>
                      <a:pt x="3622929" y="0"/>
                    </a:moveTo>
                    <a:cubicBezTo>
                      <a:pt x="3765594" y="0"/>
                      <a:pt x="3881247" y="115653"/>
                      <a:pt x="3881247" y="258318"/>
                    </a:cubicBezTo>
                    <a:lnTo>
                      <a:pt x="3881247" y="258223"/>
                    </a:lnTo>
                    <a:cubicBezTo>
                      <a:pt x="3881247" y="400888"/>
                      <a:pt x="3765594" y="516541"/>
                      <a:pt x="3622929" y="516541"/>
                    </a:cubicBezTo>
                    <a:lnTo>
                      <a:pt x="258318" y="516541"/>
                    </a:lnTo>
                    <a:cubicBezTo>
                      <a:pt x="115653" y="516541"/>
                      <a:pt x="0" y="400888"/>
                      <a:pt x="0" y="258223"/>
                    </a:cubicBezTo>
                    <a:lnTo>
                      <a:pt x="0" y="258318"/>
                    </a:lnTo>
                    <a:cubicBezTo>
                      <a:pt x="0" y="115653"/>
                      <a:pt x="115653" y="0"/>
                      <a:pt x="25831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42000"/>
                </a:schemeClr>
              </a:solidFill>
              <a:ln w="9525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 sz="1050"/>
              </a:p>
            </p:txBody>
          </p:sp>
          <p:sp>
            <p:nvSpPr>
              <p:cNvPr id="276" name="Rectangle: Rounded Corners 275">
                <a:extLst>
                  <a:ext uri="{FF2B5EF4-FFF2-40B4-BE49-F238E27FC236}">
                    <a16:creationId xmlns:a16="http://schemas.microsoft.com/office/drawing/2014/main" id="{B5E1D151-BE3D-45A3-7035-2C1222ACDA77}"/>
                  </a:ext>
                </a:extLst>
              </p:cNvPr>
              <p:cNvSpPr/>
              <p:nvPr/>
            </p:nvSpPr>
            <p:spPr>
              <a:xfrm>
                <a:off x="4583076" y="1515750"/>
                <a:ext cx="1116000" cy="902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15875" cap="flat">
                <a:solidFill>
                  <a:schemeClr val="bg1">
                    <a:alpha val="48000"/>
                  </a:schemeClr>
                </a:solidFill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sz="1050"/>
              </a:p>
            </p:txBody>
          </p: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25AF373B-02F8-DDAB-9D3E-49FCC90BDE17}"/>
                  </a:ext>
                </a:extLst>
              </p:cNvPr>
              <p:cNvGrpSpPr/>
              <p:nvPr/>
            </p:nvGrpSpPr>
            <p:grpSpPr>
              <a:xfrm>
                <a:off x="4341558" y="1465189"/>
                <a:ext cx="608424" cy="608424"/>
                <a:chOff x="3797300" y="666963"/>
                <a:chExt cx="608424" cy="608424"/>
              </a:xfrm>
            </p:grpSpPr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F02D5A31-60D0-B359-879B-0B559FD07821}"/>
                    </a:ext>
                  </a:extLst>
                </p:cNvPr>
                <p:cNvSpPr/>
                <p:nvPr/>
              </p:nvSpPr>
              <p:spPr>
                <a:xfrm>
                  <a:off x="3797300" y="666963"/>
                  <a:ext cx="608424" cy="608424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bg1">
                      <a:alpha val="52000"/>
                    </a:schemeClr>
                  </a:solidFill>
                </a:ln>
                <a:effectLst>
                  <a:innerShdw blurRad="63500" dist="254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050" dirty="0"/>
                </a:p>
              </p:txBody>
            </p:sp>
            <p:sp>
              <p:nvSpPr>
                <p:cNvPr id="279" name="Oval 278">
                  <a:extLst>
                    <a:ext uri="{FF2B5EF4-FFF2-40B4-BE49-F238E27FC236}">
                      <a16:creationId xmlns:a16="http://schemas.microsoft.com/office/drawing/2014/main" id="{A1003DA8-442A-85CC-1398-67DC9109F2C7}"/>
                    </a:ext>
                  </a:extLst>
                </p:cNvPr>
                <p:cNvSpPr/>
                <p:nvPr/>
              </p:nvSpPr>
              <p:spPr>
                <a:xfrm>
                  <a:off x="3865767" y="735430"/>
                  <a:ext cx="471489" cy="471489"/>
                </a:xfrm>
                <a:prstGeom prst="ellipse">
                  <a:avLst/>
                </a:prstGeom>
                <a:gradFill>
                  <a:gsLst>
                    <a:gs pos="68000">
                      <a:schemeClr val="bg1"/>
                    </a:gs>
                    <a:gs pos="9000">
                      <a:schemeClr val="bg1">
                        <a:lumMod val="78000"/>
                      </a:schemeClr>
                    </a:gs>
                  </a:gsLst>
                  <a:lin ang="2700000" scaled="1"/>
                </a:gradFill>
                <a:ln w="15875">
                  <a:solidFill>
                    <a:schemeClr val="bg1">
                      <a:alpha val="42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7</a:t>
                  </a:r>
                </a:p>
              </p:txBody>
            </p:sp>
          </p:grp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5B9016C4-FA8C-7DBE-FBD3-50C1B0BF65BB}"/>
                </a:ext>
              </a:extLst>
            </p:cNvPr>
            <p:cNvGrpSpPr/>
            <p:nvPr/>
          </p:nvGrpSpPr>
          <p:grpSpPr>
            <a:xfrm>
              <a:off x="4552745" y="2345728"/>
              <a:ext cx="2955263" cy="456318"/>
              <a:chOff x="4546325" y="2270387"/>
              <a:chExt cx="3940351" cy="608424"/>
            </a:xfrm>
          </p:grpSpPr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5BF8675F-DB38-B616-488B-5B305D959BCD}"/>
                  </a:ext>
                </a:extLst>
              </p:cNvPr>
              <p:cNvSpPr/>
              <p:nvPr/>
            </p:nvSpPr>
            <p:spPr>
              <a:xfrm>
                <a:off x="4605429" y="2358295"/>
                <a:ext cx="3881247" cy="516540"/>
              </a:xfrm>
              <a:custGeom>
                <a:avLst/>
                <a:gdLst>
                  <a:gd name="connsiteX0" fmla="*/ 3622929 w 3881247"/>
                  <a:gd name="connsiteY0" fmla="*/ 0 h 516540"/>
                  <a:gd name="connsiteX1" fmla="*/ 3881247 w 3881247"/>
                  <a:gd name="connsiteY1" fmla="*/ 258318 h 516540"/>
                  <a:gd name="connsiteX2" fmla="*/ 3881247 w 3881247"/>
                  <a:gd name="connsiteY2" fmla="*/ 258223 h 516540"/>
                  <a:gd name="connsiteX3" fmla="*/ 3622929 w 3881247"/>
                  <a:gd name="connsiteY3" fmla="*/ 516541 h 516540"/>
                  <a:gd name="connsiteX4" fmla="*/ 258318 w 3881247"/>
                  <a:gd name="connsiteY4" fmla="*/ 516541 h 516540"/>
                  <a:gd name="connsiteX5" fmla="*/ 0 w 3881247"/>
                  <a:gd name="connsiteY5" fmla="*/ 258223 h 516540"/>
                  <a:gd name="connsiteX6" fmla="*/ 0 w 3881247"/>
                  <a:gd name="connsiteY6" fmla="*/ 258318 h 516540"/>
                  <a:gd name="connsiteX7" fmla="*/ 258318 w 3881247"/>
                  <a:gd name="connsiteY7" fmla="*/ 0 h 51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81247" h="516540">
                    <a:moveTo>
                      <a:pt x="3622929" y="0"/>
                    </a:moveTo>
                    <a:cubicBezTo>
                      <a:pt x="3765594" y="0"/>
                      <a:pt x="3881247" y="115653"/>
                      <a:pt x="3881247" y="258318"/>
                    </a:cubicBezTo>
                    <a:lnTo>
                      <a:pt x="3881247" y="258223"/>
                    </a:lnTo>
                    <a:cubicBezTo>
                      <a:pt x="3881247" y="400888"/>
                      <a:pt x="3765594" y="516541"/>
                      <a:pt x="3622929" y="516541"/>
                    </a:cubicBezTo>
                    <a:lnTo>
                      <a:pt x="258318" y="516541"/>
                    </a:lnTo>
                    <a:cubicBezTo>
                      <a:pt x="115653" y="516541"/>
                      <a:pt x="0" y="400888"/>
                      <a:pt x="0" y="258223"/>
                    </a:cubicBezTo>
                    <a:lnTo>
                      <a:pt x="0" y="258318"/>
                    </a:lnTo>
                    <a:cubicBezTo>
                      <a:pt x="0" y="115653"/>
                      <a:pt x="115653" y="0"/>
                      <a:pt x="25831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42000"/>
                </a:schemeClr>
              </a:solidFill>
              <a:ln w="9525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 sz="1050"/>
              </a:p>
            </p:txBody>
          </p:sp>
          <p:sp>
            <p:nvSpPr>
              <p:cNvPr id="271" name="Rectangle: Rounded Corners 270">
                <a:extLst>
                  <a:ext uri="{FF2B5EF4-FFF2-40B4-BE49-F238E27FC236}">
                    <a16:creationId xmlns:a16="http://schemas.microsoft.com/office/drawing/2014/main" id="{B5C4DC82-FA03-DCDC-0D84-73036ED0408D}"/>
                  </a:ext>
                </a:extLst>
              </p:cNvPr>
              <p:cNvSpPr/>
              <p:nvPr/>
            </p:nvSpPr>
            <p:spPr>
              <a:xfrm>
                <a:off x="4797929" y="2319623"/>
                <a:ext cx="1116000" cy="90202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5875" cap="flat">
                <a:solidFill>
                  <a:schemeClr val="bg1">
                    <a:alpha val="48000"/>
                  </a:schemeClr>
                </a:solidFill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sz="1050"/>
              </a:p>
            </p:txBody>
          </p:sp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04715961-240C-225F-0607-BC2E6EA924BF}"/>
                  </a:ext>
                </a:extLst>
              </p:cNvPr>
              <p:cNvGrpSpPr/>
              <p:nvPr/>
            </p:nvGrpSpPr>
            <p:grpSpPr>
              <a:xfrm>
                <a:off x="4546325" y="2270387"/>
                <a:ext cx="608424" cy="608424"/>
                <a:chOff x="3797300" y="666963"/>
                <a:chExt cx="608424" cy="608424"/>
              </a:xfrm>
            </p:grpSpPr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4382C523-AD56-4F54-8533-C7CA1DC55EDD}"/>
                    </a:ext>
                  </a:extLst>
                </p:cNvPr>
                <p:cNvSpPr/>
                <p:nvPr/>
              </p:nvSpPr>
              <p:spPr>
                <a:xfrm>
                  <a:off x="3797300" y="666963"/>
                  <a:ext cx="608424" cy="608424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bg1">
                      <a:alpha val="52000"/>
                    </a:schemeClr>
                  </a:solidFill>
                </a:ln>
                <a:effectLst>
                  <a:innerShdw blurRad="63500" dist="254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050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6679540A-6EE0-D7A1-7FD6-FE90DB728B72}"/>
                    </a:ext>
                  </a:extLst>
                </p:cNvPr>
                <p:cNvSpPr/>
                <p:nvPr/>
              </p:nvSpPr>
              <p:spPr>
                <a:xfrm>
                  <a:off x="3865767" y="735430"/>
                  <a:ext cx="471489" cy="471489"/>
                </a:xfrm>
                <a:prstGeom prst="ellipse">
                  <a:avLst/>
                </a:prstGeom>
                <a:gradFill>
                  <a:gsLst>
                    <a:gs pos="68000">
                      <a:schemeClr val="bg1"/>
                    </a:gs>
                    <a:gs pos="9000">
                      <a:schemeClr val="bg1">
                        <a:lumMod val="78000"/>
                      </a:schemeClr>
                    </a:gs>
                  </a:gsLst>
                  <a:lin ang="2700000" scaled="1"/>
                </a:gradFill>
                <a:ln w="15875">
                  <a:solidFill>
                    <a:schemeClr val="bg1">
                      <a:alpha val="42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8</a:t>
                  </a:r>
                </a:p>
              </p:txBody>
            </p:sp>
          </p:grp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1F6B3318-6447-57F0-B8FB-8FFF64C4ECCB}"/>
                </a:ext>
              </a:extLst>
            </p:cNvPr>
            <p:cNvGrpSpPr/>
            <p:nvPr/>
          </p:nvGrpSpPr>
          <p:grpSpPr>
            <a:xfrm>
              <a:off x="4399170" y="2948723"/>
              <a:ext cx="2947699" cy="456318"/>
              <a:chOff x="4341558" y="3074380"/>
              <a:chExt cx="3930265" cy="608424"/>
            </a:xfrm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CD16515D-77AB-E183-5E10-6EFA2E331D50}"/>
                  </a:ext>
                </a:extLst>
              </p:cNvPr>
              <p:cNvSpPr/>
              <p:nvPr/>
            </p:nvSpPr>
            <p:spPr>
              <a:xfrm>
                <a:off x="4390576" y="3162168"/>
                <a:ext cx="3881247" cy="516540"/>
              </a:xfrm>
              <a:custGeom>
                <a:avLst/>
                <a:gdLst>
                  <a:gd name="connsiteX0" fmla="*/ 3622929 w 3881247"/>
                  <a:gd name="connsiteY0" fmla="*/ 0 h 516540"/>
                  <a:gd name="connsiteX1" fmla="*/ 3881247 w 3881247"/>
                  <a:gd name="connsiteY1" fmla="*/ 258318 h 516540"/>
                  <a:gd name="connsiteX2" fmla="*/ 3881247 w 3881247"/>
                  <a:gd name="connsiteY2" fmla="*/ 258223 h 516540"/>
                  <a:gd name="connsiteX3" fmla="*/ 3622929 w 3881247"/>
                  <a:gd name="connsiteY3" fmla="*/ 516541 h 516540"/>
                  <a:gd name="connsiteX4" fmla="*/ 258318 w 3881247"/>
                  <a:gd name="connsiteY4" fmla="*/ 516541 h 516540"/>
                  <a:gd name="connsiteX5" fmla="*/ 0 w 3881247"/>
                  <a:gd name="connsiteY5" fmla="*/ 258223 h 516540"/>
                  <a:gd name="connsiteX6" fmla="*/ 0 w 3881247"/>
                  <a:gd name="connsiteY6" fmla="*/ 258318 h 516540"/>
                  <a:gd name="connsiteX7" fmla="*/ 258318 w 3881247"/>
                  <a:gd name="connsiteY7" fmla="*/ 0 h 51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81247" h="516540">
                    <a:moveTo>
                      <a:pt x="3622929" y="0"/>
                    </a:moveTo>
                    <a:cubicBezTo>
                      <a:pt x="3765594" y="0"/>
                      <a:pt x="3881247" y="115653"/>
                      <a:pt x="3881247" y="258318"/>
                    </a:cubicBezTo>
                    <a:lnTo>
                      <a:pt x="3881247" y="258223"/>
                    </a:lnTo>
                    <a:cubicBezTo>
                      <a:pt x="3881247" y="400888"/>
                      <a:pt x="3765594" y="516541"/>
                      <a:pt x="3622929" y="516541"/>
                    </a:cubicBezTo>
                    <a:lnTo>
                      <a:pt x="258318" y="516541"/>
                    </a:lnTo>
                    <a:cubicBezTo>
                      <a:pt x="115653" y="516541"/>
                      <a:pt x="0" y="400888"/>
                      <a:pt x="0" y="258223"/>
                    </a:cubicBezTo>
                    <a:lnTo>
                      <a:pt x="0" y="258318"/>
                    </a:lnTo>
                    <a:cubicBezTo>
                      <a:pt x="0" y="115653"/>
                      <a:pt x="115653" y="0"/>
                      <a:pt x="25831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42000"/>
                </a:schemeClr>
              </a:solidFill>
              <a:ln w="9525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 sz="1050"/>
              </a:p>
            </p:txBody>
          </p:sp>
          <p:sp>
            <p:nvSpPr>
              <p:cNvPr id="266" name="Rectangle: Rounded Corners 265">
                <a:extLst>
                  <a:ext uri="{FF2B5EF4-FFF2-40B4-BE49-F238E27FC236}">
                    <a16:creationId xmlns:a16="http://schemas.microsoft.com/office/drawing/2014/main" id="{B16C6C8A-9A87-A10A-5F4E-E8BC3A443941}"/>
                  </a:ext>
                </a:extLst>
              </p:cNvPr>
              <p:cNvSpPr/>
              <p:nvPr/>
            </p:nvSpPr>
            <p:spPr>
              <a:xfrm>
                <a:off x="4583076" y="3123496"/>
                <a:ext cx="1116000" cy="9020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15875" cap="flat">
                <a:solidFill>
                  <a:schemeClr val="bg1">
                    <a:alpha val="48000"/>
                  </a:schemeClr>
                </a:solidFill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sz="1050"/>
              </a:p>
            </p:txBody>
          </p: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6AE50F58-8CD5-C2A8-EA59-6B8ED63D4B6B}"/>
                  </a:ext>
                </a:extLst>
              </p:cNvPr>
              <p:cNvGrpSpPr/>
              <p:nvPr/>
            </p:nvGrpSpPr>
            <p:grpSpPr>
              <a:xfrm>
                <a:off x="4341558" y="3074380"/>
                <a:ext cx="608424" cy="608424"/>
                <a:chOff x="3797300" y="666963"/>
                <a:chExt cx="608424" cy="608424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D25B9B68-AC81-D628-0B2E-54580C6456D2}"/>
                    </a:ext>
                  </a:extLst>
                </p:cNvPr>
                <p:cNvSpPr/>
                <p:nvPr/>
              </p:nvSpPr>
              <p:spPr>
                <a:xfrm>
                  <a:off x="3797300" y="666963"/>
                  <a:ext cx="608424" cy="608424"/>
                </a:xfrm>
                <a:prstGeom prst="ellipse">
                  <a:avLst/>
                </a:prstGeom>
                <a:solidFill>
                  <a:schemeClr val="accent4"/>
                </a:solidFill>
                <a:ln w="12700">
                  <a:solidFill>
                    <a:schemeClr val="bg1">
                      <a:alpha val="52000"/>
                    </a:schemeClr>
                  </a:solidFill>
                </a:ln>
                <a:effectLst>
                  <a:innerShdw blurRad="63500" dist="254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050"/>
                </a:p>
              </p:txBody>
            </p:sp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399334D9-6642-6A23-2EA5-E93FA3D62938}"/>
                    </a:ext>
                  </a:extLst>
                </p:cNvPr>
                <p:cNvSpPr/>
                <p:nvPr/>
              </p:nvSpPr>
              <p:spPr>
                <a:xfrm>
                  <a:off x="3865767" y="735430"/>
                  <a:ext cx="471489" cy="471489"/>
                </a:xfrm>
                <a:prstGeom prst="ellipse">
                  <a:avLst/>
                </a:prstGeom>
                <a:gradFill>
                  <a:gsLst>
                    <a:gs pos="68000">
                      <a:schemeClr val="bg1"/>
                    </a:gs>
                    <a:gs pos="9000">
                      <a:schemeClr val="bg1">
                        <a:lumMod val="78000"/>
                      </a:schemeClr>
                    </a:gs>
                  </a:gsLst>
                  <a:lin ang="2700000" scaled="1"/>
                </a:gradFill>
                <a:ln w="15875">
                  <a:solidFill>
                    <a:schemeClr val="bg1">
                      <a:alpha val="42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5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9</a:t>
                  </a:r>
                </a:p>
              </p:txBody>
            </p:sp>
          </p:grp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4973AE34-C1B7-FD3F-AF40-27E82FB7DAB8}"/>
                </a:ext>
              </a:extLst>
            </p:cNvPr>
            <p:cNvGrpSpPr/>
            <p:nvPr/>
          </p:nvGrpSpPr>
          <p:grpSpPr>
            <a:xfrm>
              <a:off x="3990976" y="3550544"/>
              <a:ext cx="2959202" cy="456318"/>
              <a:chOff x="3797300" y="3876809"/>
              <a:chExt cx="3945603" cy="608424"/>
            </a:xfrm>
          </p:grpSpPr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05C072AD-05EB-A2BF-E30F-18058F2F39F8}"/>
                  </a:ext>
                </a:extLst>
              </p:cNvPr>
              <p:cNvSpPr/>
              <p:nvPr/>
            </p:nvSpPr>
            <p:spPr>
              <a:xfrm>
                <a:off x="3861656" y="3966042"/>
                <a:ext cx="3881247" cy="516540"/>
              </a:xfrm>
              <a:custGeom>
                <a:avLst/>
                <a:gdLst>
                  <a:gd name="connsiteX0" fmla="*/ 3622929 w 3881247"/>
                  <a:gd name="connsiteY0" fmla="*/ 0 h 516540"/>
                  <a:gd name="connsiteX1" fmla="*/ 3881247 w 3881247"/>
                  <a:gd name="connsiteY1" fmla="*/ 258318 h 516540"/>
                  <a:gd name="connsiteX2" fmla="*/ 3881247 w 3881247"/>
                  <a:gd name="connsiteY2" fmla="*/ 258223 h 516540"/>
                  <a:gd name="connsiteX3" fmla="*/ 3622929 w 3881247"/>
                  <a:gd name="connsiteY3" fmla="*/ 516541 h 516540"/>
                  <a:gd name="connsiteX4" fmla="*/ 258318 w 3881247"/>
                  <a:gd name="connsiteY4" fmla="*/ 516541 h 516540"/>
                  <a:gd name="connsiteX5" fmla="*/ 0 w 3881247"/>
                  <a:gd name="connsiteY5" fmla="*/ 258223 h 516540"/>
                  <a:gd name="connsiteX6" fmla="*/ 0 w 3881247"/>
                  <a:gd name="connsiteY6" fmla="*/ 258318 h 516540"/>
                  <a:gd name="connsiteX7" fmla="*/ 258318 w 3881247"/>
                  <a:gd name="connsiteY7" fmla="*/ 0 h 51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81247" h="516540">
                    <a:moveTo>
                      <a:pt x="3622929" y="0"/>
                    </a:moveTo>
                    <a:cubicBezTo>
                      <a:pt x="3765594" y="0"/>
                      <a:pt x="3881247" y="115653"/>
                      <a:pt x="3881247" y="258318"/>
                    </a:cubicBezTo>
                    <a:lnTo>
                      <a:pt x="3881247" y="258223"/>
                    </a:lnTo>
                    <a:cubicBezTo>
                      <a:pt x="3881247" y="400888"/>
                      <a:pt x="3765594" y="516541"/>
                      <a:pt x="3622929" y="516541"/>
                    </a:cubicBezTo>
                    <a:lnTo>
                      <a:pt x="258318" y="516541"/>
                    </a:lnTo>
                    <a:cubicBezTo>
                      <a:pt x="115653" y="516541"/>
                      <a:pt x="0" y="400888"/>
                      <a:pt x="0" y="258223"/>
                    </a:cubicBezTo>
                    <a:lnTo>
                      <a:pt x="0" y="258318"/>
                    </a:lnTo>
                    <a:cubicBezTo>
                      <a:pt x="0" y="115653"/>
                      <a:pt x="115653" y="0"/>
                      <a:pt x="25831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42000"/>
                </a:schemeClr>
              </a:solidFill>
              <a:ln w="9525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 sz="1050"/>
              </a:p>
            </p:txBody>
          </p:sp>
          <p:sp>
            <p:nvSpPr>
              <p:cNvPr id="261" name="Rectangle: Rounded Corners 260">
                <a:extLst>
                  <a:ext uri="{FF2B5EF4-FFF2-40B4-BE49-F238E27FC236}">
                    <a16:creationId xmlns:a16="http://schemas.microsoft.com/office/drawing/2014/main" id="{B9494708-7BEC-0B36-8F48-CE4E2FFEB91F}"/>
                  </a:ext>
                </a:extLst>
              </p:cNvPr>
              <p:cNvSpPr/>
              <p:nvPr/>
            </p:nvSpPr>
            <p:spPr>
              <a:xfrm>
                <a:off x="4054156" y="3927370"/>
                <a:ext cx="1116000" cy="902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 w="15875" cap="flat">
                <a:solidFill>
                  <a:schemeClr val="bg1">
                    <a:alpha val="48000"/>
                  </a:schemeClr>
                </a:solidFill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sz="1050"/>
              </a:p>
            </p:txBody>
          </p: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7CEBE0B2-E46D-DC98-E2BD-2670CA96D335}"/>
                  </a:ext>
                </a:extLst>
              </p:cNvPr>
              <p:cNvGrpSpPr/>
              <p:nvPr/>
            </p:nvGrpSpPr>
            <p:grpSpPr>
              <a:xfrm>
                <a:off x="3797300" y="3876809"/>
                <a:ext cx="608424" cy="608424"/>
                <a:chOff x="3797300" y="666963"/>
                <a:chExt cx="608424" cy="608424"/>
              </a:xfrm>
            </p:grpSpPr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066BA6B4-F585-E042-510C-B3AB0F580C11}"/>
                    </a:ext>
                  </a:extLst>
                </p:cNvPr>
                <p:cNvSpPr/>
                <p:nvPr/>
              </p:nvSpPr>
              <p:spPr>
                <a:xfrm>
                  <a:off x="3797300" y="666963"/>
                  <a:ext cx="608424" cy="608424"/>
                </a:xfrm>
                <a:prstGeom prst="ellipse">
                  <a:avLst/>
                </a:prstGeom>
                <a:solidFill>
                  <a:schemeClr val="accent5"/>
                </a:solidFill>
                <a:ln w="12700">
                  <a:solidFill>
                    <a:schemeClr val="bg1">
                      <a:alpha val="52000"/>
                    </a:schemeClr>
                  </a:solidFill>
                </a:ln>
                <a:effectLst>
                  <a:innerShdw blurRad="63500" dist="254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050"/>
                </a:p>
              </p:txBody>
            </p:sp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D9C6F50B-A912-B06A-BC1E-188F8D9052A1}"/>
                    </a:ext>
                  </a:extLst>
                </p:cNvPr>
                <p:cNvSpPr/>
                <p:nvPr/>
              </p:nvSpPr>
              <p:spPr>
                <a:xfrm>
                  <a:off x="3865767" y="735430"/>
                  <a:ext cx="471489" cy="471489"/>
                </a:xfrm>
                <a:prstGeom prst="ellipse">
                  <a:avLst/>
                </a:prstGeom>
                <a:gradFill>
                  <a:gsLst>
                    <a:gs pos="68000">
                      <a:schemeClr val="bg1"/>
                    </a:gs>
                    <a:gs pos="9000">
                      <a:schemeClr val="bg1">
                        <a:lumMod val="78000"/>
                      </a:schemeClr>
                    </a:gs>
                  </a:gsLst>
                  <a:lin ang="2700000" scaled="1"/>
                </a:gradFill>
                <a:ln w="15875">
                  <a:solidFill>
                    <a:schemeClr val="bg1">
                      <a:alpha val="42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</p:grp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EF62C184-A2ED-77F0-B317-6FFA793FC23B}"/>
                </a:ext>
              </a:extLst>
            </p:cNvPr>
            <p:cNvSpPr txBox="1"/>
            <p:nvPr/>
          </p:nvSpPr>
          <p:spPr>
            <a:xfrm>
              <a:off x="4475386" y="1251472"/>
              <a:ext cx="2447904" cy="367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None/>
                <a:defRPr sz="1100">
                  <a:solidFill>
                    <a:schemeClr val="bg1">
                      <a:lumMod val="65000"/>
                    </a:schemeClr>
                  </a:solidFill>
                  <a:latin typeface="+mn-lt"/>
                  <a:ea typeface="Roboto"/>
                  <a:cs typeface="Open Sans" pitchFamily="2" charset="0"/>
                </a:defRPr>
              </a:lvl1pPr>
            </a:lstStyle>
            <a:p>
              <a:r>
                <a:rPr lang="pt-BR" sz="800" b="1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Feature Columns</a:t>
              </a:r>
              <a:endParaRPr lang="en-US" sz="800" b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22EE65E6-42CB-9D92-9062-EECF6919200C}"/>
                </a:ext>
              </a:extLst>
            </p:cNvPr>
            <p:cNvSpPr txBox="1"/>
            <p:nvPr/>
          </p:nvSpPr>
          <p:spPr>
            <a:xfrm>
              <a:off x="4872076" y="1854378"/>
              <a:ext cx="2447904" cy="367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None/>
                <a:defRPr sz="1100">
                  <a:solidFill>
                    <a:schemeClr val="bg1">
                      <a:lumMod val="65000"/>
                    </a:schemeClr>
                  </a:solidFill>
                  <a:latin typeface="+mn-lt"/>
                  <a:ea typeface="Roboto"/>
                  <a:cs typeface="Open Sans" pitchFamily="2" charset="0"/>
                </a:defRPr>
              </a:lvl1pPr>
            </a:lstStyle>
            <a:p>
              <a:r>
                <a:rPr lang="pt-BR" sz="800" b="1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Layered Components</a:t>
              </a:r>
              <a:endParaRPr lang="en-US" sz="800" b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E0E2F254-D7DF-568F-DC70-521740EB26D2}"/>
                </a:ext>
              </a:extLst>
            </p:cNvPr>
            <p:cNvSpPr txBox="1"/>
            <p:nvPr/>
          </p:nvSpPr>
          <p:spPr>
            <a:xfrm>
              <a:off x="4872076" y="3060187"/>
              <a:ext cx="2447904" cy="367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None/>
                <a:defRPr sz="1100">
                  <a:solidFill>
                    <a:schemeClr val="bg1">
                      <a:lumMod val="65000"/>
                    </a:schemeClr>
                  </a:solidFill>
                  <a:latin typeface="+mn-lt"/>
                  <a:ea typeface="Roboto"/>
                  <a:cs typeface="Open Sans" pitchFamily="2" charset="0"/>
                </a:defRPr>
              </a:lvl1pPr>
            </a:lstStyle>
            <a:p>
              <a:r>
                <a:rPr lang="pt-BR" sz="800" b="1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Layered components</a:t>
              </a:r>
              <a:endParaRPr lang="en-US" sz="800" b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FEC8A275-BCEE-CE58-244A-26B3C18D6FC0}"/>
                </a:ext>
              </a:extLst>
            </p:cNvPr>
            <p:cNvSpPr txBox="1"/>
            <p:nvPr/>
          </p:nvSpPr>
          <p:spPr>
            <a:xfrm>
              <a:off x="4475386" y="3663093"/>
              <a:ext cx="2447904" cy="367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None/>
                <a:defRPr sz="1100">
                  <a:solidFill>
                    <a:schemeClr val="bg1">
                      <a:lumMod val="65000"/>
                    </a:schemeClr>
                  </a:solidFill>
                  <a:latin typeface="+mn-lt"/>
                  <a:ea typeface="Roboto"/>
                  <a:cs typeface="Open Sans" pitchFamily="2" charset="0"/>
                </a:defRPr>
              </a:lvl1pPr>
            </a:lstStyle>
            <a:p>
              <a:r>
                <a:rPr lang="pt-BR" sz="800" b="1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Visualizer (with Tensorboard)</a:t>
              </a:r>
              <a:endParaRPr lang="en-US" sz="800" b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7016EB58-8421-5BA3-D7E3-24FAD50336C3}"/>
                </a:ext>
              </a:extLst>
            </p:cNvPr>
            <p:cNvSpPr txBox="1"/>
            <p:nvPr/>
          </p:nvSpPr>
          <p:spPr>
            <a:xfrm>
              <a:off x="5033216" y="2457283"/>
              <a:ext cx="2447904" cy="3676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None/>
                <a:defRPr sz="1100">
                  <a:solidFill>
                    <a:schemeClr val="bg1">
                      <a:lumMod val="65000"/>
                    </a:schemeClr>
                  </a:solidFill>
                  <a:latin typeface="+mn-lt"/>
                  <a:ea typeface="Roboto"/>
                  <a:cs typeface="Open Sans" pitchFamily="2" charset="0"/>
                </a:defRPr>
              </a:lvl1pPr>
            </a:lstStyle>
            <a:p>
              <a:r>
                <a:rPr lang="pt-BR" sz="800" b="1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Statistical Distributions</a:t>
              </a:r>
              <a:endParaRPr lang="en-US" sz="800" b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39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4619446"/>
            <a:ext cx="9144000" cy="388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" y="4658265"/>
            <a:ext cx="476583" cy="4593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9935" y="4703278"/>
            <a:ext cx="931653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dirty="0"/>
              <a:t>Islamia College,</a:t>
            </a:r>
          </a:p>
          <a:p>
            <a:r>
              <a:rPr lang="en-US" sz="975" dirty="0"/>
              <a:t>Peshawar</a:t>
            </a:r>
          </a:p>
        </p:txBody>
      </p:sp>
      <p:sp>
        <p:nvSpPr>
          <p:cNvPr id="8" name="Rectangle 7"/>
          <p:cNvSpPr/>
          <p:nvPr/>
        </p:nvSpPr>
        <p:spPr>
          <a:xfrm>
            <a:off x="700293" y="1111492"/>
            <a:ext cx="475867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just">
              <a:buFont typeface="Wingdings" panose="05000000000000000000" pitchFamily="2" charset="2"/>
              <a:buChar char="q"/>
            </a:pPr>
            <a:r>
              <a:rPr lang="en-US" sz="1650" dirty="0" err="1"/>
              <a:t>Keras</a:t>
            </a:r>
            <a:r>
              <a:rPr lang="en-US" sz="1650" dirty="0"/>
              <a:t> resolved limitations in flexibility and customization of earlier frameworks.</a:t>
            </a:r>
          </a:p>
          <a:p>
            <a:pPr marL="214313" indent="-214313" algn="just">
              <a:buFont typeface="Wingdings" panose="05000000000000000000" pitchFamily="2" charset="2"/>
              <a:buChar char="q"/>
            </a:pPr>
            <a:endParaRPr lang="en-US" sz="1650" dirty="0"/>
          </a:p>
          <a:p>
            <a:pPr marL="214313" indent="-214313" algn="just">
              <a:buFont typeface="Wingdings" panose="05000000000000000000" pitchFamily="2" charset="2"/>
              <a:buChar char="q"/>
            </a:pPr>
            <a:r>
              <a:rPr lang="en-US" sz="1650" dirty="0"/>
              <a:t>Provided a high-level, user-friendly API for building neural networks.</a:t>
            </a:r>
          </a:p>
          <a:p>
            <a:pPr marL="214313" indent="-214313" algn="just">
              <a:buFont typeface="Wingdings" panose="05000000000000000000" pitchFamily="2" charset="2"/>
              <a:buChar char="q"/>
            </a:pPr>
            <a:endParaRPr lang="en-US" sz="1650" dirty="0"/>
          </a:p>
          <a:p>
            <a:pPr marL="214313" indent="-214313" algn="just">
              <a:buFont typeface="Wingdings" panose="05000000000000000000" pitchFamily="2" charset="2"/>
              <a:buChar char="q"/>
            </a:pPr>
            <a:r>
              <a:rPr lang="en-US" sz="1650" dirty="0"/>
              <a:t>Streamlined development process for rapid prototyping and experimentation.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0293" y="396425"/>
            <a:ext cx="7074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Overcoming Framework Limitations with </a:t>
            </a:r>
            <a:r>
              <a:rPr lang="en-US" sz="2400" b="1" dirty="0" err="1"/>
              <a:t>Keras</a:t>
            </a: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-63800" t="17600" r="63800" b="-17600"/>
          <a:stretch/>
        </p:blipFill>
        <p:spPr>
          <a:xfrm>
            <a:off x="2778551" y="1111492"/>
            <a:ext cx="5810520" cy="35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6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4619446"/>
            <a:ext cx="9144000" cy="388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" y="4658265"/>
            <a:ext cx="476583" cy="4593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9935" y="4703278"/>
            <a:ext cx="931653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dirty="0"/>
              <a:t>Islamia College,</a:t>
            </a:r>
          </a:p>
          <a:p>
            <a:r>
              <a:rPr lang="en-US" sz="975" dirty="0"/>
              <a:t>Peshawar</a:t>
            </a:r>
          </a:p>
        </p:txBody>
      </p:sp>
      <p:sp>
        <p:nvSpPr>
          <p:cNvPr id="8" name="Rectangle 7"/>
          <p:cNvSpPr/>
          <p:nvPr/>
        </p:nvSpPr>
        <p:spPr>
          <a:xfrm>
            <a:off x="700293" y="396425"/>
            <a:ext cx="7941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Overcoming Framework Limitations with </a:t>
            </a:r>
            <a:r>
              <a:rPr lang="en-US" sz="2400" b="1" dirty="0" err="1"/>
              <a:t>TensorFlow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700293" y="975334"/>
            <a:ext cx="3366501" cy="288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q"/>
            </a:pPr>
            <a:r>
              <a:rPr lang="en-US" sz="1650" dirty="0" err="1"/>
              <a:t>TensorFlow</a:t>
            </a:r>
            <a:r>
              <a:rPr lang="en-US" sz="1650" dirty="0"/>
              <a:t> addressed challenges of complex API and steep learning curve.</a:t>
            </a:r>
          </a:p>
          <a:p>
            <a:pPr marL="257175" indent="-257175" algn="just">
              <a:buFont typeface="Wingdings" panose="05000000000000000000" pitchFamily="2" charset="2"/>
              <a:buChar char="q"/>
            </a:pPr>
            <a:endParaRPr lang="en-US" sz="1650" dirty="0"/>
          </a:p>
          <a:p>
            <a:pPr marL="257175" indent="-257175" algn="just">
              <a:buFont typeface="Wingdings" panose="05000000000000000000" pitchFamily="2" charset="2"/>
              <a:buChar char="q"/>
            </a:pPr>
            <a:r>
              <a:rPr lang="en-US" sz="1650" dirty="0"/>
              <a:t>Introduction of higher-level APIs like </a:t>
            </a:r>
            <a:r>
              <a:rPr lang="en-US" sz="1650" dirty="0" err="1"/>
              <a:t>Keras</a:t>
            </a:r>
            <a:r>
              <a:rPr lang="en-US" sz="1650" dirty="0"/>
              <a:t> enhanced accessibility.</a:t>
            </a:r>
          </a:p>
          <a:p>
            <a:pPr marL="257175" indent="-257175" algn="just">
              <a:buFont typeface="Wingdings" panose="05000000000000000000" pitchFamily="2" charset="2"/>
              <a:buChar char="q"/>
            </a:pPr>
            <a:endParaRPr lang="en-US" sz="1650" dirty="0"/>
          </a:p>
          <a:p>
            <a:pPr marL="257175" indent="-257175" algn="just">
              <a:buFont typeface="Wingdings" panose="05000000000000000000" pitchFamily="2" charset="2"/>
              <a:buChar char="q"/>
            </a:pPr>
            <a:r>
              <a:rPr lang="en-US" sz="1650" dirty="0"/>
              <a:t>Improved productivity in building and deploying deep learning models.</a:t>
            </a:r>
          </a:p>
        </p:txBody>
      </p:sp>
      <p:pic>
        <p:nvPicPr>
          <p:cNvPr id="9" name="Picture 8" descr="Software Review: What Is TensorFlow? | Label Your Data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3" t="24690" r="303" b="-24690"/>
          <a:stretch/>
        </p:blipFill>
        <p:spPr bwMode="auto">
          <a:xfrm>
            <a:off x="4263390" y="975334"/>
            <a:ext cx="4658868" cy="2906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002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4619446"/>
            <a:ext cx="9144000" cy="388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" y="4658265"/>
            <a:ext cx="476583" cy="4593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9935" y="4658265"/>
            <a:ext cx="144847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dirty="0"/>
              <a:t>Islamia College,</a:t>
            </a:r>
          </a:p>
          <a:p>
            <a:r>
              <a:rPr lang="en-US" sz="975" dirty="0"/>
              <a:t>Peshawar</a:t>
            </a:r>
          </a:p>
        </p:txBody>
      </p:sp>
      <p:sp>
        <p:nvSpPr>
          <p:cNvPr id="9" name="Rectangle 8"/>
          <p:cNvSpPr/>
          <p:nvPr/>
        </p:nvSpPr>
        <p:spPr>
          <a:xfrm>
            <a:off x="700293" y="396425"/>
            <a:ext cx="7447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Overcoming Framework Limitations with </a:t>
            </a:r>
            <a:r>
              <a:rPr lang="en-US" sz="2400" b="1" dirty="0" err="1"/>
              <a:t>PyTorch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700293" y="1116352"/>
            <a:ext cx="4079733" cy="2885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650" dirty="0"/>
              <a:t>Dynamic computational graphs.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6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650" dirty="0"/>
              <a:t>Can make use of standard Python flow control.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6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650" dirty="0"/>
              <a:t>Support for Python debuggers.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6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650" dirty="0"/>
              <a:t>It is liked in research area.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6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650" dirty="0"/>
              <a:t>Might not be as efficient as </a:t>
            </a:r>
            <a:r>
              <a:rPr lang="en-US" sz="1650" dirty="0" err="1"/>
              <a:t>TensorFlow</a:t>
            </a:r>
            <a:r>
              <a:rPr lang="en-US" sz="1650" dirty="0"/>
              <a:t> for large training tasks.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378405-8B9C-E489-7CEB-C4E015A31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326" y="1116352"/>
            <a:ext cx="3905818" cy="1909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715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4619446"/>
            <a:ext cx="9144000" cy="388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" y="4658265"/>
            <a:ext cx="476583" cy="4593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9934" y="4703278"/>
            <a:ext cx="2340750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dirty="0" err="1"/>
              <a:t>Islamia</a:t>
            </a:r>
            <a:r>
              <a:rPr lang="en-US" sz="975" dirty="0"/>
              <a:t> </a:t>
            </a:r>
            <a:r>
              <a:rPr lang="en-US" sz="975" dirty="0" smtClean="0"/>
              <a:t>College, Peshawar</a:t>
            </a:r>
            <a:endParaRPr lang="en-US" sz="975" dirty="0"/>
          </a:p>
        </p:txBody>
      </p:sp>
      <p:sp>
        <p:nvSpPr>
          <p:cNvPr id="4" name="Rectangle 3"/>
          <p:cNvSpPr/>
          <p:nvPr/>
        </p:nvSpPr>
        <p:spPr>
          <a:xfrm>
            <a:off x="661162" y="403283"/>
            <a:ext cx="5572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/>
              <a:t>PyTorch</a:t>
            </a:r>
            <a:r>
              <a:rPr lang="en-US" sz="2400" b="1" dirty="0"/>
              <a:t>: The Choice of Researchers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621" t="10240" r="-5621" b="-10240"/>
          <a:stretch/>
        </p:blipFill>
        <p:spPr>
          <a:xfrm>
            <a:off x="1206723" y="1056132"/>
            <a:ext cx="5726716" cy="340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6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4619446"/>
            <a:ext cx="9144000" cy="388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" y="4658265"/>
            <a:ext cx="476583" cy="4593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9935" y="4658265"/>
            <a:ext cx="1101884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dirty="0"/>
              <a:t>Islamia College,</a:t>
            </a:r>
          </a:p>
          <a:p>
            <a:r>
              <a:rPr lang="en-US" sz="975" dirty="0"/>
              <a:t>Peshawar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9200" y="1669210"/>
            <a:ext cx="745214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just">
              <a:buFont typeface="Wingdings" panose="05000000000000000000" pitchFamily="2" charset="2"/>
              <a:buChar char="q"/>
            </a:pPr>
            <a:r>
              <a:rPr lang="en-US" sz="1650" dirty="0"/>
              <a:t>Keras is an open-source deep learning framework primarily designed for fast experimentation and prototyping of neural networks.</a:t>
            </a:r>
          </a:p>
          <a:p>
            <a:pPr marL="257175" indent="-257175" algn="just">
              <a:buFont typeface="Wingdings" panose="05000000000000000000" pitchFamily="2" charset="2"/>
              <a:buChar char="q"/>
            </a:pPr>
            <a:endParaRPr lang="en-US" sz="1650" dirty="0"/>
          </a:p>
          <a:p>
            <a:pPr marL="257175" indent="-257175" algn="just">
              <a:buFont typeface="Wingdings" panose="05000000000000000000" pitchFamily="2" charset="2"/>
              <a:buChar char="q"/>
            </a:pPr>
            <a:r>
              <a:rPr lang="en-US" sz="1650" dirty="0"/>
              <a:t>It is a high-level neural networks API written in Python, facilitating easy construction, training, and deployment of neural networks, and compatible with TensorFlow, CNTK, or Theano. </a:t>
            </a:r>
          </a:p>
          <a:p>
            <a:pPr algn="just"/>
            <a:endParaRPr lang="en-US" sz="1650" dirty="0"/>
          </a:p>
          <a:p>
            <a:pPr marL="257175" indent="-257175" algn="just">
              <a:buFont typeface="Wingdings" panose="05000000000000000000" pitchFamily="2" charset="2"/>
              <a:buChar char="q"/>
            </a:pPr>
            <a:r>
              <a:rPr lang="en-US" sz="1650" dirty="0"/>
              <a:t>It can be run on both CPU and GPU.</a:t>
            </a:r>
          </a:p>
          <a:p>
            <a:pPr algn="just"/>
            <a:endParaRPr lang="en-US" sz="1650" dirty="0"/>
          </a:p>
          <a:p>
            <a:pPr marL="257175" indent="-257175" algn="just">
              <a:buFont typeface="Wingdings" panose="05000000000000000000" pitchFamily="2" charset="2"/>
              <a:buChar char="q"/>
            </a:pPr>
            <a:r>
              <a:rPr lang="en-US" sz="1650" dirty="0"/>
              <a:t>It was developed by François Chollet and first released in March 2015. </a:t>
            </a:r>
          </a:p>
        </p:txBody>
      </p:sp>
      <p:pic>
        <p:nvPicPr>
          <p:cNvPr id="1026" name="Picture 2" descr="https://keras.io/img/logo-sm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00" y="474610"/>
            <a:ext cx="3453802" cy="96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63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4619446"/>
            <a:ext cx="9144000" cy="388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" y="4658265"/>
            <a:ext cx="476583" cy="4593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9935" y="4703278"/>
            <a:ext cx="111663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dirty="0"/>
              <a:t>Islamia College,</a:t>
            </a:r>
          </a:p>
          <a:p>
            <a:r>
              <a:rPr lang="en-US" sz="975" dirty="0"/>
              <a:t>Peshawar</a:t>
            </a:r>
          </a:p>
        </p:txBody>
      </p:sp>
      <p:sp>
        <p:nvSpPr>
          <p:cNvPr id="2" name="Rectangle 1"/>
          <p:cNvSpPr/>
          <p:nvPr/>
        </p:nvSpPr>
        <p:spPr>
          <a:xfrm>
            <a:off x="549934" y="1062991"/>
            <a:ext cx="4813022" cy="2714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750"/>
              </a:spcAft>
            </a:pPr>
            <a:r>
              <a:rPr lang="en-US" sz="1500" dirty="0" err="1"/>
              <a:t>Keras</a:t>
            </a:r>
            <a:r>
              <a:rPr lang="en-US" sz="1500" dirty="0"/>
              <a:t> offered unique advantages, setting it apart from other frameworks, such as: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Simplicity and Ease of Use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 algn="just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171450" algn="l"/>
                <a:tab pos="342900" algn="l"/>
              </a:tabLst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Minimal boilerplate code for quick prototyping.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  <a:tabLst>
                <a:tab pos="171450" algn="l"/>
                <a:tab pos="342900" algn="l"/>
              </a:tabLst>
            </a:pP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Extensive Backend Support:</a:t>
            </a:r>
          </a:p>
          <a:p>
            <a:pPr marL="257175" indent="-257175" algn="just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171450" algn="l"/>
                <a:tab pos="342900" algn="l"/>
              </a:tabLst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Compatible with multiple backend engines such as TensorFlow etc.</a:t>
            </a:r>
          </a:p>
          <a:p>
            <a:pPr marL="257175" indent="-257175" algn="just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171450" algn="l"/>
                <a:tab pos="342900" algn="l"/>
              </a:tabLst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Offers flexibility to choose backend based on project requirements and preferences.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9935" y="394330"/>
            <a:ext cx="351129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b="1" dirty="0"/>
              <a:t>Advantages of Keras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-63800" t="17600" r="63800" b="-17600"/>
          <a:stretch/>
        </p:blipFill>
        <p:spPr>
          <a:xfrm>
            <a:off x="2778551" y="1111492"/>
            <a:ext cx="5810520" cy="35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0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4619446"/>
            <a:ext cx="9144000" cy="388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" y="4658265"/>
            <a:ext cx="476583" cy="4593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9935" y="4703278"/>
            <a:ext cx="117562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dirty="0"/>
              <a:t>Islamia College,</a:t>
            </a:r>
          </a:p>
          <a:p>
            <a:r>
              <a:rPr lang="en-US" sz="975" dirty="0"/>
              <a:t>Peshawar</a:t>
            </a:r>
          </a:p>
        </p:txBody>
      </p:sp>
      <p:sp>
        <p:nvSpPr>
          <p:cNvPr id="2" name="Rectangle 1"/>
          <p:cNvSpPr/>
          <p:nvPr/>
        </p:nvSpPr>
        <p:spPr>
          <a:xfrm>
            <a:off x="692658" y="736854"/>
            <a:ext cx="6947154" cy="3243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  <a:tabLst>
                <a:tab pos="171450" algn="l"/>
                <a:tab pos="342900" algn="l"/>
              </a:tabLst>
            </a:pP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Modularity and Flexibility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 algn="just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171450" algn="l"/>
                <a:tab pos="342900" algn="l"/>
              </a:tabLst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Modular design facilitates construction of complex architectures.</a:t>
            </a:r>
          </a:p>
          <a:p>
            <a:pPr marL="257175" indent="-257175" algn="just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171450" algn="l"/>
                <a:tab pos="342900" algn="l"/>
              </a:tabLst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Encourages experimentation with different network configurations.</a:t>
            </a:r>
            <a:endParaRPr lang="en-US" sz="15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600"/>
              </a:spcAft>
              <a:tabLst>
                <a:tab pos="171450" algn="l"/>
                <a:tab pos="342900" algn="l"/>
              </a:tabLst>
            </a:pP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High-Level Abstractions</a:t>
            </a:r>
          </a:p>
          <a:p>
            <a:pPr marL="257175" indent="-257175" algn="just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171450" algn="l"/>
                <a:tab pos="342900" algn="l"/>
              </a:tabLst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Provides intuitive abstractions for common deep learning tasks.</a:t>
            </a:r>
          </a:p>
          <a:p>
            <a:pPr marL="257175" indent="-257175" algn="just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171450" algn="l"/>
                <a:tab pos="342900" algn="l"/>
              </a:tabLst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Simplifies implementation of complex algorithms.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  <a:tabLst>
                <a:tab pos="171450" algn="l"/>
                <a:tab pos="342900" algn="l"/>
              </a:tabLst>
            </a:pP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Community and Ecosystem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57175" indent="-257175" algn="just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171450" algn="l"/>
                <a:tab pos="342900" algn="l"/>
              </a:tabLst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Keras has been open-source since its initial release</a:t>
            </a:r>
          </a:p>
          <a:p>
            <a:pPr marL="257175" indent="-257175" algn="just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171450" algn="l"/>
                <a:tab pos="342900" algn="l"/>
              </a:tabLst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Large and active community of users and contributors.</a:t>
            </a:r>
          </a:p>
          <a:p>
            <a:pPr marL="257175" indent="-257175" algn="just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171450" algn="l"/>
                <a:tab pos="342900" algn="l"/>
              </a:tabLst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Rich ecosystem of libraries, tools, and resources for support and extension.</a:t>
            </a:r>
          </a:p>
        </p:txBody>
      </p:sp>
    </p:spTree>
    <p:extLst>
      <p:ext uri="{BB962C8B-B14F-4D97-AF65-F5344CB8AC3E}">
        <p14:creationId xmlns:p14="http://schemas.microsoft.com/office/powerpoint/2010/main" val="174133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4619446"/>
            <a:ext cx="9144000" cy="388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" y="4658265"/>
            <a:ext cx="476583" cy="4593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9935" y="4703278"/>
            <a:ext cx="119037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dirty="0"/>
              <a:t>Islamia College,</a:t>
            </a:r>
          </a:p>
          <a:p>
            <a:r>
              <a:rPr lang="en-US" sz="975" dirty="0"/>
              <a:t>Peshawar</a:t>
            </a:r>
          </a:p>
        </p:txBody>
      </p:sp>
      <p:sp>
        <p:nvSpPr>
          <p:cNvPr id="2" name="Rectangle 1"/>
          <p:cNvSpPr/>
          <p:nvPr/>
        </p:nvSpPr>
        <p:spPr>
          <a:xfrm>
            <a:off x="739569" y="380827"/>
            <a:ext cx="5218095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50" b="1" dirty="0"/>
              <a:t>Integration of Keras into TensorFlow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739568" y="993070"/>
            <a:ext cx="6912864" cy="299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algn="just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42900" algn="l"/>
                <a:tab pos="1600200" algn="l"/>
              </a:tabLst>
            </a:pP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Google's deep learning framework TensorFlow integrated Keras into its core library in 2017.</a:t>
            </a:r>
          </a:p>
          <a:p>
            <a:pPr marL="214313" indent="-214313" algn="just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42900" algn="l"/>
              </a:tabLst>
            </a:pP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Keras was developed and is maintained by 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Francois Chollet </a:t>
            </a: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and is part of the </a:t>
            </a:r>
            <a:r>
              <a:rPr lang="en-US" sz="1500" dirty="0" err="1"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 core, which makes it </a:t>
            </a:r>
            <a:r>
              <a:rPr lang="en-US" sz="1500" dirty="0" err="1">
                <a:ea typeface="Calibri" panose="020F0502020204030204" pitchFamily="34" charset="0"/>
                <a:cs typeface="Times New Roman" panose="02020603050405020304" pitchFamily="18" charset="0"/>
              </a:rPr>
              <a:t>Tensorflow’s</a:t>
            </a: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 preferred high-level API.</a:t>
            </a:r>
          </a:p>
          <a:p>
            <a:pPr marL="214313" indent="-214313" algn="just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42900" algn="l"/>
                <a:tab pos="1600200" algn="l"/>
              </a:tabLst>
            </a:pP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This integration enabled users to utilize Keras as a high-level interface.</a:t>
            </a:r>
          </a:p>
          <a:p>
            <a:pPr marL="214313" indent="-214313" algn="just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42900" algn="l"/>
                <a:tab pos="1600200" algn="l"/>
              </a:tabLst>
            </a:pP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Users could leverage </a:t>
            </a:r>
            <a:r>
              <a:rPr lang="en-US" sz="1500" dirty="0" err="1">
                <a:ea typeface="Calibri" panose="020F0502020204030204" pitchFamily="34" charset="0"/>
                <a:cs typeface="Times New Roman" panose="02020603050405020304" pitchFamily="18" charset="0"/>
              </a:rPr>
              <a:t>TensorFlow's</a:t>
            </a: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 powerful features as the backend.</a:t>
            </a:r>
          </a:p>
          <a:p>
            <a:pPr marL="214313" indent="-214313" algn="just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42900" algn="l"/>
                <a:tab pos="1600200" algn="l"/>
              </a:tabLst>
            </a:pPr>
            <a:r>
              <a:rPr lang="en-US" sz="1500" dirty="0">
                <a:solidFill>
                  <a:srgbClr val="474747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Latest versions: TensorFlow: </a:t>
            </a:r>
            <a:r>
              <a:rPr lang="en-US" sz="1500" i="1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  <a:r>
              <a:rPr lang="en-US" sz="1500" i="1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2.16. 1, </a:t>
            </a: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r>
              <a:rPr lang="en-US" sz="1500" i="1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i="1" dirty="0" err="1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r>
              <a:rPr lang="en-US" sz="1500" i="1" dirty="0">
                <a:solidFill>
                  <a:schemeClr val="accent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3.3</a:t>
            </a:r>
          </a:p>
          <a:p>
            <a:pPr marL="214313" indent="-214313" algn="just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342900" algn="l"/>
                <a:tab pos="1600200" algn="l"/>
              </a:tabLst>
            </a:pP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Now we can import </a:t>
            </a:r>
            <a:r>
              <a:rPr lang="en-US" sz="1500" dirty="0" err="1"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r>
              <a:rPr lang="en-US" sz="1500" dirty="0">
                <a:ea typeface="Calibri" panose="020F0502020204030204" pitchFamily="34" charset="0"/>
                <a:cs typeface="Times New Roman" panose="02020603050405020304" pitchFamily="18" charset="0"/>
              </a:rPr>
              <a:t> either as standalone or as part of TensorFlow</a:t>
            </a:r>
          </a:p>
          <a:p>
            <a:pPr marL="557213" indent="-214313" algn="just">
              <a:buFont typeface="Wingdings" panose="05000000000000000000" pitchFamily="2" charset="2"/>
              <a:buChar char="Ø"/>
              <a:tabLst>
                <a:tab pos="1600200" algn="l"/>
              </a:tabLst>
            </a:pP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import </a:t>
            </a:r>
            <a:r>
              <a:rPr lang="en-US" sz="1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endParaRPr lang="en-US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57213" indent="-214313" algn="just">
              <a:buFont typeface="Wingdings" panose="05000000000000000000" pitchFamily="2" charset="2"/>
              <a:buChar char="Ø"/>
              <a:tabLst>
                <a:tab pos="1600200" algn="l"/>
              </a:tabLst>
            </a:pP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n-US" sz="1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tensorflow</a:t>
            </a:r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 import </a:t>
            </a:r>
            <a:r>
              <a:rPr lang="en-US" sz="1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Times New Roman" panose="02020603050405020304" pitchFamily="18" charset="0"/>
              </a:rPr>
              <a:t>keras</a:t>
            </a:r>
            <a:endParaRPr lang="en-US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26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9;p14">
            <a:extLst>
              <a:ext uri="{FF2B5EF4-FFF2-40B4-BE49-F238E27FC236}">
                <a16:creationId xmlns:a16="http://schemas.microsoft.com/office/drawing/2014/main" id="{A01E0FE4-AAB9-C720-CB8F-7B30DCCFE071}"/>
              </a:ext>
            </a:extLst>
          </p:cNvPr>
          <p:cNvSpPr txBox="1">
            <a:spLocks/>
          </p:cNvSpPr>
          <p:nvPr/>
        </p:nvSpPr>
        <p:spPr>
          <a:xfrm>
            <a:off x="128522" y="66694"/>
            <a:ext cx="8852191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800" dirty="0">
                <a:solidFill>
                  <a:schemeClr val="dk1"/>
                </a:solidFill>
              </a:rPr>
              <a:t>Pre-Framework Era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5774C6C-3D7C-2734-7028-C87F4D3CE692}"/>
              </a:ext>
            </a:extLst>
          </p:cNvPr>
          <p:cNvSpPr/>
          <p:nvPr/>
        </p:nvSpPr>
        <p:spPr>
          <a:xfrm>
            <a:off x="210235" y="1051154"/>
            <a:ext cx="23166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Manual Implementation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065A867-6F13-1A86-776D-653094D3BD9D}"/>
              </a:ext>
            </a:extLst>
          </p:cNvPr>
          <p:cNvSpPr/>
          <p:nvPr/>
        </p:nvSpPr>
        <p:spPr>
          <a:xfrm>
            <a:off x="475785" y="1367146"/>
            <a:ext cx="1785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Developers crafted algorithms from scratch using languages like C, C++, or MATLAB.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9729649-2EF5-0CB4-A77E-E5D58230C65F}"/>
              </a:ext>
            </a:extLst>
          </p:cNvPr>
          <p:cNvSpPr/>
          <p:nvPr/>
        </p:nvSpPr>
        <p:spPr>
          <a:xfrm>
            <a:off x="1918695" y="4010029"/>
            <a:ext cx="20441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High Barrier to Entry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2476949-EF4B-3B46-A2FD-A87B118F1962}"/>
              </a:ext>
            </a:extLst>
          </p:cNvPr>
          <p:cNvSpPr/>
          <p:nvPr/>
        </p:nvSpPr>
        <p:spPr>
          <a:xfrm>
            <a:off x="2047989" y="4326021"/>
            <a:ext cx="1785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Expertise in algorithms and programming languages was necessary.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58269D1-3B86-8EBF-7CC1-3038FCDAF0BA}"/>
              </a:ext>
            </a:extLst>
          </p:cNvPr>
          <p:cNvSpPr/>
          <p:nvPr/>
        </p:nvSpPr>
        <p:spPr>
          <a:xfrm>
            <a:off x="3637420" y="1051154"/>
            <a:ext cx="17347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Custom Libraries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9137921-7A09-06E4-9FAB-E3FED46B3BB8}"/>
              </a:ext>
            </a:extLst>
          </p:cNvPr>
          <p:cNvSpPr/>
          <p:nvPr/>
        </p:nvSpPr>
        <p:spPr>
          <a:xfrm>
            <a:off x="3612025" y="1367146"/>
            <a:ext cx="1785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Some created bespoke tools for specific tasks, lacking broad functionality.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E0E88E-D62A-96CA-7AB8-2B684221CF8A}"/>
              </a:ext>
            </a:extLst>
          </p:cNvPr>
          <p:cNvSpPr/>
          <p:nvPr/>
        </p:nvSpPr>
        <p:spPr>
          <a:xfrm>
            <a:off x="5117179" y="4010029"/>
            <a:ext cx="23278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4"/>
                </a:solidFill>
              </a:rPr>
              <a:t>Lack of Standardization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9C1D3FF-F31E-0EF4-DBFD-10568941E6CD}"/>
              </a:ext>
            </a:extLst>
          </p:cNvPr>
          <p:cNvSpPr/>
          <p:nvPr/>
        </p:nvSpPr>
        <p:spPr>
          <a:xfrm>
            <a:off x="5388339" y="4326021"/>
            <a:ext cx="1785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Absence of common tools hindered collaboration and progress.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2525D0C-4773-EA23-AD70-6662E784696D}"/>
              </a:ext>
            </a:extLst>
          </p:cNvPr>
          <p:cNvSpPr/>
          <p:nvPr/>
        </p:nvSpPr>
        <p:spPr>
          <a:xfrm>
            <a:off x="6901776" y="1051154"/>
            <a:ext cx="19030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5"/>
                </a:solidFill>
              </a:rPr>
              <a:t>Limited Reusability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B0840BA-3744-26F9-BC19-FD36FB308DCA}"/>
              </a:ext>
            </a:extLst>
          </p:cNvPr>
          <p:cNvSpPr/>
          <p:nvPr/>
        </p:nvSpPr>
        <p:spPr>
          <a:xfrm>
            <a:off x="6960538" y="1367146"/>
            <a:ext cx="1785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Code reuse was minimal, leading to duplicated effort.</a:t>
            </a:r>
          </a:p>
        </p:txBody>
      </p:sp>
      <p:pic>
        <p:nvPicPr>
          <p:cNvPr id="68" name="Picture Placeholder 23">
            <a:extLst>
              <a:ext uri="{FF2B5EF4-FFF2-40B4-BE49-F238E27FC236}">
                <a16:creationId xmlns:a16="http://schemas.microsoft.com/office/drawing/2014/main" id="{7F6C043F-DF62-C790-33D2-3035F9A67A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24" r="11024"/>
          <a:stretch/>
        </p:blipFill>
        <p:spPr>
          <a:xfrm>
            <a:off x="2315093" y="2746380"/>
            <a:ext cx="1249692" cy="124969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9" name="Picture Placeholder 45">
            <a:extLst>
              <a:ext uri="{FF2B5EF4-FFF2-40B4-BE49-F238E27FC236}">
                <a16:creationId xmlns:a16="http://schemas.microsoft.com/office/drawing/2014/main" id="{FE9DA12C-6783-50B4-F46D-5ED29A52DB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951" r="22951"/>
          <a:stretch/>
        </p:blipFill>
        <p:spPr>
          <a:xfrm>
            <a:off x="3873003" y="2185190"/>
            <a:ext cx="1249692" cy="1249692"/>
          </a:xfrm>
          <a:prstGeom prst="ellipse">
            <a:avLst/>
          </a:prstGeom>
        </p:spPr>
      </p:pic>
      <p:pic>
        <p:nvPicPr>
          <p:cNvPr id="70" name="Picture Placeholder 48">
            <a:extLst>
              <a:ext uri="{FF2B5EF4-FFF2-40B4-BE49-F238E27FC236}">
                <a16:creationId xmlns:a16="http://schemas.microsoft.com/office/drawing/2014/main" id="{B968B4EF-5F11-3A18-5C32-BF7B3C1FF7D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655443" y="2746380"/>
            <a:ext cx="1249692" cy="1249692"/>
          </a:xfrm>
          <a:prstGeom prst="ellipse">
            <a:avLst/>
          </a:prstGeom>
        </p:spPr>
      </p:pic>
      <p:pic>
        <p:nvPicPr>
          <p:cNvPr id="71" name="Picture Placeholder 22">
            <a:extLst>
              <a:ext uri="{FF2B5EF4-FFF2-40B4-BE49-F238E27FC236}">
                <a16:creationId xmlns:a16="http://schemas.microsoft.com/office/drawing/2014/main" id="{E2E63CE6-2A8C-CE31-8FBC-C3C7900186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072" t="-10507" r="17265" b="-2466"/>
          <a:stretch/>
        </p:blipFill>
        <p:spPr>
          <a:xfrm>
            <a:off x="7221516" y="2185190"/>
            <a:ext cx="1249692" cy="1249692"/>
          </a:xfrm>
          <a:prstGeom prst="ellipse">
            <a:avLst/>
          </a:prstGeom>
        </p:spPr>
      </p:pic>
      <p:pic>
        <p:nvPicPr>
          <p:cNvPr id="73" name="Picture Placeholder 6">
            <a:extLst>
              <a:ext uri="{FF2B5EF4-FFF2-40B4-BE49-F238E27FC236}">
                <a16:creationId xmlns:a16="http://schemas.microsoft.com/office/drawing/2014/main" id="{0161F0C1-889C-3AC6-E015-3F39F44335E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36763" y="2185190"/>
            <a:ext cx="1249692" cy="124969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6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4619446"/>
            <a:ext cx="9144000" cy="388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" y="4658265"/>
            <a:ext cx="476583" cy="4593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9935" y="4708310"/>
            <a:ext cx="120512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dirty="0"/>
              <a:t>Islamia College,</a:t>
            </a:r>
          </a:p>
          <a:p>
            <a:r>
              <a:rPr lang="en-US" sz="975" dirty="0"/>
              <a:t>Peshawar</a:t>
            </a:r>
          </a:p>
        </p:txBody>
      </p:sp>
      <p:pic>
        <p:nvPicPr>
          <p:cNvPr id="4098" name="Picture 2" descr="3 ways to create a Keras model with TensorFlow 2.0 (Sequential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808" y="418920"/>
            <a:ext cx="3504438" cy="389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49935" y="142856"/>
            <a:ext cx="3433953" cy="470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  <a:tabLst>
                <a:tab pos="1600200" algn="l"/>
              </a:tabLst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Creating models in Keras: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6938" y="634818"/>
            <a:ext cx="4743450" cy="3857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  <a:tabLst>
                <a:tab pos="1600200" algn="l"/>
              </a:tabLst>
            </a:pP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Sequential Model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214313" indent="-214313" algn="just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1600200" algn="l"/>
              </a:tabLst>
            </a:pP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Simplest way to create a model in Keras, where layers are added sequentially. </a:t>
            </a:r>
          </a:p>
          <a:p>
            <a:pPr marL="214313" indent="-214313" algn="just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1600200" algn="l"/>
              </a:tabLst>
            </a:pP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Suitable for most simple architectures such as feedforward neural networks and convolutional neural networks (CNN)</a:t>
            </a:r>
          </a:p>
          <a:p>
            <a:pPr marL="214313" indent="-214313" algn="just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problem with the sequential API is that it doesn’t allow models to have multiple inputs or outputs, which are needed for some problems.</a:t>
            </a:r>
          </a:p>
          <a:p>
            <a:pPr algn="just">
              <a:lnSpc>
                <a:spcPct val="107000"/>
              </a:lnSpc>
            </a:pP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 Define Sequential model with 3 layers</a:t>
            </a:r>
          </a:p>
          <a:p>
            <a:pPr algn="just">
              <a:lnSpc>
                <a:spcPct val="107000"/>
              </a:lnSpc>
            </a:pP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= </a:t>
            </a:r>
            <a:r>
              <a:rPr lang="en-US" sz="1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keras.Sequential</a:t>
            </a: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</a:p>
          <a:p>
            <a:pPr algn="just">
              <a:lnSpc>
                <a:spcPct val="107000"/>
              </a:lnSpc>
            </a:pP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[</a:t>
            </a:r>
          </a:p>
          <a:p>
            <a:pPr algn="just">
              <a:lnSpc>
                <a:spcPct val="107000"/>
              </a:lnSpc>
            </a:pP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en-US" sz="1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layers.Dense</a:t>
            </a: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(2, activation="</a:t>
            </a:r>
            <a:r>
              <a:rPr lang="en-US" sz="1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relu</a:t>
            </a: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", name="layer1"),</a:t>
            </a:r>
          </a:p>
          <a:p>
            <a:pPr algn="just">
              <a:lnSpc>
                <a:spcPct val="107000"/>
              </a:lnSpc>
            </a:pP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en-US" sz="1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layers.Dense</a:t>
            </a: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(3, activation="</a:t>
            </a:r>
            <a:r>
              <a:rPr lang="en-US" sz="1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relu</a:t>
            </a: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", name="layer2"),</a:t>
            </a:r>
          </a:p>
          <a:p>
            <a:pPr algn="just">
              <a:lnSpc>
                <a:spcPct val="107000"/>
              </a:lnSpc>
            </a:pP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</a:t>
            </a:r>
            <a:r>
              <a:rPr lang="en-US" sz="1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layers.Dense</a:t>
            </a: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(4, name="layer3"),</a:t>
            </a:r>
          </a:p>
          <a:p>
            <a:pPr algn="just">
              <a:lnSpc>
                <a:spcPct val="107000"/>
              </a:lnSpc>
            </a:pP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]</a:t>
            </a:r>
          </a:p>
          <a:p>
            <a:pPr algn="just">
              <a:lnSpc>
                <a:spcPct val="107000"/>
              </a:lnSpc>
            </a:pP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14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4619446"/>
            <a:ext cx="9144000" cy="388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" y="4658265"/>
            <a:ext cx="476583" cy="4593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9935" y="4658265"/>
            <a:ext cx="107976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dirty="0"/>
              <a:t>Islamia College,</a:t>
            </a:r>
          </a:p>
          <a:p>
            <a:r>
              <a:rPr lang="en-US" sz="975" dirty="0"/>
              <a:t>Peshawar</a:t>
            </a:r>
          </a:p>
        </p:txBody>
      </p:sp>
      <p:sp>
        <p:nvSpPr>
          <p:cNvPr id="2" name="Rectangle 1"/>
          <p:cNvSpPr/>
          <p:nvPr/>
        </p:nvSpPr>
        <p:spPr>
          <a:xfrm>
            <a:off x="685008" y="373988"/>
            <a:ext cx="7983504" cy="372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  <a:tabLst>
                <a:tab pos="1600200" algn="l"/>
              </a:tabLst>
            </a:pP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Functional API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14313" indent="-214313" algn="just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1600200" algn="l"/>
              </a:tabLst>
            </a:pP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allows for more flexibility in model architectures. </a:t>
            </a:r>
          </a:p>
          <a:p>
            <a:pPr marL="214313" indent="-214313" algn="just">
              <a:lnSpc>
                <a:spcPct val="107000"/>
              </a:lnSpc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1600200" algn="l"/>
              </a:tabLst>
            </a:pP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enables the creation of complex models with multiple inputs, multiple outputs, shared layers, and branching topologies.</a:t>
            </a:r>
          </a:p>
          <a:p>
            <a:pPr algn="just">
              <a:lnSpc>
                <a:spcPct val="107000"/>
              </a:lnSpc>
              <a:tabLst>
                <a:tab pos="1600200" algn="l"/>
              </a:tabLst>
            </a:pP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Define input layer</a:t>
            </a:r>
          </a:p>
          <a:p>
            <a:pPr algn="just">
              <a:lnSpc>
                <a:spcPct val="107000"/>
              </a:lnSpc>
              <a:tabLst>
                <a:tab pos="1600200" algn="l"/>
              </a:tabLst>
            </a:pP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inputs = Input(shape=(</a:t>
            </a:r>
            <a:r>
              <a:rPr lang="en-US" sz="1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input_shape</a:t>
            </a: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,))</a:t>
            </a:r>
          </a:p>
          <a:p>
            <a:pPr algn="just">
              <a:lnSpc>
                <a:spcPct val="107000"/>
              </a:lnSpc>
              <a:tabLst>
                <a:tab pos="1600200" algn="l"/>
              </a:tabLst>
            </a:pPr>
            <a:endParaRPr lang="en-US" sz="1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tabLst>
                <a:tab pos="1600200" algn="l"/>
              </a:tabLst>
            </a:pP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Define layers</a:t>
            </a:r>
          </a:p>
          <a:p>
            <a:pPr algn="just">
              <a:lnSpc>
                <a:spcPct val="107000"/>
              </a:lnSpc>
              <a:tabLst>
                <a:tab pos="1600200" algn="l"/>
              </a:tabLst>
            </a:pP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layer1 = Dense(2, activation="</a:t>
            </a:r>
            <a:r>
              <a:rPr lang="en-US" sz="1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", name="layer1")(inputs)</a:t>
            </a:r>
          </a:p>
          <a:p>
            <a:pPr algn="just">
              <a:lnSpc>
                <a:spcPct val="107000"/>
              </a:lnSpc>
              <a:tabLst>
                <a:tab pos="1600200" algn="l"/>
              </a:tabLst>
            </a:pP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layer2 = Dense(3, activation="</a:t>
            </a:r>
            <a:r>
              <a:rPr lang="en-US" sz="1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", name="layer2")(layer1)</a:t>
            </a:r>
          </a:p>
          <a:p>
            <a:pPr algn="just">
              <a:lnSpc>
                <a:spcPct val="107000"/>
              </a:lnSpc>
              <a:tabLst>
                <a:tab pos="1600200" algn="l"/>
              </a:tabLst>
            </a:pP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layer3 = Dense(4, name="layer3")(layer2)</a:t>
            </a:r>
          </a:p>
          <a:p>
            <a:pPr algn="just">
              <a:lnSpc>
                <a:spcPct val="107000"/>
              </a:lnSpc>
              <a:spcBef>
                <a:spcPts val="600"/>
              </a:spcBef>
              <a:tabLst>
                <a:tab pos="1600200" algn="l"/>
              </a:tabLst>
            </a:pP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Define output</a:t>
            </a:r>
          </a:p>
          <a:p>
            <a:pPr algn="just">
              <a:lnSpc>
                <a:spcPct val="107000"/>
              </a:lnSpc>
              <a:tabLst>
                <a:tab pos="1600200" algn="l"/>
              </a:tabLst>
            </a:pP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outputs = layer3</a:t>
            </a:r>
          </a:p>
          <a:p>
            <a:pPr algn="just">
              <a:lnSpc>
                <a:spcPct val="107000"/>
              </a:lnSpc>
              <a:spcBef>
                <a:spcPts val="600"/>
              </a:spcBef>
              <a:tabLst>
                <a:tab pos="1600200" algn="l"/>
              </a:tabLst>
            </a:pP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 Create functional model</a:t>
            </a:r>
          </a:p>
          <a:p>
            <a:pPr algn="just">
              <a:lnSpc>
                <a:spcPct val="107000"/>
              </a:lnSpc>
              <a:tabLst>
                <a:tab pos="1600200" algn="l"/>
              </a:tabLst>
            </a:pPr>
            <a:r>
              <a:rPr lang="en-US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= Model(inputs=inputs, outputs=outputs)</a:t>
            </a:r>
          </a:p>
        </p:txBody>
      </p:sp>
    </p:spTree>
    <p:extLst>
      <p:ext uri="{BB962C8B-B14F-4D97-AF65-F5344CB8AC3E}">
        <p14:creationId xmlns:p14="http://schemas.microsoft.com/office/powerpoint/2010/main" val="42176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4619446"/>
            <a:ext cx="9144000" cy="388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" y="4658265"/>
            <a:ext cx="476583" cy="4593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9935" y="4640768"/>
            <a:ext cx="1124007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dirty="0"/>
              <a:t>Islamia College,</a:t>
            </a:r>
          </a:p>
          <a:p>
            <a:r>
              <a:rPr lang="en-US" sz="975" dirty="0"/>
              <a:t>Peshawar</a:t>
            </a:r>
          </a:p>
        </p:txBody>
      </p:sp>
      <p:sp>
        <p:nvSpPr>
          <p:cNvPr id="2" name="Rectangle 1"/>
          <p:cNvSpPr/>
          <p:nvPr/>
        </p:nvSpPr>
        <p:spPr>
          <a:xfrm>
            <a:off x="692658" y="752557"/>
            <a:ext cx="7386066" cy="38336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US" sz="1500" dirty="0"/>
              <a:t>The conventions ensure consistency and readability in code, facilitating collaboration and maintenance.</a:t>
            </a:r>
            <a:endParaRPr lang="en-US" sz="15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Sequential Naming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  <a:buSzPts val="1000"/>
              <a:tabLst>
                <a:tab pos="342900" algn="l"/>
              </a:tabLst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Layers named sequentially (e.g., layer1, layer2) for easy identification.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Meaningful Layer Names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  <a:buSzPts val="1000"/>
              <a:tabLst>
                <a:tab pos="342900" algn="l"/>
              </a:tabLst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Give layers meaningful names using the 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parameter (e.g., dense_layer1).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Consistent Activation Functions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  <a:buSzPts val="1000"/>
              <a:tabLst>
                <a:tab pos="342900" algn="l"/>
              </a:tabLst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Use consistent activation functions throughout the model for coherence.</a:t>
            </a:r>
          </a:p>
          <a:p>
            <a:pPr algn="just"/>
            <a:r>
              <a:rPr lang="en-US" sz="1500" b="1" dirty="0"/>
              <a:t>4. Variable Naming:</a:t>
            </a:r>
          </a:p>
          <a:p>
            <a:pPr algn="just"/>
            <a:r>
              <a:rPr lang="en-US" sz="1500" dirty="0"/>
              <a:t>         Use descriptive variable names to indicate their purpose (e.g., </a:t>
            </a:r>
            <a:r>
              <a:rPr lang="en-US" sz="1500" dirty="0" err="1"/>
              <a:t>input_data</a:t>
            </a:r>
            <a:r>
              <a:rPr lang="en-US" sz="1500" dirty="0"/>
              <a:t>, </a:t>
            </a:r>
            <a:r>
              <a:rPr lang="en-US" sz="1500" dirty="0" err="1"/>
              <a:t>learning_rate</a:t>
            </a:r>
            <a:r>
              <a:rPr lang="en-US" sz="1500" dirty="0"/>
              <a:t>)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Bef>
                <a:spcPts val="375"/>
              </a:spcBef>
            </a:pP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Clear Documentation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  <a:buSzPts val="1000"/>
              <a:tabLst>
                <a:tab pos="342900" algn="l"/>
              </a:tabLst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Include comments and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docstrings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clear documentation of functions and code blocks.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2659" y="313975"/>
            <a:ext cx="3347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Conventions in Keras</a:t>
            </a:r>
          </a:p>
        </p:txBody>
      </p:sp>
    </p:spTree>
    <p:extLst>
      <p:ext uri="{BB962C8B-B14F-4D97-AF65-F5344CB8AC3E}">
        <p14:creationId xmlns:p14="http://schemas.microsoft.com/office/powerpoint/2010/main" val="311787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4619446"/>
            <a:ext cx="9144000" cy="388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" y="4658265"/>
            <a:ext cx="476583" cy="4593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9935" y="4703278"/>
            <a:ext cx="111663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dirty="0"/>
              <a:t>Islamia College,</a:t>
            </a:r>
          </a:p>
          <a:p>
            <a:r>
              <a:rPr lang="en-US" sz="975" dirty="0"/>
              <a:t>Peshawar</a:t>
            </a:r>
          </a:p>
        </p:txBody>
      </p:sp>
      <p:sp>
        <p:nvSpPr>
          <p:cNvPr id="3" name="Rectangle 2"/>
          <p:cNvSpPr/>
          <p:nvPr/>
        </p:nvSpPr>
        <p:spPr>
          <a:xfrm>
            <a:off x="681229" y="321802"/>
            <a:ext cx="1927131" cy="470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  <a:tabLst>
                <a:tab pos="1600200" algn="l"/>
              </a:tabLst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Comparisons: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788" y="1"/>
            <a:ext cx="1327166" cy="13271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615" y="212599"/>
            <a:ext cx="994409" cy="9944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1228" y="1531839"/>
            <a:ext cx="4232387" cy="2700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00" b="1" dirty="0" err="1"/>
              <a:t>Keras</a:t>
            </a:r>
            <a:r>
              <a:rPr lang="en-US" sz="2100" b="1" dirty="0"/>
              <a:t>:</a:t>
            </a:r>
          </a:p>
          <a:p>
            <a:pPr marL="257175" indent="-257175" algn="just">
              <a:buFont typeface="Wingdings" panose="05000000000000000000" pitchFamily="2" charset="2"/>
              <a:buChar char="q"/>
            </a:pPr>
            <a:r>
              <a:rPr lang="en-US" sz="1650" dirty="0"/>
              <a:t>Utilizes static computational graphs.</a:t>
            </a:r>
          </a:p>
          <a:p>
            <a:pPr marL="257175" indent="-257175" algn="just">
              <a:buFont typeface="Wingdings" panose="05000000000000000000" pitchFamily="2" charset="2"/>
              <a:buChar char="q"/>
            </a:pPr>
            <a:endParaRPr lang="en-US" sz="1650" dirty="0"/>
          </a:p>
          <a:p>
            <a:pPr marL="257175" indent="-257175" algn="just">
              <a:buFont typeface="Wingdings" panose="05000000000000000000" pitchFamily="2" charset="2"/>
              <a:buChar char="q"/>
            </a:pPr>
            <a:r>
              <a:rPr lang="en-US" sz="1650" dirty="0"/>
              <a:t>Focuses on simplicity and ease of use.</a:t>
            </a:r>
          </a:p>
          <a:p>
            <a:pPr marL="257175" indent="-257175" algn="just">
              <a:buFont typeface="Wingdings" panose="05000000000000000000" pitchFamily="2" charset="2"/>
              <a:buChar char="q"/>
            </a:pPr>
            <a:endParaRPr lang="en-US" sz="1650" dirty="0"/>
          </a:p>
          <a:p>
            <a:pPr marL="257175" indent="-257175" algn="just">
              <a:buFont typeface="Wingdings" panose="05000000000000000000" pitchFamily="2" charset="2"/>
              <a:buChar char="q"/>
            </a:pPr>
            <a:r>
              <a:rPr lang="en-US" sz="1650" dirty="0"/>
              <a:t>High-level abstraction for rapid prototyping.</a:t>
            </a:r>
          </a:p>
          <a:p>
            <a:pPr marL="257175" indent="-257175" algn="just">
              <a:buFont typeface="Wingdings" panose="05000000000000000000" pitchFamily="2" charset="2"/>
              <a:buChar char="q"/>
            </a:pPr>
            <a:endParaRPr lang="en-US" sz="1650" dirty="0"/>
          </a:p>
          <a:p>
            <a:pPr marL="257175" indent="-257175" algn="just">
              <a:buFont typeface="Wingdings" panose="05000000000000000000" pitchFamily="2" charset="2"/>
              <a:buChar char="q"/>
            </a:pPr>
            <a:r>
              <a:rPr lang="en-US" sz="1650" dirty="0"/>
              <a:t>Ideal for quick experimentation and model iteration.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1228" y="864732"/>
            <a:ext cx="3086101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50" b="1" dirty="0" err="1"/>
              <a:t>Keras</a:t>
            </a:r>
            <a:r>
              <a:rPr lang="en-US" sz="2250" b="1" dirty="0"/>
              <a:t> vs </a:t>
            </a:r>
            <a:r>
              <a:rPr lang="en-US" sz="2250" b="1" dirty="0" err="1"/>
              <a:t>TensorFlow</a:t>
            </a:r>
            <a:endParaRPr lang="en-US" sz="2250" b="1" dirty="0"/>
          </a:p>
        </p:txBody>
      </p:sp>
      <p:sp>
        <p:nvSpPr>
          <p:cNvPr id="13" name="Rectangle 12"/>
          <p:cNvSpPr/>
          <p:nvPr/>
        </p:nvSpPr>
        <p:spPr>
          <a:xfrm>
            <a:off x="5095494" y="1531839"/>
            <a:ext cx="3627882" cy="3145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00" b="1" dirty="0" err="1"/>
              <a:t>TensorFlow</a:t>
            </a:r>
            <a:r>
              <a:rPr lang="en-US" sz="2100" b="1" dirty="0"/>
              <a:t>:</a:t>
            </a:r>
            <a:endParaRPr lang="en-US" sz="1650" dirty="0"/>
          </a:p>
          <a:p>
            <a:pPr marL="257175" indent="-257175" algn="just">
              <a:buFont typeface="Wingdings" panose="05000000000000000000" pitchFamily="2" charset="2"/>
              <a:buChar char="q"/>
            </a:pPr>
            <a:r>
              <a:rPr lang="en-US" sz="1613" dirty="0"/>
              <a:t>Offers both static and dynamic computational graphs.</a:t>
            </a:r>
          </a:p>
          <a:p>
            <a:pPr marL="257175" indent="-257175" algn="just">
              <a:buFont typeface="Wingdings" panose="05000000000000000000" pitchFamily="2" charset="2"/>
              <a:buChar char="q"/>
            </a:pPr>
            <a:endParaRPr lang="en-US" sz="1613" dirty="0"/>
          </a:p>
          <a:p>
            <a:pPr marL="257175" indent="-257175" algn="just">
              <a:buFont typeface="Wingdings" panose="05000000000000000000" pitchFamily="2" charset="2"/>
              <a:buChar char="q"/>
            </a:pPr>
            <a:r>
              <a:rPr lang="en-US" sz="1613" dirty="0"/>
              <a:t>Provides extensive control and flexibility.</a:t>
            </a:r>
          </a:p>
          <a:p>
            <a:pPr marL="257175" indent="-257175" algn="just">
              <a:buFont typeface="Wingdings" panose="05000000000000000000" pitchFamily="2" charset="2"/>
              <a:buChar char="q"/>
            </a:pPr>
            <a:endParaRPr lang="en-US" sz="1613" dirty="0"/>
          </a:p>
          <a:p>
            <a:pPr marL="257175" indent="-257175" algn="just">
              <a:buFont typeface="Wingdings" panose="05000000000000000000" pitchFamily="2" charset="2"/>
              <a:buChar char="q"/>
            </a:pPr>
            <a:r>
              <a:rPr lang="en-US" sz="1613" dirty="0"/>
              <a:t>Widely adopted for production-level deployment.</a:t>
            </a:r>
          </a:p>
          <a:p>
            <a:pPr marL="257175" indent="-257175" algn="just">
              <a:buFont typeface="Wingdings" panose="05000000000000000000" pitchFamily="2" charset="2"/>
              <a:buChar char="q"/>
            </a:pPr>
            <a:endParaRPr lang="en-US" sz="1613" dirty="0"/>
          </a:p>
          <a:p>
            <a:pPr marL="257175" indent="-257175" algn="just">
              <a:buFont typeface="Wingdings" panose="05000000000000000000" pitchFamily="2" charset="2"/>
              <a:buChar char="q"/>
            </a:pPr>
            <a:r>
              <a:rPr lang="en-US" sz="1613" dirty="0"/>
              <a:t>Known for scalability and performance in complex tasks.</a:t>
            </a:r>
          </a:p>
        </p:txBody>
      </p:sp>
    </p:spTree>
    <p:extLst>
      <p:ext uri="{BB962C8B-B14F-4D97-AF65-F5344CB8AC3E}">
        <p14:creationId xmlns:p14="http://schemas.microsoft.com/office/powerpoint/2010/main" val="363247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4619446"/>
            <a:ext cx="9144000" cy="388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" y="4658265"/>
            <a:ext cx="476583" cy="4593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9935" y="4703278"/>
            <a:ext cx="108713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dirty="0"/>
              <a:t>Islamia College,</a:t>
            </a:r>
          </a:p>
          <a:p>
            <a:r>
              <a:rPr lang="en-US" sz="975" dirty="0"/>
              <a:t>Peshawar</a:t>
            </a:r>
          </a:p>
        </p:txBody>
      </p:sp>
      <p:sp>
        <p:nvSpPr>
          <p:cNvPr id="4" name="Rectangle 3"/>
          <p:cNvSpPr/>
          <p:nvPr/>
        </p:nvSpPr>
        <p:spPr>
          <a:xfrm>
            <a:off x="420624" y="415155"/>
            <a:ext cx="2411238" cy="470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  <a:tabLst>
                <a:tab pos="1600200" algn="l"/>
              </a:tabLst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Keras vs PyTorch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894" y="194503"/>
            <a:ext cx="888254" cy="8882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072" y="124711"/>
            <a:ext cx="1519896" cy="10056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0" y="1726693"/>
            <a:ext cx="4467987" cy="320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00" b="1" dirty="0" err="1"/>
              <a:t>PyTorch</a:t>
            </a:r>
            <a:endParaRPr lang="en-US" sz="2100" b="1" dirty="0"/>
          </a:p>
          <a:p>
            <a:pPr marL="214313" indent="-214313" algn="just">
              <a:buFont typeface="Wingdings" panose="05000000000000000000" pitchFamily="2" charset="2"/>
              <a:buChar char="q"/>
            </a:pPr>
            <a:r>
              <a:rPr lang="en-US" sz="1650" dirty="0"/>
              <a:t>Dynamic computational graphs.</a:t>
            </a:r>
          </a:p>
          <a:p>
            <a:pPr marL="214313" indent="-214313" algn="just">
              <a:buFont typeface="Wingdings" panose="05000000000000000000" pitchFamily="2" charset="2"/>
              <a:buChar char="q"/>
            </a:pPr>
            <a:endParaRPr lang="en-US" sz="1650" dirty="0"/>
          </a:p>
          <a:p>
            <a:pPr marL="214313" indent="-214313" algn="just">
              <a:buFont typeface="Wingdings" panose="05000000000000000000" pitchFamily="2" charset="2"/>
              <a:buChar char="q"/>
            </a:pPr>
            <a:r>
              <a:rPr lang="en-US" sz="1650" dirty="0"/>
              <a:t>Can make use of standard Python flow control.</a:t>
            </a:r>
          </a:p>
          <a:p>
            <a:pPr marL="214313" indent="-214313" algn="just">
              <a:buFont typeface="Wingdings" panose="05000000000000000000" pitchFamily="2" charset="2"/>
              <a:buChar char="q"/>
            </a:pPr>
            <a:endParaRPr lang="en-US" sz="1650" dirty="0"/>
          </a:p>
          <a:p>
            <a:pPr marL="214313" indent="-214313" algn="just">
              <a:buFont typeface="Wingdings" panose="05000000000000000000" pitchFamily="2" charset="2"/>
              <a:buChar char="q"/>
            </a:pPr>
            <a:r>
              <a:rPr lang="en-US" sz="1650" dirty="0"/>
              <a:t>Support for Python debuggers.</a:t>
            </a:r>
          </a:p>
          <a:p>
            <a:pPr marL="214313" indent="-214313" algn="just">
              <a:buFont typeface="Wingdings" panose="05000000000000000000" pitchFamily="2" charset="2"/>
              <a:buChar char="q"/>
            </a:pPr>
            <a:endParaRPr lang="en-US" sz="1650" dirty="0"/>
          </a:p>
          <a:p>
            <a:pPr marL="214313" indent="-214313" algn="just">
              <a:buFont typeface="Wingdings" panose="05000000000000000000" pitchFamily="2" charset="2"/>
              <a:buChar char="q"/>
            </a:pPr>
            <a:r>
              <a:rPr lang="en-US" sz="1650" dirty="0"/>
              <a:t>It is liked in research area.</a:t>
            </a:r>
          </a:p>
          <a:p>
            <a:pPr marL="214313" indent="-214313" algn="just">
              <a:buFont typeface="Wingdings" panose="05000000000000000000" pitchFamily="2" charset="2"/>
              <a:buChar char="q"/>
            </a:pPr>
            <a:endParaRPr lang="en-US" sz="1650" dirty="0"/>
          </a:p>
          <a:p>
            <a:pPr marL="214313" indent="-214313" algn="just">
              <a:buFont typeface="Wingdings" panose="05000000000000000000" pitchFamily="2" charset="2"/>
              <a:buChar char="q"/>
            </a:pPr>
            <a:r>
              <a:rPr lang="en-US" sz="1650" dirty="0"/>
              <a:t>Might not be as efficient as </a:t>
            </a:r>
            <a:r>
              <a:rPr lang="en-US" sz="1650" dirty="0" err="1"/>
              <a:t>TensorFlow</a:t>
            </a:r>
            <a:r>
              <a:rPr lang="en-US" sz="1650" dirty="0"/>
              <a:t> for large training tasks.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0624" y="1364242"/>
            <a:ext cx="4029075" cy="320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100" b="1" dirty="0" err="1"/>
              <a:t>Keras</a:t>
            </a:r>
            <a:endParaRPr lang="en-US" sz="2100" b="1" dirty="0"/>
          </a:p>
          <a:p>
            <a:pPr marL="214313" indent="-214313" algn="just">
              <a:buFont typeface="Wingdings" panose="05000000000000000000" pitchFamily="2" charset="2"/>
              <a:buChar char="q"/>
            </a:pPr>
            <a:r>
              <a:rPr lang="en-US" sz="1650" dirty="0"/>
              <a:t>Utilizes static computational graphs.</a:t>
            </a:r>
          </a:p>
          <a:p>
            <a:pPr marL="214313" indent="-214313" algn="just">
              <a:buFont typeface="Wingdings" panose="05000000000000000000" pitchFamily="2" charset="2"/>
              <a:buChar char="q"/>
            </a:pPr>
            <a:endParaRPr lang="en-US" sz="1650" dirty="0"/>
          </a:p>
          <a:p>
            <a:pPr marL="214313" indent="-214313" algn="just">
              <a:buFont typeface="Wingdings" panose="05000000000000000000" pitchFamily="2" charset="2"/>
              <a:buChar char="q"/>
            </a:pPr>
            <a:r>
              <a:rPr lang="en-US" sz="1650" dirty="0"/>
              <a:t>Limited use of standard Python flow control.</a:t>
            </a:r>
          </a:p>
          <a:p>
            <a:pPr marL="214313" indent="-214313" algn="just">
              <a:buFont typeface="Wingdings" panose="05000000000000000000" pitchFamily="2" charset="2"/>
              <a:buChar char="q"/>
            </a:pPr>
            <a:endParaRPr lang="en-US" sz="1650" dirty="0"/>
          </a:p>
          <a:p>
            <a:pPr marL="214313" indent="-214313" algn="just">
              <a:buFont typeface="Wingdings" panose="05000000000000000000" pitchFamily="2" charset="2"/>
              <a:buChar char="q"/>
            </a:pPr>
            <a:r>
              <a:rPr lang="en-US" sz="1650" dirty="0"/>
              <a:t>Limited support for Python debuggers.</a:t>
            </a:r>
          </a:p>
          <a:p>
            <a:pPr marL="214313" indent="-214313" algn="just">
              <a:buFont typeface="Wingdings" panose="05000000000000000000" pitchFamily="2" charset="2"/>
              <a:buChar char="q"/>
            </a:pPr>
            <a:endParaRPr lang="en-US" sz="1650" dirty="0"/>
          </a:p>
          <a:p>
            <a:pPr marL="214313" indent="-214313" algn="just">
              <a:buFont typeface="Wingdings" panose="05000000000000000000" pitchFamily="2" charset="2"/>
              <a:buChar char="q"/>
            </a:pPr>
            <a:r>
              <a:rPr lang="en-US" sz="1650" dirty="0"/>
              <a:t>Popular in industry and academia.</a:t>
            </a:r>
          </a:p>
          <a:p>
            <a:pPr marL="214313" indent="-214313" algn="just">
              <a:buFont typeface="Wingdings" panose="05000000000000000000" pitchFamily="2" charset="2"/>
              <a:buChar char="q"/>
            </a:pPr>
            <a:endParaRPr lang="en-US" sz="1650" dirty="0"/>
          </a:p>
          <a:p>
            <a:pPr marL="214313" indent="-214313" algn="just">
              <a:buFont typeface="Wingdings" panose="05000000000000000000" pitchFamily="2" charset="2"/>
              <a:buChar char="q"/>
            </a:pPr>
            <a:r>
              <a:rPr lang="en-US" sz="1650" dirty="0"/>
              <a:t>Known for efficiency in large-scale training tasks.</a:t>
            </a:r>
          </a:p>
        </p:txBody>
      </p:sp>
    </p:spTree>
    <p:extLst>
      <p:ext uri="{BB962C8B-B14F-4D97-AF65-F5344CB8AC3E}">
        <p14:creationId xmlns:p14="http://schemas.microsoft.com/office/powerpoint/2010/main" val="287932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4619446"/>
            <a:ext cx="9144000" cy="388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" y="4658265"/>
            <a:ext cx="476583" cy="4593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9935" y="4703278"/>
            <a:ext cx="110925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dirty="0"/>
              <a:t>Islamia College,</a:t>
            </a:r>
          </a:p>
          <a:p>
            <a:r>
              <a:rPr lang="en-US" sz="975" dirty="0"/>
              <a:t>Peshawar</a:t>
            </a:r>
          </a:p>
        </p:txBody>
      </p:sp>
      <p:pic>
        <p:nvPicPr>
          <p:cNvPr id="7170" name="Picture 12" descr="Visualizing Vision Models in Keras - Naukri Code 36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168" y="595144"/>
            <a:ext cx="3785616" cy="210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05825" y="893843"/>
            <a:ext cx="4163960" cy="1131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914400" algn="l"/>
                <a:tab pos="213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914400" algn="l"/>
                <a:tab pos="213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914400" algn="l"/>
                <a:tab pos="213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914400" algn="l"/>
                <a:tab pos="213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914400" algn="l"/>
                <a:tab pos="213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914400" algn="l"/>
                <a:tab pos="213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914400" algn="l"/>
                <a:tab pos="213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914400" algn="l"/>
                <a:tab pos="213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  <a:tab pos="914400" algn="l"/>
                <a:tab pos="213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buClrTx/>
              <a:tabLst>
                <a:tab pos="514350" algn="l"/>
                <a:tab pos="685800" algn="l"/>
                <a:tab pos="1600200" algn="l"/>
              </a:tabLst>
            </a:pPr>
            <a:r>
              <a:rPr lang="en-US" altLang="en-US" sz="165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Summary: </a:t>
            </a:r>
            <a:r>
              <a:rPr lang="en-US" altLang="en-US" sz="1125" i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summary()</a:t>
            </a:r>
            <a:endParaRPr lang="en-US" altLang="en-US" sz="1125" i="1" dirty="0">
              <a:solidFill>
                <a:schemeClr val="bg2"/>
              </a:solidFill>
            </a:endParaRPr>
          </a:p>
          <a:p>
            <a:pPr marL="557213" lvl="1" indent="-214313" defTabSz="685800">
              <a:buClrTx/>
              <a:buFont typeface="Wingdings" panose="05000000000000000000" pitchFamily="2" charset="2"/>
              <a:buChar char="q"/>
              <a:tabLst>
                <a:tab pos="514350" algn="l"/>
                <a:tab pos="685800" algn="l"/>
                <a:tab pos="1600200" algn="l"/>
              </a:tabLst>
            </a:pPr>
            <a:r>
              <a:rPr lang="en-US" altLang="en-US" sz="13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Provides a concise overview of model architecture.</a:t>
            </a:r>
          </a:p>
          <a:p>
            <a:pPr marL="557213" lvl="1" indent="-214313" defTabSz="685800">
              <a:buClrTx/>
              <a:buFont typeface="Wingdings" panose="05000000000000000000" pitchFamily="2" charset="2"/>
              <a:buChar char="q"/>
              <a:tabLst>
                <a:tab pos="514350" algn="l"/>
                <a:tab pos="685800" algn="l"/>
                <a:tab pos="1600200" algn="l"/>
              </a:tabLst>
            </a:pPr>
            <a:endParaRPr lang="en-US" altLang="en-US" sz="1300" dirty="0">
              <a:solidFill>
                <a:schemeClr val="bg2"/>
              </a:solidFill>
            </a:endParaRPr>
          </a:p>
          <a:p>
            <a:pPr marL="557213" lvl="1" indent="-214313" defTabSz="685800">
              <a:buClrTx/>
              <a:buFont typeface="Wingdings" panose="05000000000000000000" pitchFamily="2" charset="2"/>
              <a:buChar char="q"/>
              <a:tabLst>
                <a:tab pos="514350" algn="l"/>
                <a:tab pos="685800" algn="l"/>
                <a:tab pos="1600200" algn="l"/>
              </a:tabLst>
            </a:pPr>
            <a:r>
              <a:rPr lang="en-US" altLang="en-US" sz="13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Displays layer types, shapes, and total parameters.</a:t>
            </a:r>
            <a:endParaRPr lang="en-US" altLang="en-US" sz="1300" dirty="0">
              <a:solidFill>
                <a:schemeClr val="bg2"/>
              </a:solidFill>
            </a:endParaRPr>
          </a:p>
          <a:p>
            <a:pPr defTabSz="685800">
              <a:buClrTx/>
              <a:tabLst>
                <a:tab pos="514350" algn="l"/>
                <a:tab pos="685800" algn="l"/>
                <a:tab pos="1600200" algn="l"/>
              </a:tabLst>
            </a:pPr>
            <a:endParaRPr lang="en-US" altLang="en-US" sz="1350" dirty="0">
              <a:solidFill>
                <a:schemeClr val="bg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5825" y="307750"/>
            <a:ext cx="3651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514350" algn="l"/>
                <a:tab pos="685800" algn="l"/>
                <a:tab pos="1600200" algn="l"/>
              </a:tabLst>
            </a:pPr>
            <a:r>
              <a:rPr lang="en-US" alt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Visualizing Models in Keras</a:t>
            </a:r>
            <a:endParaRPr lang="en-US" altLang="en-US" sz="2400" dirty="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605825" y="2457982"/>
            <a:ext cx="5856732" cy="2039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0" rIns="6858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13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13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13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13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13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13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13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13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13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1650" b="1" dirty="0">
                <a:solidFill>
                  <a:schemeClr val="bg2"/>
                </a:solidFill>
              </a:rPr>
              <a:t>Plotting Model Architectures:</a:t>
            </a:r>
          </a:p>
          <a:p>
            <a:pPr marL="557213" lvl="1" indent="-214313"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chemeClr val="bg2"/>
                </a:solidFill>
              </a:rPr>
              <a:t>Utilizes tools like </a:t>
            </a:r>
            <a:r>
              <a:rPr lang="en-US" sz="1300" b="1" dirty="0" err="1">
                <a:solidFill>
                  <a:schemeClr val="bg2"/>
                </a:solidFill>
              </a:rPr>
              <a:t>plot_model</a:t>
            </a:r>
            <a:r>
              <a:rPr lang="en-US" sz="1300" dirty="0">
                <a:solidFill>
                  <a:schemeClr val="bg2"/>
                </a:solidFill>
              </a:rPr>
              <a:t>.</a:t>
            </a:r>
          </a:p>
          <a:p>
            <a:pPr marL="557213" lvl="1" indent="-214313">
              <a:buFont typeface="Wingdings" panose="05000000000000000000" pitchFamily="2" charset="2"/>
              <a:buChar char="q"/>
            </a:pPr>
            <a:endParaRPr lang="en-US" sz="1300" dirty="0">
              <a:solidFill>
                <a:schemeClr val="bg2"/>
              </a:solidFill>
            </a:endParaRPr>
          </a:p>
          <a:p>
            <a:pPr marL="557213" lvl="1" indent="-214313"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chemeClr val="bg2"/>
                </a:solidFill>
              </a:rPr>
              <a:t>Generates graphical representations of neural network flow.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sz="1650" b="1" dirty="0">
                <a:solidFill>
                  <a:schemeClr val="bg2"/>
                </a:solidFill>
              </a:rPr>
              <a:t>Visualizing Training History:</a:t>
            </a:r>
          </a:p>
          <a:p>
            <a:pPr marL="557213" lvl="1" indent="-214313"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chemeClr val="bg2"/>
                </a:solidFill>
              </a:rPr>
              <a:t>Utilizes Matplotlib to track metrics over epochs.</a:t>
            </a:r>
          </a:p>
          <a:p>
            <a:pPr marL="557213" lvl="1" indent="-214313">
              <a:buFont typeface="Wingdings" panose="05000000000000000000" pitchFamily="2" charset="2"/>
              <a:buChar char="q"/>
            </a:pPr>
            <a:endParaRPr lang="en-US" sz="1300" dirty="0">
              <a:solidFill>
                <a:schemeClr val="bg2"/>
              </a:solidFill>
            </a:endParaRPr>
          </a:p>
          <a:p>
            <a:pPr marL="557213" lvl="1" indent="-214313"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chemeClr val="bg2"/>
                </a:solidFill>
              </a:rPr>
              <a:t>Monitors training progress and model performance</a:t>
            </a:r>
            <a:r>
              <a:rPr lang="en-US" sz="105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894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4619446"/>
            <a:ext cx="9144000" cy="388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" y="4658265"/>
            <a:ext cx="476583" cy="4593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9935" y="4619446"/>
            <a:ext cx="1249368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dirty="0"/>
              <a:t>Islamia College,</a:t>
            </a:r>
          </a:p>
          <a:p>
            <a:r>
              <a:rPr lang="en-US" sz="975" dirty="0"/>
              <a:t>Peshawar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94980" y="488533"/>
            <a:ext cx="5217134" cy="754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0" rIns="6858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13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13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13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13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13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13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13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13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133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1650" b="1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TensorBoard</a:t>
            </a:r>
            <a:r>
              <a:rPr lang="en-US" altLang="en-US" sz="165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Integration:</a:t>
            </a:r>
            <a:endParaRPr lang="en-US" altLang="en-US" sz="1650" b="1" dirty="0">
              <a:solidFill>
                <a:schemeClr val="bg2"/>
              </a:solidFill>
            </a:endParaRPr>
          </a:p>
          <a:p>
            <a:pPr marL="557213" lvl="1" indent="-214313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sz="13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Smoothly integrates with </a:t>
            </a:r>
            <a:r>
              <a:rPr lang="en-US" altLang="en-US" sz="1300" dirty="0" err="1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TensorBoard</a:t>
            </a:r>
            <a:r>
              <a:rPr lang="en-US" altLang="en-US" sz="13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557213" lvl="1" indent="-214313">
              <a:buFont typeface="Wingdings" panose="05000000000000000000" pitchFamily="2" charset="2"/>
              <a:buChar char="q"/>
            </a:pPr>
            <a:r>
              <a:rPr lang="en-US" sz="1300" dirty="0">
                <a:solidFill>
                  <a:schemeClr val="bg2"/>
                </a:solidFill>
              </a:rPr>
              <a:t>Captures different metrics and model designs during training</a:t>
            </a:r>
            <a:r>
              <a:rPr lang="en-US" sz="1300" dirty="0"/>
              <a:t>.</a:t>
            </a:r>
            <a:endParaRPr lang="en-US" altLang="en-US" sz="1300" dirty="0"/>
          </a:p>
        </p:txBody>
      </p:sp>
      <p:pic>
        <p:nvPicPr>
          <p:cNvPr id="11" name="Picture 13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1" y="1288957"/>
            <a:ext cx="5980176" cy="287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59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133D6C-A56D-5736-73FF-0F577C9A0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42428"/>
          </a:xfrm>
        </p:spPr>
        <p:txBody>
          <a:bodyPr>
            <a:normAutofit/>
          </a:bodyPr>
          <a:lstStyle/>
          <a:p>
            <a:r>
              <a:rPr lang="en-US" dirty="0"/>
              <a:t>What is PyTorch?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84013-364E-FAB3-E3AD-212D2C08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916272"/>
            <a:ext cx="7429499" cy="64242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sz="1950" dirty="0"/>
              <a:t>PyTorch is a deep learning framework for building neural networks used in various domains such as computer vision and natural language processing.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3DBB3-6F56-39E8-1CAC-A760E6AA5BA0}"/>
              </a:ext>
            </a:extLst>
          </p:cNvPr>
          <p:cNvSpPr txBox="1"/>
          <p:nvPr/>
        </p:nvSpPr>
        <p:spPr>
          <a:xfrm>
            <a:off x="706794" y="1668893"/>
            <a:ext cx="38652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285750">
              <a:buFont typeface="Wingdings" panose="05000000000000000000" pitchFamily="2" charset="2"/>
              <a:buChar char="q"/>
            </a:pPr>
            <a:r>
              <a:rPr lang="en-GB" sz="1500" dirty="0"/>
              <a:t>Developed by Facebook's AI Research lab (FAIR</a:t>
            </a:r>
            <a:r>
              <a:rPr lang="en-GB" sz="1500" dirty="0" smtClean="0"/>
              <a:t>)</a:t>
            </a:r>
          </a:p>
          <a:p>
            <a:pPr marL="628650" lvl="1" indent="-285750">
              <a:buFont typeface="Wingdings" panose="05000000000000000000" pitchFamily="2" charset="2"/>
              <a:buChar char="q"/>
            </a:pPr>
            <a:endParaRPr lang="en-GB" sz="1500" dirty="0"/>
          </a:p>
          <a:p>
            <a:pPr marL="628650" lvl="1" indent="-285750">
              <a:buFont typeface="Wingdings" panose="05000000000000000000" pitchFamily="2" charset="2"/>
              <a:buChar char="q"/>
            </a:pPr>
            <a:r>
              <a:rPr lang="en-GB" sz="1500" dirty="0"/>
              <a:t>Released in October 2016 as an open-source </a:t>
            </a:r>
            <a:r>
              <a:rPr lang="en-GB" sz="1500" dirty="0" smtClean="0"/>
              <a:t>project</a:t>
            </a:r>
          </a:p>
          <a:p>
            <a:pPr marL="628650" lvl="1" indent="-285750">
              <a:buFont typeface="Wingdings" panose="05000000000000000000" pitchFamily="2" charset="2"/>
              <a:buChar char="q"/>
            </a:pPr>
            <a:endParaRPr lang="en-GB" sz="1500" dirty="0"/>
          </a:p>
          <a:p>
            <a:pPr marL="628650" lvl="1" indent="-285750">
              <a:buFont typeface="Wingdings" panose="05000000000000000000" pitchFamily="2" charset="2"/>
              <a:buChar char="q"/>
            </a:pPr>
            <a:r>
              <a:rPr lang="en-GB" sz="1500" dirty="0"/>
              <a:t>Popular among researchers and practitioners in the deep learning community</a:t>
            </a:r>
            <a:r>
              <a:rPr lang="en-GB" sz="1500" dirty="0" smtClean="0"/>
              <a:t>.</a:t>
            </a:r>
          </a:p>
          <a:p>
            <a:pPr marL="628650" lvl="1" indent="-285750">
              <a:buFont typeface="Wingdings" panose="05000000000000000000" pitchFamily="2" charset="2"/>
              <a:buChar char="q"/>
            </a:pPr>
            <a:endParaRPr lang="en-GB" sz="1500" dirty="0"/>
          </a:p>
          <a:p>
            <a:pPr marL="628650" lvl="1" indent="-285750">
              <a:buFont typeface="Wingdings" panose="05000000000000000000" pitchFamily="2" charset="2"/>
              <a:buChar char="q"/>
            </a:pPr>
            <a:r>
              <a:rPr lang="en-GB" sz="1500" dirty="0"/>
              <a:t>Used by </a:t>
            </a:r>
            <a:r>
              <a:rPr lang="en-US" sz="1500" dirty="0"/>
              <a:t>large companies like Meta, Tesla, Uber, and Nvidia.</a:t>
            </a:r>
            <a:endParaRPr lang="en-GB" sz="1500" dirty="0"/>
          </a:p>
        </p:txBody>
      </p:sp>
      <p:pic>
        <p:nvPicPr>
          <p:cNvPr id="2050" name="Picture 2" descr="PyTorch tutorial distilled. Migrating ...">
            <a:extLst>
              <a:ext uri="{FF2B5EF4-FFF2-40B4-BE49-F238E27FC236}">
                <a16:creationId xmlns:a16="http://schemas.microsoft.com/office/drawing/2014/main" id="{4F4391C8-F18C-8775-D3A5-5BBF22470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194" y="1644745"/>
            <a:ext cx="3078956" cy="83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book AI Research Montreal | Samuel Horvath">
            <a:extLst>
              <a:ext uri="{FF2B5EF4-FFF2-40B4-BE49-F238E27FC236}">
                <a16:creationId xmlns:a16="http://schemas.microsoft.com/office/drawing/2014/main" id="{BB9C6DE2-46A1-2F05-3BF7-092098F3B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193" y="2394518"/>
            <a:ext cx="3234604" cy="64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w Tesla Uses PyTorch">
            <a:extLst>
              <a:ext uri="{FF2B5EF4-FFF2-40B4-BE49-F238E27FC236}">
                <a16:creationId xmlns:a16="http://schemas.microsoft.com/office/drawing/2014/main" id="{E49EF274-3B92-A360-1D0B-F4BA1027B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8" t="28741" r="38222" b="37481"/>
          <a:stretch/>
        </p:blipFill>
        <p:spPr bwMode="auto">
          <a:xfrm>
            <a:off x="5418682" y="3122991"/>
            <a:ext cx="2199977" cy="121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BC907-988C-2BFA-B757-1485F37C0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885" y="242135"/>
            <a:ext cx="674137" cy="67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133D6C-A56D-5736-73FF-0F577C9A0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42428"/>
          </a:xfrm>
        </p:spPr>
        <p:txBody>
          <a:bodyPr>
            <a:normAutofit fontScale="90000"/>
          </a:bodyPr>
          <a:lstStyle/>
          <a:p>
            <a:r>
              <a:rPr lang="en-US" sz="3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Origin of PyTorch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84013-364E-FAB3-E3AD-212D2C08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916271"/>
            <a:ext cx="7429499" cy="730945"/>
          </a:xfrm>
        </p:spPr>
        <p:txBody>
          <a:bodyPr>
            <a:normAutofit fontScale="92500" lnSpcReduction="10000"/>
          </a:bodyPr>
          <a:lstStyle/>
          <a:p>
            <a:pPr marL="0" indent="0" algn="just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r>
              <a:rPr lang="en-GB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PyTorch originated from </a:t>
            </a:r>
            <a:r>
              <a:rPr lang="en-GB" b="1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Torch</a:t>
            </a:r>
            <a:r>
              <a:rPr lang="en-GB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, a scientific computing framework and machine learning library written in Lua programming language. </a:t>
            </a:r>
            <a:endParaRPr lang="en-US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5D7A8-E12F-8841-63F3-F909569E86A6}"/>
              </a:ext>
            </a:extLst>
          </p:cNvPr>
          <p:cNvSpPr txBox="1"/>
          <p:nvPr/>
        </p:nvSpPr>
        <p:spPr>
          <a:xfrm>
            <a:off x="720525" y="1836493"/>
            <a:ext cx="38514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Torch Provided?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Provided efficient numerical computations and tensor operations.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Provided dynamic computation graphs, enabling researchers to experiment quickly.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Built on a C/C++ core, offering speed and efficiency.</a:t>
            </a:r>
          </a:p>
          <a:p>
            <a:pPr lvl="1" algn="just"/>
            <a:endParaRPr lang="en-US" sz="13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5CFA1-D7DA-CE0F-4A2C-D9D36F24B744}"/>
              </a:ext>
            </a:extLst>
          </p:cNvPr>
          <p:cNvSpPr txBox="1"/>
          <p:nvPr/>
        </p:nvSpPr>
        <p:spPr>
          <a:xfrm>
            <a:off x="4663875" y="1836492"/>
            <a:ext cx="3851476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Torch Lacked?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Strong integration with Python, which was becoming the </a:t>
            </a:r>
            <a:r>
              <a:rPr lang="en-GB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de-facto </a:t>
            </a: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language for machine learning.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Torch had a steeper learning curve due to its Lua-based syntax.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Its API was not user-friendly.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sz="10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Torch | NVIDIA NGC">
            <a:extLst>
              <a:ext uri="{FF2B5EF4-FFF2-40B4-BE49-F238E27FC236}">
                <a16:creationId xmlns:a16="http://schemas.microsoft.com/office/drawing/2014/main" id="{87E9AC97-3903-BD8A-3B1F-7884BBF70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536357"/>
            <a:ext cx="2958685" cy="165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etting Starting with the Lua Programming Language | by Brittney Leigh |  Medium">
            <a:extLst>
              <a:ext uri="{FF2B5EF4-FFF2-40B4-BE49-F238E27FC236}">
                <a16:creationId xmlns:a16="http://schemas.microsoft.com/office/drawing/2014/main" id="{46ECD799-85C3-C5D0-DF1C-094E48CF1D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/>
        </p:blipFill>
        <p:spPr bwMode="auto">
          <a:xfrm>
            <a:off x="5887705" y="3895511"/>
            <a:ext cx="839616" cy="83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36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133D6C-A56D-5736-73FF-0F577C9A0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42428"/>
          </a:xfrm>
        </p:spPr>
        <p:txBody>
          <a:bodyPr>
            <a:normAutofit/>
          </a:bodyPr>
          <a:lstStyle/>
          <a:p>
            <a:r>
              <a:rPr lang="en-US" sz="2200" dirty="0"/>
              <a:t>Origin of PyTorch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84013-364E-FAB3-E3AD-212D2C08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916271"/>
            <a:ext cx="7429499" cy="834707"/>
          </a:xfrm>
        </p:spPr>
        <p:txBody>
          <a:bodyPr>
            <a:normAutofit/>
          </a:bodyPr>
          <a:lstStyle/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r>
              <a:rPr lang="en-GB" sz="1700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The existing frameworks which were popular for deep learning, like </a:t>
            </a:r>
            <a:r>
              <a:rPr lang="en-GB" sz="1700" b="1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TensorFlow</a:t>
            </a:r>
            <a:r>
              <a:rPr lang="en-GB" sz="1700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, have limitations.</a:t>
            </a:r>
            <a:endParaRPr lang="en-US" sz="17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5D7A8-E12F-8841-63F3-F909569E86A6}"/>
              </a:ext>
            </a:extLst>
          </p:cNvPr>
          <p:cNvSpPr txBox="1"/>
          <p:nvPr/>
        </p:nvSpPr>
        <p:spPr>
          <a:xfrm>
            <a:off x="720525" y="1836492"/>
            <a:ext cx="3851476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500" dirty="0"/>
              <a:t>Static computation graph doesn’t allow for explicit data movement</a:t>
            </a:r>
            <a:r>
              <a:rPr lang="en-GB" sz="15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15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500" dirty="0"/>
              <a:t>Thus less control over low level operations</a:t>
            </a:r>
            <a:r>
              <a:rPr lang="en-GB" sz="15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15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500" dirty="0"/>
              <a:t>The API was not user friendly (or Pythonic).</a:t>
            </a:r>
            <a:endParaRPr lang="en-US" sz="1350" dirty="0"/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96126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9;p14">
            <a:extLst>
              <a:ext uri="{FF2B5EF4-FFF2-40B4-BE49-F238E27FC236}">
                <a16:creationId xmlns:a16="http://schemas.microsoft.com/office/drawing/2014/main" id="{A01E0FE4-AAB9-C720-CB8F-7B30DCCFE071}"/>
              </a:ext>
            </a:extLst>
          </p:cNvPr>
          <p:cNvSpPr txBox="1">
            <a:spLocks/>
          </p:cNvSpPr>
          <p:nvPr/>
        </p:nvSpPr>
        <p:spPr>
          <a:xfrm>
            <a:off x="128522" y="66694"/>
            <a:ext cx="8852191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800" dirty="0">
                <a:solidFill>
                  <a:schemeClr val="dk1"/>
                </a:solidFill>
              </a:rPr>
              <a:t>Framework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2F52DB4-FF56-A062-F44F-81A281743329}"/>
              </a:ext>
            </a:extLst>
          </p:cNvPr>
          <p:cNvSpPr/>
          <p:nvPr/>
        </p:nvSpPr>
        <p:spPr>
          <a:xfrm>
            <a:off x="4607501" y="2943963"/>
            <a:ext cx="1347582" cy="1169987"/>
          </a:xfrm>
          <a:custGeom>
            <a:avLst/>
            <a:gdLst>
              <a:gd name="connsiteX0" fmla="*/ 2243423 w 2243423"/>
              <a:gd name="connsiteY0" fmla="*/ 0 h 1947767"/>
              <a:gd name="connsiteX1" fmla="*/ 1124522 w 2243423"/>
              <a:gd name="connsiteY1" fmla="*/ 1947767 h 1947767"/>
              <a:gd name="connsiteX2" fmla="*/ 0 w 2243423"/>
              <a:gd name="connsiteY2" fmla="*/ 0 h 1947767"/>
              <a:gd name="connsiteX3" fmla="*/ 2243423 w 2243423"/>
              <a:gd name="connsiteY3" fmla="*/ 0 h 1947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3423" h="1947767">
                <a:moveTo>
                  <a:pt x="2243423" y="0"/>
                </a:moveTo>
                <a:cubicBezTo>
                  <a:pt x="2233232" y="827151"/>
                  <a:pt x="1787271" y="1549336"/>
                  <a:pt x="1124522" y="1947767"/>
                </a:cubicBezTo>
                <a:lnTo>
                  <a:pt x="0" y="0"/>
                </a:lnTo>
                <a:lnTo>
                  <a:pt x="2243423" y="0"/>
                </a:ln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  <a:scene3d>
            <a:camera prst="orthographicFront"/>
            <a:lightRig rig="threePt" dir="t"/>
          </a:scene3d>
          <a:sp3d>
            <a:bevelT w="63500" h="50800"/>
          </a:sp3d>
        </p:spPr>
        <p:txBody>
          <a:bodyPr rtlCol="0" anchor="ctr"/>
          <a:lstStyle/>
          <a:p>
            <a:endParaRPr lang="en-IN" sz="135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CA26506-08AB-4909-BD72-C37E41AC098B}"/>
              </a:ext>
            </a:extLst>
          </p:cNvPr>
          <p:cNvSpPr/>
          <p:nvPr/>
        </p:nvSpPr>
        <p:spPr>
          <a:xfrm>
            <a:off x="3896263" y="2964103"/>
            <a:ext cx="1352102" cy="1346953"/>
          </a:xfrm>
          <a:custGeom>
            <a:avLst/>
            <a:gdLst>
              <a:gd name="connsiteX0" fmla="*/ 2250948 w 2250947"/>
              <a:gd name="connsiteY0" fmla="*/ 1947767 h 2242375"/>
              <a:gd name="connsiteX1" fmla="*/ 1122616 w 2250947"/>
              <a:gd name="connsiteY1" fmla="*/ 2242376 h 2242375"/>
              <a:gd name="connsiteX2" fmla="*/ 0 w 2250947"/>
              <a:gd name="connsiteY2" fmla="*/ 1951006 h 2242375"/>
              <a:gd name="connsiteX3" fmla="*/ 1126427 w 2250947"/>
              <a:gd name="connsiteY3" fmla="*/ 0 h 2242375"/>
              <a:gd name="connsiteX4" fmla="*/ 2250948 w 2250947"/>
              <a:gd name="connsiteY4" fmla="*/ 1947767 h 224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0947" h="2242375">
                <a:moveTo>
                  <a:pt x="2250948" y="1947767"/>
                </a:moveTo>
                <a:cubicBezTo>
                  <a:pt x="1917383" y="2135410"/>
                  <a:pt x="1532477" y="2242376"/>
                  <a:pt x="1122616" y="2242376"/>
                </a:cubicBezTo>
                <a:cubicBezTo>
                  <a:pt x="712756" y="2242376"/>
                  <a:pt x="332232" y="2136648"/>
                  <a:pt x="0" y="1951006"/>
                </a:cubicBezTo>
                <a:lnTo>
                  <a:pt x="1126427" y="0"/>
                </a:lnTo>
                <a:lnTo>
                  <a:pt x="2250948" y="1947767"/>
                </a:ln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  <a:scene3d>
            <a:camera prst="orthographicFront"/>
            <a:lightRig rig="threePt" dir="t"/>
          </a:scene3d>
          <a:sp3d>
            <a:bevelT w="63500" h="50800"/>
          </a:sp3d>
        </p:spPr>
        <p:txBody>
          <a:bodyPr rtlCol="0" anchor="ctr"/>
          <a:lstStyle/>
          <a:p>
            <a:endParaRPr lang="en-IN" sz="135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C155C97-2974-D6A8-B548-D1EBDB462277}"/>
              </a:ext>
            </a:extLst>
          </p:cNvPr>
          <p:cNvSpPr/>
          <p:nvPr/>
        </p:nvSpPr>
        <p:spPr>
          <a:xfrm>
            <a:off x="3186113" y="2943963"/>
            <a:ext cx="1352159" cy="1172047"/>
          </a:xfrm>
          <a:custGeom>
            <a:avLst/>
            <a:gdLst>
              <a:gd name="connsiteX0" fmla="*/ 2251043 w 2251043"/>
              <a:gd name="connsiteY0" fmla="*/ 0 h 1951196"/>
              <a:gd name="connsiteX1" fmla="*/ 1124522 w 2251043"/>
              <a:gd name="connsiteY1" fmla="*/ 1951196 h 1951196"/>
              <a:gd name="connsiteX2" fmla="*/ 0 w 2251043"/>
              <a:gd name="connsiteY2" fmla="*/ 0 h 1951196"/>
              <a:gd name="connsiteX3" fmla="*/ 2251043 w 2251043"/>
              <a:gd name="connsiteY3" fmla="*/ 0 h 195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1043" h="1951196">
                <a:moveTo>
                  <a:pt x="2251043" y="0"/>
                </a:moveTo>
                <a:lnTo>
                  <a:pt x="1124522" y="1951196"/>
                </a:lnTo>
                <a:cubicBezTo>
                  <a:pt x="458629" y="1553527"/>
                  <a:pt x="10287" y="829532"/>
                  <a:pt x="0" y="0"/>
                </a:cubicBezTo>
                <a:lnTo>
                  <a:pt x="2251043" y="0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  <a:scene3d>
            <a:camera prst="orthographicFront"/>
            <a:lightRig rig="threePt" dir="t"/>
          </a:scene3d>
          <a:sp3d>
            <a:bevelT w="63500" h="50800"/>
          </a:sp3d>
        </p:spPr>
        <p:txBody>
          <a:bodyPr rtlCol="0" anchor="ctr"/>
          <a:lstStyle/>
          <a:p>
            <a:endParaRPr lang="en-IN" sz="135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828FFB5-FC25-B0F0-3463-1CEE92A2D8D6}"/>
              </a:ext>
            </a:extLst>
          </p:cNvPr>
          <p:cNvSpPr/>
          <p:nvPr/>
        </p:nvSpPr>
        <p:spPr>
          <a:xfrm>
            <a:off x="3186226" y="1735699"/>
            <a:ext cx="1351931" cy="1168214"/>
          </a:xfrm>
          <a:custGeom>
            <a:avLst/>
            <a:gdLst>
              <a:gd name="connsiteX0" fmla="*/ 2250662 w 2250662"/>
              <a:gd name="connsiteY0" fmla="*/ 1944815 h 1944814"/>
              <a:gd name="connsiteX1" fmla="*/ 0 w 2250662"/>
              <a:gd name="connsiteY1" fmla="*/ 1944815 h 1944814"/>
              <a:gd name="connsiteX2" fmla="*/ 1127855 w 2250662"/>
              <a:gd name="connsiteY2" fmla="*/ 0 h 1944814"/>
              <a:gd name="connsiteX3" fmla="*/ 2250662 w 2250662"/>
              <a:gd name="connsiteY3" fmla="*/ 1944815 h 194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0662" h="1944814">
                <a:moveTo>
                  <a:pt x="2250662" y="1944815"/>
                </a:moveTo>
                <a:lnTo>
                  <a:pt x="0" y="1944815"/>
                </a:lnTo>
                <a:cubicBezTo>
                  <a:pt x="13145" y="1117378"/>
                  <a:pt x="462248" y="395859"/>
                  <a:pt x="1127855" y="0"/>
                </a:cubicBezTo>
                <a:lnTo>
                  <a:pt x="2250662" y="194481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scene3d>
            <a:camera prst="orthographicFront"/>
            <a:lightRig rig="threePt" dir="t"/>
          </a:scene3d>
          <a:sp3d>
            <a:bevelT w="63500" h="50800"/>
          </a:sp3d>
        </p:spPr>
        <p:txBody>
          <a:bodyPr rtlCol="0" anchor="ctr"/>
          <a:lstStyle/>
          <a:p>
            <a:endParaRPr lang="en-IN" sz="135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471D471-E254-EE74-30DB-05A77F1F5FEB}"/>
              </a:ext>
            </a:extLst>
          </p:cNvPr>
          <p:cNvSpPr/>
          <p:nvPr/>
        </p:nvSpPr>
        <p:spPr>
          <a:xfrm>
            <a:off x="4606930" y="1737015"/>
            <a:ext cx="1350958" cy="1169873"/>
          </a:xfrm>
          <a:custGeom>
            <a:avLst/>
            <a:gdLst>
              <a:gd name="connsiteX0" fmla="*/ 1113473 w 2249043"/>
              <a:gd name="connsiteY0" fmla="*/ 0 h 1947576"/>
              <a:gd name="connsiteX1" fmla="*/ 2249043 w 2249043"/>
              <a:gd name="connsiteY1" fmla="*/ 1938052 h 1947576"/>
              <a:gd name="connsiteX2" fmla="*/ 0 w 2249043"/>
              <a:gd name="connsiteY2" fmla="*/ 1947577 h 1947576"/>
              <a:gd name="connsiteX3" fmla="*/ 1113473 w 2249043"/>
              <a:gd name="connsiteY3" fmla="*/ 0 h 1947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9043" h="1947576">
                <a:moveTo>
                  <a:pt x="1113473" y="0"/>
                </a:moveTo>
                <a:cubicBezTo>
                  <a:pt x="1826514" y="419386"/>
                  <a:pt x="2232089" y="1165003"/>
                  <a:pt x="2249043" y="1938052"/>
                </a:cubicBezTo>
                <a:lnTo>
                  <a:pt x="0" y="1947577"/>
                </a:lnTo>
                <a:lnTo>
                  <a:pt x="1113473" y="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  <a:scene3d>
            <a:camera prst="orthographicFront"/>
            <a:lightRig rig="threePt" dir="t"/>
          </a:scene3d>
          <a:sp3d>
            <a:bevelT w="63500" h="50800"/>
          </a:sp3d>
        </p:spPr>
        <p:txBody>
          <a:bodyPr rtlCol="0" anchor="ctr"/>
          <a:lstStyle/>
          <a:p>
            <a:endParaRPr lang="en-IN" sz="135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34DC131-69AD-CE7F-92FF-7D5B23433DE9}"/>
              </a:ext>
            </a:extLst>
          </p:cNvPr>
          <p:cNvSpPr/>
          <p:nvPr/>
        </p:nvSpPr>
        <p:spPr>
          <a:xfrm>
            <a:off x="3897522" y="1541052"/>
            <a:ext cx="1349298" cy="1344094"/>
          </a:xfrm>
          <a:custGeom>
            <a:avLst/>
            <a:gdLst>
              <a:gd name="connsiteX0" fmla="*/ 0 w 2246280"/>
              <a:gd name="connsiteY0" fmla="*/ 288992 h 2237616"/>
              <a:gd name="connsiteX1" fmla="*/ 2246281 w 2246280"/>
              <a:gd name="connsiteY1" fmla="*/ 295755 h 2237616"/>
              <a:gd name="connsiteX2" fmla="*/ 1111663 w 2246280"/>
              <a:gd name="connsiteY2" fmla="*/ 2237617 h 2237616"/>
              <a:gd name="connsiteX3" fmla="*/ 0 w 2246280"/>
              <a:gd name="connsiteY3" fmla="*/ 288992 h 2237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6280" h="2237616">
                <a:moveTo>
                  <a:pt x="0" y="288992"/>
                </a:moveTo>
                <a:cubicBezTo>
                  <a:pt x="723519" y="-112010"/>
                  <a:pt x="1571815" y="-82483"/>
                  <a:pt x="2246281" y="295755"/>
                </a:cubicBezTo>
                <a:lnTo>
                  <a:pt x="1111663" y="2237617"/>
                </a:lnTo>
                <a:lnTo>
                  <a:pt x="0" y="288992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  <a:scene3d>
            <a:camera prst="orthographicFront"/>
            <a:lightRig rig="threePt" dir="t"/>
          </a:scene3d>
          <a:sp3d>
            <a:bevelT w="63500" h="50800"/>
          </a:sp3d>
        </p:spPr>
        <p:txBody>
          <a:bodyPr rtlCol="0" anchor="ctr"/>
          <a:lstStyle/>
          <a:p>
            <a:endParaRPr lang="en-IN" sz="135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8B0B4BB-83C7-D25F-C99F-08831F28D87E}"/>
              </a:ext>
            </a:extLst>
          </p:cNvPr>
          <p:cNvSpPr/>
          <p:nvPr/>
        </p:nvSpPr>
        <p:spPr>
          <a:xfrm>
            <a:off x="4126550" y="2483891"/>
            <a:ext cx="890901" cy="890901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44450" cap="flat">
            <a:solidFill>
              <a:schemeClr val="bg1"/>
            </a:solidFill>
            <a:prstDash val="solid"/>
            <a:miter/>
          </a:ln>
          <a:scene3d>
            <a:camera prst="orthographicFront"/>
            <a:lightRig rig="threePt" dir="t"/>
          </a:scene3d>
          <a:sp3d>
            <a:bevelT w="63500" h="50800"/>
          </a:sp3d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sz="1350"/>
          </a:p>
        </p:txBody>
      </p:sp>
      <p:pic>
        <p:nvPicPr>
          <p:cNvPr id="31" name="Graphic 30" descr="Handshake with solid fill">
            <a:extLst>
              <a:ext uri="{FF2B5EF4-FFF2-40B4-BE49-F238E27FC236}">
                <a16:creationId xmlns:a16="http://schemas.microsoft.com/office/drawing/2014/main" id="{250CDE45-568A-B0AB-FA58-F16C92D03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338415" y="2709823"/>
            <a:ext cx="467171" cy="4671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33" name="Graphic 32" descr="Bar chart with solid fill">
            <a:extLst>
              <a:ext uri="{FF2B5EF4-FFF2-40B4-BE49-F238E27FC236}">
                <a16:creationId xmlns:a16="http://schemas.microsoft.com/office/drawing/2014/main" id="{6DE72B95-4054-90A8-F546-EFE5B36E3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654639" y="2306795"/>
            <a:ext cx="264095" cy="264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35" name="Graphic 34" descr="Briefcase with solid fill">
            <a:extLst>
              <a:ext uri="{FF2B5EF4-FFF2-40B4-BE49-F238E27FC236}">
                <a16:creationId xmlns:a16="http://schemas.microsoft.com/office/drawing/2014/main" id="{24908AFC-5C99-A6FC-5E0B-B49AF8FD65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283158" y="2315257"/>
            <a:ext cx="247170" cy="247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37" name="Graphic 36" descr="Chat bubble with solid fill">
            <a:extLst>
              <a:ext uri="{FF2B5EF4-FFF2-40B4-BE49-F238E27FC236}">
                <a16:creationId xmlns:a16="http://schemas.microsoft.com/office/drawing/2014/main" id="{986ECE73-197F-17D4-F881-822DA12FDD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4420856" y="1864311"/>
            <a:ext cx="302288" cy="302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38" name="Graphic 37" descr="Court with solid fill">
            <a:extLst>
              <a:ext uri="{FF2B5EF4-FFF2-40B4-BE49-F238E27FC236}">
                <a16:creationId xmlns:a16="http://schemas.microsoft.com/office/drawing/2014/main" id="{9F278B21-0173-02BE-A4AA-DAB0D2BA99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3654639" y="3204201"/>
            <a:ext cx="264095" cy="264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39" name="Graphic 38" descr="Present with solid fill">
            <a:extLst>
              <a:ext uri="{FF2B5EF4-FFF2-40B4-BE49-F238E27FC236}">
                <a16:creationId xmlns:a16="http://schemas.microsoft.com/office/drawing/2014/main" id="{B11FA97F-A1AB-ED65-5BA8-1A2800542C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5283158" y="3212663"/>
            <a:ext cx="247170" cy="2471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40" name="Graphic 39" descr="Rocket with solid fill">
            <a:extLst>
              <a:ext uri="{FF2B5EF4-FFF2-40B4-BE49-F238E27FC236}">
                <a16:creationId xmlns:a16="http://schemas.microsoft.com/office/drawing/2014/main" id="{216AEDE5-409B-DF3D-0F9B-F62D11ED28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4439953" y="3753914"/>
            <a:ext cx="264095" cy="264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132E582-C0B3-822A-1F74-BAEB68172F46}"/>
              </a:ext>
            </a:extLst>
          </p:cNvPr>
          <p:cNvSpPr txBox="1"/>
          <p:nvPr/>
        </p:nvSpPr>
        <p:spPr>
          <a:xfrm>
            <a:off x="6143602" y="1345622"/>
            <a:ext cx="1837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accent3"/>
                </a:solidFill>
                <a:latin typeface="+mj-lt"/>
              </a:rPr>
              <a:t>General vs Specialized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A59A42-C69C-F5ED-34A9-A5FE5A463AA7}"/>
              </a:ext>
            </a:extLst>
          </p:cNvPr>
          <p:cNvSpPr txBox="1"/>
          <p:nvPr/>
        </p:nvSpPr>
        <p:spPr>
          <a:xfrm>
            <a:off x="6515835" y="2315555"/>
            <a:ext cx="1465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accent2"/>
                </a:solidFill>
                <a:latin typeface="+mj-lt"/>
              </a:rPr>
              <a:t>Benefits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69A7D6-4ACA-2D15-DBE8-89C0C99FF4F2}"/>
              </a:ext>
            </a:extLst>
          </p:cNvPr>
          <p:cNvSpPr txBox="1"/>
          <p:nvPr/>
        </p:nvSpPr>
        <p:spPr>
          <a:xfrm>
            <a:off x="6143602" y="3228334"/>
            <a:ext cx="1465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accent5"/>
                </a:solidFill>
                <a:latin typeface="+mj-lt"/>
              </a:rPr>
              <a:t>Examples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D702EB-35A1-A66F-7820-7AA210E67E1C}"/>
              </a:ext>
            </a:extLst>
          </p:cNvPr>
          <p:cNvSpPr txBox="1"/>
          <p:nvPr/>
        </p:nvSpPr>
        <p:spPr>
          <a:xfrm>
            <a:off x="1721960" y="1345623"/>
            <a:ext cx="1352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200" dirty="0">
                <a:solidFill>
                  <a:schemeClr val="accent1"/>
                </a:solidFill>
                <a:latin typeface="+mj-lt"/>
              </a:rPr>
              <a:t>Definition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515A6FE-3F07-5B96-164D-5FAA244ABE23}"/>
              </a:ext>
            </a:extLst>
          </p:cNvPr>
          <p:cNvSpPr txBox="1"/>
          <p:nvPr/>
        </p:nvSpPr>
        <p:spPr>
          <a:xfrm>
            <a:off x="1292263" y="2315557"/>
            <a:ext cx="1352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accent4"/>
                </a:solidFill>
                <a:latin typeface="+mj-lt"/>
              </a:rPr>
              <a:t>Components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B56056-28AD-9D17-F4BF-13A9F4B96619}"/>
              </a:ext>
            </a:extLst>
          </p:cNvPr>
          <p:cNvSpPr txBox="1"/>
          <p:nvPr/>
        </p:nvSpPr>
        <p:spPr>
          <a:xfrm>
            <a:off x="1721960" y="3228335"/>
            <a:ext cx="1352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accent6"/>
                </a:solidFill>
                <a:latin typeface="+mj-lt"/>
              </a:rPr>
              <a:t>Purpose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399B3E-CABE-01EB-9EFB-CF292BE8BA5D}"/>
              </a:ext>
            </a:extLst>
          </p:cNvPr>
          <p:cNvSpPr txBox="1"/>
          <p:nvPr/>
        </p:nvSpPr>
        <p:spPr>
          <a:xfrm>
            <a:off x="6143601" y="1577761"/>
            <a:ext cx="251383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125"/>
              </a:lnSpc>
            </a:pPr>
            <a:r>
              <a:rPr lang="en-US" sz="900" dirty="0">
                <a:solidFill>
                  <a:schemeClr val="bg2"/>
                </a:solidFill>
              </a:rPr>
              <a:t>Can be general-purpose or tailored for specific tasks like object detection or medical imaging.</a:t>
            </a:r>
            <a:endParaRPr lang="en-IN" sz="900" dirty="0">
              <a:solidFill>
                <a:schemeClr val="bg2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27B8C1-60A0-AD37-BBCC-160948DB2991}"/>
              </a:ext>
            </a:extLst>
          </p:cNvPr>
          <p:cNvSpPr txBox="1"/>
          <p:nvPr/>
        </p:nvSpPr>
        <p:spPr>
          <a:xfrm>
            <a:off x="6515834" y="2547696"/>
            <a:ext cx="2513837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125"/>
              </a:lnSpc>
            </a:pPr>
            <a:r>
              <a:rPr lang="en-US" sz="900" dirty="0">
                <a:solidFill>
                  <a:schemeClr val="bg2"/>
                </a:solidFill>
              </a:rPr>
              <a:t>Encourages clean, scalable code through standardized tools and best practices.</a:t>
            </a:r>
            <a:endParaRPr lang="en-IN" sz="900" dirty="0">
              <a:solidFill>
                <a:schemeClr val="bg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CE657DC-9D6F-2B2F-9867-5C8106E39988}"/>
              </a:ext>
            </a:extLst>
          </p:cNvPr>
          <p:cNvSpPr txBox="1"/>
          <p:nvPr/>
        </p:nvSpPr>
        <p:spPr>
          <a:xfrm>
            <a:off x="6143601" y="3460473"/>
            <a:ext cx="2513837" cy="788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125"/>
              </a:lnSpc>
            </a:pPr>
            <a:r>
              <a:rPr lang="en-US" sz="900" b="1" dirty="0">
                <a:solidFill>
                  <a:schemeClr val="bg2"/>
                </a:solidFill>
              </a:rPr>
              <a:t>OpenCV:</a:t>
            </a:r>
            <a:r>
              <a:rPr lang="en-US" sz="900" dirty="0">
                <a:solidFill>
                  <a:schemeClr val="bg2"/>
                </a:solidFill>
              </a:rPr>
              <a:t> Comprehensive library for image processing and computer vision. –</a:t>
            </a:r>
          </a:p>
          <a:p>
            <a:pPr algn="just">
              <a:lnSpc>
                <a:spcPts val="1125"/>
              </a:lnSpc>
            </a:pPr>
            <a:endParaRPr lang="en-US" sz="900" b="1" dirty="0">
              <a:solidFill>
                <a:schemeClr val="bg2"/>
              </a:solidFill>
            </a:endParaRPr>
          </a:p>
          <a:p>
            <a:pPr algn="just">
              <a:lnSpc>
                <a:spcPts val="1125"/>
              </a:lnSpc>
            </a:pPr>
            <a:r>
              <a:rPr lang="en-US" sz="900" b="1" dirty="0">
                <a:solidFill>
                  <a:schemeClr val="bg2"/>
                </a:solidFill>
              </a:rPr>
              <a:t>PyTorch:</a:t>
            </a:r>
            <a:r>
              <a:rPr lang="en-US" sz="900" dirty="0">
                <a:solidFill>
                  <a:schemeClr val="bg2"/>
                </a:solidFill>
              </a:rPr>
              <a:t> Flexible deep learning framework for implementing complex neural networks. </a:t>
            </a:r>
            <a:r>
              <a:rPr lang="en-US" sz="900">
                <a:solidFill>
                  <a:schemeClr val="bg2"/>
                </a:solidFill>
              </a:rPr>
              <a:t>– </a:t>
            </a:r>
            <a:endParaRPr lang="en-US" sz="900" dirty="0">
              <a:solidFill>
                <a:schemeClr val="bg2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F567AF-08E7-561B-05D3-6C484B0707E6}"/>
              </a:ext>
            </a:extLst>
          </p:cNvPr>
          <p:cNvSpPr txBox="1"/>
          <p:nvPr/>
        </p:nvSpPr>
        <p:spPr>
          <a:xfrm>
            <a:off x="486561" y="1577761"/>
            <a:ext cx="258755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125"/>
              </a:lnSpc>
            </a:pPr>
            <a:r>
              <a:rPr lang="en-US" sz="900" dirty="0">
                <a:solidFill>
                  <a:schemeClr val="bg2"/>
                </a:solidFill>
              </a:rPr>
              <a:t>A structured set of concepts, practices, and tools for developing algorithms and applications in computer vision.</a:t>
            </a:r>
            <a:endParaRPr lang="en-IN" sz="900" dirty="0">
              <a:solidFill>
                <a:schemeClr val="bg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71A388-7B04-67E6-7DA1-0035718123AC}"/>
              </a:ext>
            </a:extLst>
          </p:cNvPr>
          <p:cNvSpPr txBox="1"/>
          <p:nvPr/>
        </p:nvSpPr>
        <p:spPr>
          <a:xfrm>
            <a:off x="56864" y="2547696"/>
            <a:ext cx="258755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125"/>
              </a:lnSpc>
            </a:pPr>
            <a:r>
              <a:rPr lang="en-US" sz="900" dirty="0">
                <a:solidFill>
                  <a:schemeClr val="bg2"/>
                </a:solidFill>
              </a:rPr>
              <a:t>Includes pre-written code libraries, reusable components, and specialized APIs for image processing tasks.</a:t>
            </a:r>
            <a:endParaRPr lang="en-IN" sz="900" dirty="0">
              <a:solidFill>
                <a:schemeClr val="bg2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C498EA-890A-A9E8-A120-F646A9CEEA7D}"/>
              </a:ext>
            </a:extLst>
          </p:cNvPr>
          <p:cNvSpPr txBox="1"/>
          <p:nvPr/>
        </p:nvSpPr>
        <p:spPr>
          <a:xfrm>
            <a:off x="486561" y="3460473"/>
            <a:ext cx="2587557" cy="506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125"/>
              </a:lnSpc>
            </a:pPr>
            <a:r>
              <a:rPr lang="en-US" sz="900" dirty="0">
                <a:solidFill>
                  <a:schemeClr val="bg2"/>
                </a:solidFill>
              </a:rPr>
              <a:t>Streamlines development by abstracting low-level image processing tasks, enabling faster prototyping. </a:t>
            </a:r>
            <a:endParaRPr lang="en-IN" sz="900" dirty="0">
              <a:solidFill>
                <a:schemeClr val="bg2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598A8DF-3041-FFD6-7677-928A8E7C2AC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26550" y="4341029"/>
            <a:ext cx="1046006" cy="78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2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133D6C-A56D-5736-73FF-0F577C9A0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42428"/>
          </a:xfrm>
        </p:spPr>
        <p:txBody>
          <a:bodyPr>
            <a:normAutofit fontScale="90000"/>
          </a:bodyPr>
          <a:lstStyle/>
          <a:p>
            <a:r>
              <a:rPr lang="en-US" sz="3300" dirty="0"/>
              <a:t>Origin of PyTorch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84013-364E-FAB3-E3AD-212D2C08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916272"/>
            <a:ext cx="7429499" cy="642428"/>
          </a:xfrm>
        </p:spPr>
        <p:txBody>
          <a:bodyPr>
            <a:normAutofit/>
          </a:bodyPr>
          <a:lstStyle/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r>
              <a:rPr lang="en-GB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To address these limitations, </a:t>
            </a:r>
            <a:r>
              <a:rPr lang="en-GB" b="1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PyTorch</a:t>
            </a:r>
            <a:r>
              <a:rPr lang="en-GB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 was created.</a:t>
            </a:r>
            <a:endParaRPr lang="en-US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5D7A8-E12F-8841-63F3-F909569E86A6}"/>
              </a:ext>
            </a:extLst>
          </p:cNvPr>
          <p:cNvSpPr txBox="1"/>
          <p:nvPr/>
        </p:nvSpPr>
        <p:spPr>
          <a:xfrm>
            <a:off x="628650" y="1420200"/>
            <a:ext cx="394335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Provided: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Python API to leverage </a:t>
            </a:r>
            <a:r>
              <a: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Torch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capabilities</a:t>
            </a:r>
            <a:r>
              <a:rPr lang="en-US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Tensor operations that are heavily inspired by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en-US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Autograd engine for efficient computation of gradients in neural networks</a:t>
            </a:r>
            <a:r>
              <a:rPr lang="en-US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Integration with CUDA, enabling GPU acceleration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500E89-2F30-6A44-B76E-1BBFA4906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7" t="30815" r="69333" b="11407"/>
          <a:stretch/>
        </p:blipFill>
        <p:spPr>
          <a:xfrm>
            <a:off x="4670195" y="1692448"/>
            <a:ext cx="1793845" cy="2534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9061B5-C71F-A035-1D5F-BCAAFF0628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7" t="29733" r="7333" b="12489"/>
          <a:stretch/>
        </p:blipFill>
        <p:spPr>
          <a:xfrm>
            <a:off x="6562525" y="1413184"/>
            <a:ext cx="2189108" cy="3093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1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133D6C-A56D-5736-73FF-0F577C9A0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42428"/>
          </a:xfrm>
        </p:spPr>
        <p:txBody>
          <a:bodyPr>
            <a:normAutofit fontScale="90000"/>
          </a:bodyPr>
          <a:lstStyle/>
          <a:p>
            <a:r>
              <a:rPr lang="en-US" sz="3300" dirty="0"/>
              <a:t>PyTorch Tensors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84013-364E-FAB3-E3AD-212D2C08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13934"/>
            <a:ext cx="7429499" cy="642428"/>
          </a:xfrm>
        </p:spPr>
        <p:txBody>
          <a:bodyPr>
            <a:noAutofit/>
          </a:bodyPr>
          <a:lstStyle/>
          <a:p>
            <a:pPr marL="0" indent="0" defTabSz="685800">
              <a:lnSpc>
                <a:spcPct val="120000"/>
              </a:lnSpc>
              <a:spcBef>
                <a:spcPts val="750"/>
              </a:spcBef>
              <a:buClrTx/>
              <a:buSzTx/>
              <a:buNone/>
              <a:defRPr/>
            </a:pPr>
            <a:r>
              <a:rPr lang="en-GB" sz="1400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PyTorch </a:t>
            </a:r>
            <a:r>
              <a:rPr lang="en-GB" sz="1400" b="1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tensors</a:t>
            </a:r>
            <a:r>
              <a:rPr lang="en-GB" sz="1400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 are the fundamental building blocks for deep learning tasks. The are similar to NumPy arrays with additional features.</a:t>
            </a:r>
            <a:endParaRPr lang="en-US" sz="1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5D7A8-E12F-8841-63F3-F909569E86A6}"/>
              </a:ext>
            </a:extLst>
          </p:cNvPr>
          <p:cNvSpPr txBox="1"/>
          <p:nvPr/>
        </p:nvSpPr>
        <p:spPr>
          <a:xfrm>
            <a:off x="628650" y="1707857"/>
            <a:ext cx="385147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 Tensors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Can reside on GPUs for faster computations</a:t>
            </a:r>
            <a:r>
              <a:rPr lang="en-GB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automatic differentiation to compute gradients during training</a:t>
            </a:r>
            <a:r>
              <a:rPr lang="en-GB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Operations that are supported are very similar to NumPy arrays but are faster.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FBE6D8-D7D0-4E4D-8E96-E9DB673F6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32" y="1456362"/>
            <a:ext cx="2759817" cy="1494361"/>
          </a:xfrm>
          <a:prstGeom prst="rect">
            <a:avLst/>
          </a:prstGeom>
        </p:spPr>
      </p:pic>
      <p:pic>
        <p:nvPicPr>
          <p:cNvPr id="4098" name="Picture 2" descr="Difference between Numpy Arrays &amp; Tensorflow Tensors | Python in Plain  English">
            <a:extLst>
              <a:ext uri="{FF2B5EF4-FFF2-40B4-BE49-F238E27FC236}">
                <a16:creationId xmlns:a16="http://schemas.microsoft.com/office/drawing/2014/main" id="{1DD40C9D-0255-92A4-D1C3-7356FD7D2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278" y="3119336"/>
            <a:ext cx="2990384" cy="14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98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133D6C-A56D-5736-73FF-0F577C9A0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42428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Structure of PyTorch Library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84013-364E-FAB3-E3AD-212D2C08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524" y="916273"/>
            <a:ext cx="4501731" cy="740972"/>
          </a:xfrm>
        </p:spPr>
        <p:txBody>
          <a:bodyPr>
            <a:normAutofit fontScale="77500" lnSpcReduction="20000"/>
          </a:bodyPr>
          <a:lstStyle/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r>
              <a:rPr lang="en-GB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PyTorch provides several modules for deep learning tasks, from loading data to defining layers and choosing optimizers.</a:t>
            </a:r>
            <a:endParaRPr lang="en-US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5D7A8-E12F-8841-63F3-F909569E86A6}"/>
              </a:ext>
            </a:extLst>
          </p:cNvPr>
          <p:cNvSpPr txBox="1"/>
          <p:nvPr/>
        </p:nvSpPr>
        <p:spPr>
          <a:xfrm>
            <a:off x="720525" y="1657245"/>
            <a:ext cx="3851476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 Modules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torch: </a:t>
            </a: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main module that provides tensors and operations on them.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torch.nn: </a:t>
            </a: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includes classes and functions to define layers, loss functions and activation functions.</a:t>
            </a:r>
            <a:endParaRPr lang="en-GB" sz="15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torch.optim: </a:t>
            </a: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provides optimization algorithms for training (SGD, ADAM, etc)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torch.utils.data: </a:t>
            </a: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provides functionalities for loading datasets and creating batches during training</a:t>
            </a:r>
            <a:endParaRPr lang="en-GB" sz="15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C4DFF0-7C1F-6B4A-6681-01ECD86E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428" y="2604419"/>
            <a:ext cx="3169486" cy="16843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6CAB8F-7367-EC66-5FDB-6B6B11C8A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428" y="916272"/>
            <a:ext cx="2643395" cy="148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2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133D6C-A56D-5736-73FF-0F577C9A0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42428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Useful PyTorch Packages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84013-364E-FAB3-E3AD-212D2C08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916272"/>
            <a:ext cx="7429499" cy="642428"/>
          </a:xfrm>
        </p:spPr>
        <p:txBody>
          <a:bodyPr>
            <a:normAutofit fontScale="85000" lnSpcReduction="20000"/>
          </a:bodyPr>
          <a:lstStyle/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r>
              <a:rPr lang="en-GB" kern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 provides several other package that are specifically</a:t>
            </a:r>
            <a:r>
              <a:rPr lang="en-GB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designed for tasks such as computer vision, NLP, audio processing, etc.</a:t>
            </a:r>
            <a:endParaRPr lang="en-US" kern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5D7A8-E12F-8841-63F3-F909569E86A6}"/>
              </a:ext>
            </a:extLst>
          </p:cNvPr>
          <p:cNvSpPr txBox="1"/>
          <p:nvPr/>
        </p:nvSpPr>
        <p:spPr>
          <a:xfrm>
            <a:off x="720525" y="1558700"/>
            <a:ext cx="451441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GB" sz="15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torchvision</a:t>
            </a:r>
            <a:r>
              <a:rPr lang="en-GB" sz="15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provides</a:t>
            </a:r>
          </a:p>
          <a:p>
            <a:pPr marL="628650" indent="-285750">
              <a:buFont typeface="Wingdings" panose="05000000000000000000" pitchFamily="2" charset="2"/>
              <a:buChar char="q"/>
            </a:pP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 to popular computer vision datasets, </a:t>
            </a:r>
            <a:r>
              <a:rPr lang="en-GB" sz="1500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pretrained</a:t>
            </a:r>
            <a:r>
              <a:rPr lang="en-GB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models, and preprocessing.</a:t>
            </a:r>
          </a:p>
          <a:p>
            <a:r>
              <a:rPr lang="en-GB" sz="15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GB" sz="15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Torchaudio</a:t>
            </a:r>
            <a:r>
              <a:rPr lang="en-GB" sz="15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provides</a:t>
            </a:r>
          </a:p>
          <a:p>
            <a:pPr marL="628650" lvl="1" indent="-285750">
              <a:buFont typeface="Wingdings" panose="05000000000000000000" pitchFamily="2" charset="2"/>
              <a:buChar char="q"/>
            </a:pP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Utilities for loading and preprocessing audio data.</a:t>
            </a:r>
          </a:p>
          <a:p>
            <a:pPr marL="628650" lvl="1" indent="-285750">
              <a:buFont typeface="Wingdings" panose="05000000000000000000" pitchFamily="2" charset="2"/>
              <a:buChar char="q"/>
            </a:pP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Datasets and pretrained models for speech recognition and sound classification.</a:t>
            </a:r>
          </a:p>
          <a:p>
            <a:r>
              <a:rPr lang="en-GB" sz="15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GB" sz="15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torchtext</a:t>
            </a:r>
            <a:r>
              <a:rPr lang="en-GB" sz="15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provides</a:t>
            </a:r>
          </a:p>
          <a:p>
            <a:pPr marL="628650" lvl="1" indent="-285750">
              <a:buFont typeface="Wingdings" panose="05000000000000000000" pitchFamily="2" charset="2"/>
              <a:buChar char="q"/>
            </a:pP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Utilities for loading and preprocessing text data for NLP tasks.</a:t>
            </a:r>
          </a:p>
          <a:p>
            <a:pPr marL="628650" lvl="1" indent="-285750">
              <a:buFont typeface="Wingdings" panose="05000000000000000000" pitchFamily="2" charset="2"/>
              <a:buChar char="q"/>
            </a:pP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Datasets, tokenizers and pretrained word embeddings.</a:t>
            </a:r>
          </a:p>
        </p:txBody>
      </p:sp>
      <p:pic>
        <p:nvPicPr>
          <p:cNvPr id="1026" name="Picture 2" descr="Understanding Torchvision Functionalities (for PyTorch)-Part 1 | by Tom  Tillo | The Startup | Medium">
            <a:extLst>
              <a:ext uri="{FF2B5EF4-FFF2-40B4-BE49-F238E27FC236}">
                <a16:creationId xmlns:a16="http://schemas.microsoft.com/office/drawing/2014/main" id="{537FD0DF-7A2C-131D-D7F2-29039D8B9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313" y="1535092"/>
            <a:ext cx="1804463" cy="180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rchaudio Documentation — Torchaudio 2.2.0.dev20240424 documentation">
            <a:extLst>
              <a:ext uri="{FF2B5EF4-FFF2-40B4-BE49-F238E27FC236}">
                <a16:creationId xmlns:a16="http://schemas.microsoft.com/office/drawing/2014/main" id="{6CA06D6C-E0C8-4333-2F32-AF4ACEDD3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4" y="3093736"/>
            <a:ext cx="2377440" cy="73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orchtext — Torchtext 0.18.0 documentation">
            <a:extLst>
              <a:ext uri="{FF2B5EF4-FFF2-40B4-BE49-F238E27FC236}">
                <a16:creationId xmlns:a16="http://schemas.microsoft.com/office/drawing/2014/main" id="{011B1AE0-3D49-D8A4-2CB6-B1AAF6F0B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4" y="3682643"/>
            <a:ext cx="2377440" cy="81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39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133D6C-A56D-5736-73FF-0F577C9A0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42428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Visualization and Experiment Tracking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84013-364E-FAB3-E3AD-212D2C08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916272"/>
            <a:ext cx="7429499" cy="64242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 integrates well with several popular logging tools for logging the training process and make visualization, such as: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5D7A8-E12F-8841-63F3-F909569E86A6}"/>
              </a:ext>
            </a:extLst>
          </p:cNvPr>
          <p:cNvSpPr txBox="1"/>
          <p:nvPr/>
        </p:nvSpPr>
        <p:spPr>
          <a:xfrm>
            <a:off x="720525" y="1558700"/>
            <a:ext cx="45144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 err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TensorBoard</a:t>
            </a:r>
            <a:endParaRPr lang="en-GB" sz="15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/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TensorFlow </a:t>
            </a:r>
            <a:r>
              <a:rPr lang="en-GB" sz="15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TensorBoard</a:t>
            </a: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compatible with PyTorch via the </a:t>
            </a:r>
            <a:r>
              <a:rPr lang="en-GB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`tensorboardX`  </a:t>
            </a:r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 is used to visualize training metrics like loss, accuracy, f1 score, etc</a:t>
            </a:r>
            <a:r>
              <a:rPr lang="en-GB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/>
            <a:endParaRPr lang="en-GB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Weights and Biases, Neptune.ai</a:t>
            </a:r>
          </a:p>
          <a:p>
            <a:pPr marL="342900" lvl="1"/>
            <a:r>
              <a:rPr lang="en-GB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a cloud platform that provides tools for experiment tracking, versioning, visualization, and collaboration</a:t>
            </a:r>
            <a:r>
              <a:rPr lang="en-GB" sz="15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GB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TensorBoard- A Visualization suite for Tensorflow models | by Renu  Khandelwal | Towards Data Science">
            <a:extLst>
              <a:ext uri="{FF2B5EF4-FFF2-40B4-BE49-F238E27FC236}">
                <a16:creationId xmlns:a16="http://schemas.microsoft.com/office/drawing/2014/main" id="{45DDB5C4-FB25-EAAC-BC72-B58DBE1A3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402" y="1406879"/>
            <a:ext cx="2854028" cy="141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🐝 Weights &amp; Biases Tutorial (beginner)">
            <a:extLst>
              <a:ext uri="{FF2B5EF4-FFF2-40B4-BE49-F238E27FC236}">
                <a16:creationId xmlns:a16="http://schemas.microsoft.com/office/drawing/2014/main" id="{475764A9-5B74-A5ED-2E71-DE9C772D0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3"/>
          <a:stretch/>
        </p:blipFill>
        <p:spPr bwMode="auto">
          <a:xfrm>
            <a:off x="5326814" y="2897948"/>
            <a:ext cx="3029109" cy="141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11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133D6C-A56D-5736-73FF-0F577C9A0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42428"/>
          </a:xfrm>
        </p:spPr>
        <p:txBody>
          <a:bodyPr>
            <a:normAutofit fontScale="90000"/>
          </a:bodyPr>
          <a:lstStyle/>
          <a:p>
            <a:r>
              <a:rPr lang="en-US" sz="3300" dirty="0"/>
              <a:t>PyTorch Popularity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84013-364E-FAB3-E3AD-212D2C08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916272"/>
            <a:ext cx="4310846" cy="642428"/>
          </a:xfrm>
        </p:spPr>
        <p:txBody>
          <a:bodyPr>
            <a:normAutofit fontScale="85000" lnSpcReduction="20000"/>
          </a:bodyPr>
          <a:lstStyle/>
          <a:p>
            <a:pPr marL="0" indent="0" defTabSz="685800">
              <a:lnSpc>
                <a:spcPct val="90000"/>
              </a:lnSpc>
              <a:spcBef>
                <a:spcPts val="750"/>
              </a:spcBef>
              <a:buClrTx/>
              <a:buSzTx/>
              <a:buNone/>
              <a:defRPr/>
            </a:pPr>
            <a:r>
              <a:rPr lang="en-GB" kern="120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+mn-cs"/>
              </a:rPr>
              <a:t>PyTorch is increasingly becoming popular in research area for the following reasons.</a:t>
            </a:r>
            <a:endParaRPr lang="en-US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5D7A8-E12F-8841-63F3-F909569E86A6}"/>
              </a:ext>
            </a:extLst>
          </p:cNvPr>
          <p:cNvSpPr txBox="1"/>
          <p:nvPr/>
        </p:nvSpPr>
        <p:spPr>
          <a:xfrm>
            <a:off x="720524" y="1558700"/>
            <a:ext cx="43108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/>
              <a:t>HuggingFace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500" dirty="0"/>
              <a:t>92% of models on HuggingFace are PyTorch exclusive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GB" sz="1500" dirty="0"/>
          </a:p>
          <a:p>
            <a:r>
              <a:rPr lang="en-GB" sz="1500" b="1" dirty="0"/>
              <a:t>Research Papers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500" dirty="0"/>
              <a:t>Most of the recently published research papers use PyTorch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GB" sz="1500" dirty="0"/>
          </a:p>
          <a:p>
            <a:r>
              <a:rPr lang="en-GB" sz="1500" b="1" dirty="0"/>
              <a:t>Papers with Code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500" dirty="0"/>
              <a:t>It is a website that provides machine learning papers with code, almost 70% of them are implemented in PyTorch.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0EA844-7EE1-47E2-33FB-4378DADA1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450" y="499353"/>
            <a:ext cx="2860277" cy="138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33D00C4-1017-8D57-5445-ECB650E59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450" y="1887128"/>
            <a:ext cx="2931613" cy="151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1F35761-EAAD-A3C3-8F56-94D1CE0BB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451" y="3400425"/>
            <a:ext cx="2931613" cy="163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10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227A-C35A-54EF-6377-8A9E424D9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PyTorch vs TensorFlow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752A906-7611-4654-9004-055DE31C9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1" y="1008274"/>
            <a:ext cx="3487337" cy="617934"/>
          </a:xfrm>
        </p:spPr>
        <p:txBody>
          <a:bodyPr/>
          <a:lstStyle/>
          <a:p>
            <a:r>
              <a:rPr lang="en-US" cap="none" dirty="0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9D29A-A6EA-98F5-A9AA-9D18F4831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059" y="1591150"/>
            <a:ext cx="3658793" cy="275225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50" dirty="0"/>
              <a:t>Provides a Pythonic syntax and interface.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Offers flexibility for researchers to control the data movement.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ClrTx/>
              <a:buSzTx/>
              <a:buFont typeface="Wingdings" panose="05000000000000000000" pitchFamily="2" charset="2"/>
              <a:buChar char="q"/>
              <a:defRPr/>
            </a:pPr>
            <a:r>
              <a:rPr lang="en-US" sz="1650" dirty="0"/>
              <a:t>Can make use of standard Python flow control. </a:t>
            </a:r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ClrTx/>
              <a:buSzTx/>
              <a:buFont typeface="Wingdings" panose="05000000000000000000" pitchFamily="2" charset="2"/>
              <a:buChar char="q"/>
              <a:defRPr/>
            </a:pPr>
            <a:r>
              <a:rPr lang="en-US" sz="1650" dirty="0"/>
              <a:t>Is popular in research area</a:t>
            </a:r>
            <a:r>
              <a:rPr lang="en-US" sz="1650" dirty="0" smtClean="0"/>
              <a:t>.</a:t>
            </a:r>
            <a:endParaRPr lang="en-US" sz="1650" dirty="0"/>
          </a:p>
          <a:p>
            <a:pPr marL="285750" indent="-285750" defTabSz="685800">
              <a:lnSpc>
                <a:spcPct val="90000"/>
              </a:lnSpc>
              <a:spcBef>
                <a:spcPts val="750"/>
              </a:spcBef>
              <a:buClrTx/>
              <a:buSzTx/>
              <a:buFont typeface="Wingdings" panose="05000000000000000000" pitchFamily="2" charset="2"/>
              <a:buChar char="q"/>
              <a:defRPr/>
            </a:pPr>
            <a:r>
              <a:rPr lang="en-US" sz="1650" dirty="0"/>
              <a:t>Need third party for visualization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802392-5AD9-5AB6-9BE7-69847FA7F1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14850" y="973215"/>
            <a:ext cx="3484952" cy="617934"/>
          </a:xfrm>
        </p:spPr>
        <p:txBody>
          <a:bodyPr/>
          <a:lstStyle/>
          <a:p>
            <a:r>
              <a:rPr lang="en-US" cap="none" dirty="0"/>
              <a:t>TensorFlow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7E535-B5C0-B7E2-FCF0-C4A440388A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572817"/>
            <a:ext cx="3656408" cy="2770583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650" dirty="0"/>
              <a:t>Provides static computation graphs.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50" dirty="0"/>
              <a:t>Offers high level interface for to build models.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50" dirty="0"/>
              <a:t>Hard to make quick changes to the model.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50" dirty="0"/>
              <a:t>Cannot make use of standard Python flow control.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50" dirty="0"/>
              <a:t>More mature and preferred for production environment.</a:t>
            </a:r>
          </a:p>
          <a:p>
            <a:pPr marL="342900"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67D3B7-84A4-5181-E7F8-019503239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79" y="1117545"/>
            <a:ext cx="491488" cy="491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4D3D98-DA91-C625-F9BC-B9CD7441F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111" y1="38556" x2="41333" y2="35444"/>
                        <a14:foregroundMark x1="41333" y1="35444" x2="48111" y2="61444"/>
                        <a14:foregroundMark x1="48111" y1="61444" x2="46222" y2="70889"/>
                        <a14:foregroundMark x1="46222" y1="70889" x2="43778" y2="72778"/>
                        <a14:foregroundMark x1="47889" y1="23222" x2="26667" y2="40556"/>
                        <a14:foregroundMark x1="26667" y1="40556" x2="25444" y2="47444"/>
                        <a14:foregroundMark x1="48556" y1="22111" x2="45222" y2="34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16" y="1020795"/>
            <a:ext cx="569984" cy="56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8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F8A9E-4B31-4057-E286-1DEA4F6F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16" y="157112"/>
            <a:ext cx="7886700" cy="377666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PyTorch vs TensorFlow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C9EA4-7EB1-256C-64DF-A63D72A92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6080" y="502725"/>
            <a:ext cx="3868340" cy="617934"/>
          </a:xfrm>
        </p:spPr>
        <p:txBody>
          <a:bodyPr/>
          <a:lstStyle/>
          <a:p>
            <a:r>
              <a:rPr lang="en-US" dirty="0"/>
              <a:t>PyTorch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BE96E7-7711-F38A-18F7-D92FBA946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437912"/>
            <a:ext cx="3887391" cy="617934"/>
          </a:xfrm>
        </p:spPr>
        <p:txBody>
          <a:bodyPr/>
          <a:lstStyle/>
          <a:p>
            <a:r>
              <a:rPr lang="en-US" dirty="0"/>
              <a:t>TensorFlow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7B69FB-7D44-62D3-2F6A-4E3DE9860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26" y="1066443"/>
            <a:ext cx="2580878" cy="3639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995500-938F-5D2A-B8E3-B3D4740B6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611" y="1055847"/>
            <a:ext cx="2710907" cy="363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4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4619446"/>
            <a:ext cx="9144000" cy="388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" y="4658265"/>
            <a:ext cx="476583" cy="4593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9935" y="4638855"/>
            <a:ext cx="931653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dirty="0"/>
              <a:t>Islamia College,</a:t>
            </a:r>
          </a:p>
          <a:p>
            <a:r>
              <a:rPr lang="en-US" sz="975" dirty="0"/>
              <a:t>Peshawar</a:t>
            </a:r>
          </a:p>
        </p:txBody>
      </p:sp>
      <p:sp>
        <p:nvSpPr>
          <p:cNvPr id="3" name="Rectangle 2"/>
          <p:cNvSpPr/>
          <p:nvPr/>
        </p:nvSpPr>
        <p:spPr>
          <a:xfrm>
            <a:off x="726948" y="432054"/>
            <a:ext cx="6851142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tabLst>
                <a:tab pos="1600200" algn="l"/>
              </a:tabLst>
            </a:pPr>
            <a:r>
              <a:rPr lang="en-US" alt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Community:</a:t>
            </a:r>
            <a:endParaRPr lang="en-US" altLang="en-US" sz="2400" dirty="0"/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1600200" algn="l"/>
              </a:tabLst>
            </a:pPr>
            <a:r>
              <a:rPr lang="en-US" altLang="en-US" sz="16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strong community encourages knowledge sharing, support, collaboration, and continuous improvement, driving the success and advancement of a technology.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1600200" algn="l"/>
              </a:tabLst>
            </a:pPr>
            <a:endParaRPr lang="en-US" altLang="en-US" sz="1650" dirty="0"/>
          </a:p>
          <a:p>
            <a:pPr marL="214313" indent="-214313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  <a:tabLst>
                <a:tab pos="1600200" algn="l"/>
              </a:tabLst>
            </a:pPr>
            <a:r>
              <a:rPr lang="en-US" altLang="en-US" sz="16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François Chollet, the creator of Keras, actively engages with the community.</a:t>
            </a:r>
          </a:p>
          <a:p>
            <a:pPr marL="214313" indent="-214313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  <a:tabLst>
                <a:tab pos="1600200" algn="l"/>
              </a:tabLst>
            </a:pPr>
            <a:endParaRPr lang="en-US" altLang="en-US" sz="1650" dirty="0"/>
          </a:p>
          <a:p>
            <a:pPr marL="214313" indent="-214313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  <a:tabLst>
                <a:tab pos="1600200" algn="l"/>
              </a:tabLst>
            </a:pPr>
            <a:r>
              <a:rPr lang="en-US" altLang="en-US" sz="16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TensorFlow has one of the largest and most active communities in the deep learning ecosystem.</a:t>
            </a:r>
          </a:p>
          <a:p>
            <a:pPr marL="214313" indent="-214313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  <a:tabLst>
                <a:tab pos="1600200" algn="l"/>
              </a:tabLst>
            </a:pPr>
            <a:endParaRPr lang="en-US" altLang="en-US" sz="1650" dirty="0"/>
          </a:p>
          <a:p>
            <a:pPr marL="214313" indent="-214313" algn="just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  <a:tabLst>
                <a:tab pos="1600200" algn="l"/>
              </a:tabLst>
            </a:pPr>
            <a:r>
              <a:rPr lang="en-US" altLang="en-US" sz="16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PyTorch is favored by many researchers for its flexibility, dynamic computation graphs, and intuitive design.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200743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BE9C5C-6569-4C5C-98FD-4514941A1A59}"/>
              </a:ext>
            </a:extLst>
          </p:cNvPr>
          <p:cNvSpPr/>
          <p:nvPr/>
        </p:nvSpPr>
        <p:spPr>
          <a:xfrm rot="2700000">
            <a:off x="3590452" y="1123671"/>
            <a:ext cx="1510043" cy="1510043"/>
          </a:xfrm>
          <a:prstGeom prst="roundRect">
            <a:avLst>
              <a:gd name="adj" fmla="val 20464"/>
            </a:avLst>
          </a:prstGeom>
          <a:noFill/>
          <a:ln w="34925">
            <a:solidFill>
              <a:srgbClr val="3AB6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6BA146-A655-415F-8DCE-ED10500F28D3}"/>
              </a:ext>
            </a:extLst>
          </p:cNvPr>
          <p:cNvSpPr/>
          <p:nvPr/>
        </p:nvSpPr>
        <p:spPr>
          <a:xfrm rot="2700000">
            <a:off x="5128694" y="2301787"/>
            <a:ext cx="1289334" cy="1289334"/>
          </a:xfrm>
          <a:prstGeom prst="roundRect">
            <a:avLst>
              <a:gd name="adj" fmla="val 20464"/>
            </a:avLst>
          </a:prstGeom>
          <a:noFill/>
          <a:ln w="34925">
            <a:solidFill>
              <a:srgbClr val="3AB6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F5C243C-8AFA-48C1-BC37-34FA15F457A4}"/>
              </a:ext>
            </a:extLst>
          </p:cNvPr>
          <p:cNvSpPr/>
          <p:nvPr/>
        </p:nvSpPr>
        <p:spPr>
          <a:xfrm rot="2700000" flipV="1">
            <a:off x="3405659" y="3088571"/>
            <a:ext cx="714459" cy="714459"/>
          </a:xfrm>
          <a:prstGeom prst="roundRect">
            <a:avLst>
              <a:gd name="adj" fmla="val 20464"/>
            </a:avLst>
          </a:prstGeom>
          <a:noFill/>
          <a:ln w="34925">
            <a:solidFill>
              <a:srgbClr val="3AB6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7236F8A-92A8-462D-9C5C-EBB0391EE255}"/>
              </a:ext>
            </a:extLst>
          </p:cNvPr>
          <p:cNvSpPr/>
          <p:nvPr/>
        </p:nvSpPr>
        <p:spPr>
          <a:xfrm rot="2700000">
            <a:off x="3655330" y="1857025"/>
            <a:ext cx="1974065" cy="1974065"/>
          </a:xfrm>
          <a:prstGeom prst="roundRect">
            <a:avLst>
              <a:gd name="adj" fmla="val 19126"/>
            </a:avLst>
          </a:prstGeom>
          <a:solidFill>
            <a:srgbClr val="3AB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2742A2-6260-4172-8D34-B3FEEEF9BC92}"/>
              </a:ext>
            </a:extLst>
          </p:cNvPr>
          <p:cNvSpPr txBox="1">
            <a:spLocks/>
          </p:cNvSpPr>
          <p:nvPr/>
        </p:nvSpPr>
        <p:spPr>
          <a:xfrm>
            <a:off x="3789389" y="2459417"/>
            <a:ext cx="1705946" cy="929302"/>
          </a:xfrm>
          <a:prstGeom prst="rect">
            <a:avLst/>
          </a:prstGeom>
        </p:spPr>
        <p:txBody>
          <a:bodyPr vert="horz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IN" sz="3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2A43068-9F93-4923-849F-C40C2616E5FD}"/>
              </a:ext>
            </a:extLst>
          </p:cNvPr>
          <p:cNvSpPr/>
          <p:nvPr/>
        </p:nvSpPr>
        <p:spPr>
          <a:xfrm rot="2700000">
            <a:off x="4885828" y="4094989"/>
            <a:ext cx="1198250" cy="1198250"/>
          </a:xfrm>
          <a:custGeom>
            <a:avLst/>
            <a:gdLst>
              <a:gd name="connsiteX0" fmla="*/ 89500 w 1597666"/>
              <a:gd name="connsiteY0" fmla="*/ 89500 h 1597666"/>
              <a:gd name="connsiteX1" fmla="*/ 305570 w 1597666"/>
              <a:gd name="connsiteY1" fmla="*/ 0 h 1597666"/>
              <a:gd name="connsiteX2" fmla="*/ 1292096 w 1597666"/>
              <a:gd name="connsiteY2" fmla="*/ 0 h 1597666"/>
              <a:gd name="connsiteX3" fmla="*/ 1597666 w 1597666"/>
              <a:gd name="connsiteY3" fmla="*/ 305570 h 1597666"/>
              <a:gd name="connsiteX4" fmla="*/ 1597666 w 1597666"/>
              <a:gd name="connsiteY4" fmla="*/ 828667 h 1597666"/>
              <a:gd name="connsiteX5" fmla="*/ 828667 w 1597666"/>
              <a:gd name="connsiteY5" fmla="*/ 1597666 h 1597666"/>
              <a:gd name="connsiteX6" fmla="*/ 305570 w 1597666"/>
              <a:gd name="connsiteY6" fmla="*/ 1597666 h 1597666"/>
              <a:gd name="connsiteX7" fmla="*/ 0 w 1597666"/>
              <a:gd name="connsiteY7" fmla="*/ 1292096 h 1597666"/>
              <a:gd name="connsiteX8" fmla="*/ 0 w 1597666"/>
              <a:gd name="connsiteY8" fmla="*/ 305570 h 1597666"/>
              <a:gd name="connsiteX9" fmla="*/ 89500 w 1597666"/>
              <a:gd name="connsiteY9" fmla="*/ 89500 h 159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7666" h="1597666">
                <a:moveTo>
                  <a:pt x="89500" y="89500"/>
                </a:moveTo>
                <a:cubicBezTo>
                  <a:pt x="144796" y="34202"/>
                  <a:pt x="221189" y="0"/>
                  <a:pt x="305570" y="0"/>
                </a:cubicBezTo>
                <a:lnTo>
                  <a:pt x="1292096" y="0"/>
                </a:lnTo>
                <a:cubicBezTo>
                  <a:pt x="1460858" y="0"/>
                  <a:pt x="1597666" y="136808"/>
                  <a:pt x="1597666" y="305570"/>
                </a:cubicBezTo>
                <a:lnTo>
                  <a:pt x="1597666" y="828667"/>
                </a:lnTo>
                <a:lnTo>
                  <a:pt x="828667" y="1597666"/>
                </a:lnTo>
                <a:lnTo>
                  <a:pt x="305570" y="1597666"/>
                </a:lnTo>
                <a:cubicBezTo>
                  <a:pt x="136808" y="1597666"/>
                  <a:pt x="0" y="1460858"/>
                  <a:pt x="0" y="1292096"/>
                </a:cubicBezTo>
                <a:lnTo>
                  <a:pt x="0" y="305570"/>
                </a:lnTo>
                <a:cubicBezTo>
                  <a:pt x="0" y="221189"/>
                  <a:pt x="34202" y="144796"/>
                  <a:pt x="89500" y="89500"/>
                </a:cubicBezTo>
                <a:close/>
              </a:path>
            </a:pathLst>
          </a:custGeom>
          <a:solidFill>
            <a:srgbClr val="3AB6D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105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3F0C82F-60D6-4E8E-8658-1945239ECDC7}"/>
              </a:ext>
            </a:extLst>
          </p:cNvPr>
          <p:cNvSpPr/>
          <p:nvPr/>
        </p:nvSpPr>
        <p:spPr>
          <a:xfrm rot="2700000">
            <a:off x="4882717" y="269716"/>
            <a:ext cx="1198250" cy="1198250"/>
          </a:xfrm>
          <a:prstGeom prst="roundRect">
            <a:avLst>
              <a:gd name="adj" fmla="val 19126"/>
            </a:avLst>
          </a:prstGeom>
          <a:solidFill>
            <a:srgbClr val="3AB6D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632F3FE-74FC-4251-9C8C-0D58948AEC51}"/>
              </a:ext>
            </a:extLst>
          </p:cNvPr>
          <p:cNvSpPr/>
          <p:nvPr/>
        </p:nvSpPr>
        <p:spPr>
          <a:xfrm rot="2700000">
            <a:off x="1973400" y="1741176"/>
            <a:ext cx="1198250" cy="1198250"/>
          </a:xfrm>
          <a:prstGeom prst="roundRect">
            <a:avLst>
              <a:gd name="adj" fmla="val 19126"/>
            </a:avLst>
          </a:prstGeom>
          <a:solidFill>
            <a:srgbClr val="3AB6D0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</p:spTree>
    <p:extLst>
      <p:ext uri="{BB962C8B-B14F-4D97-AF65-F5344CB8AC3E}">
        <p14:creationId xmlns:p14="http://schemas.microsoft.com/office/powerpoint/2010/main" val="11163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9;p14">
            <a:extLst>
              <a:ext uri="{FF2B5EF4-FFF2-40B4-BE49-F238E27FC236}">
                <a16:creationId xmlns:a16="http://schemas.microsoft.com/office/drawing/2014/main" id="{A01E0FE4-AAB9-C720-CB8F-7B30DCCFE071}"/>
              </a:ext>
            </a:extLst>
          </p:cNvPr>
          <p:cNvSpPr txBox="1">
            <a:spLocks/>
          </p:cNvSpPr>
          <p:nvPr/>
        </p:nvSpPr>
        <p:spPr>
          <a:xfrm>
            <a:off x="128522" y="66694"/>
            <a:ext cx="8852191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800" dirty="0">
                <a:solidFill>
                  <a:schemeClr val="dk1"/>
                </a:solidFill>
              </a:rPr>
              <a:t>Advantages of Deep Learning Frameworks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20D300E-AF14-8D63-4BB9-51154106DF05}"/>
              </a:ext>
            </a:extLst>
          </p:cNvPr>
          <p:cNvGrpSpPr/>
          <p:nvPr/>
        </p:nvGrpSpPr>
        <p:grpSpPr>
          <a:xfrm>
            <a:off x="491293" y="1543846"/>
            <a:ext cx="8191379" cy="2759521"/>
            <a:chOff x="483129" y="1454042"/>
            <a:chExt cx="8191379" cy="275952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91DDACA-3B39-443F-8FB6-F26EE500C66B}"/>
                </a:ext>
              </a:extLst>
            </p:cNvPr>
            <p:cNvSpPr/>
            <p:nvPr/>
          </p:nvSpPr>
          <p:spPr>
            <a:xfrm>
              <a:off x="4902729" y="3484019"/>
              <a:ext cx="729544" cy="72954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AE008C4-0F21-42F5-9740-EB206EB054C1}"/>
                </a:ext>
              </a:extLst>
            </p:cNvPr>
            <p:cNvGrpSpPr/>
            <p:nvPr/>
          </p:nvGrpSpPr>
          <p:grpSpPr>
            <a:xfrm>
              <a:off x="5026298" y="3637539"/>
              <a:ext cx="482406" cy="422504"/>
              <a:chOff x="4094163" y="2151063"/>
              <a:chExt cx="958850" cy="839788"/>
            </a:xfrm>
            <a:solidFill>
              <a:schemeClr val="bg1"/>
            </a:solidFill>
          </p:grpSpPr>
          <p:sp>
            <p:nvSpPr>
              <p:cNvPr id="148" name="Freeform 65">
                <a:extLst>
                  <a:ext uri="{FF2B5EF4-FFF2-40B4-BE49-F238E27FC236}">
                    <a16:creationId xmlns:a16="http://schemas.microsoft.com/office/drawing/2014/main" id="{F54FEA61-3E41-4A62-A334-92968C9E14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4163" y="2673351"/>
                <a:ext cx="958850" cy="317500"/>
              </a:xfrm>
              <a:custGeom>
                <a:avLst/>
                <a:gdLst>
                  <a:gd name="T0" fmla="*/ 5 w 707"/>
                  <a:gd name="T1" fmla="*/ 234 h 236"/>
                  <a:gd name="T2" fmla="*/ 0 w 707"/>
                  <a:gd name="T3" fmla="*/ 84 h 236"/>
                  <a:gd name="T4" fmla="*/ 25 w 707"/>
                  <a:gd name="T5" fmla="*/ 63 h 236"/>
                  <a:gd name="T6" fmla="*/ 65 w 707"/>
                  <a:gd name="T7" fmla="*/ 47 h 236"/>
                  <a:gd name="T8" fmla="*/ 111 w 707"/>
                  <a:gd name="T9" fmla="*/ 25 h 236"/>
                  <a:gd name="T10" fmla="*/ 183 w 707"/>
                  <a:gd name="T11" fmla="*/ 3 h 236"/>
                  <a:gd name="T12" fmla="*/ 238 w 707"/>
                  <a:gd name="T13" fmla="*/ 30 h 236"/>
                  <a:gd name="T14" fmla="*/ 277 w 707"/>
                  <a:gd name="T15" fmla="*/ 55 h 236"/>
                  <a:gd name="T16" fmla="*/ 362 w 707"/>
                  <a:gd name="T17" fmla="*/ 60 h 236"/>
                  <a:gd name="T18" fmla="*/ 435 w 707"/>
                  <a:gd name="T19" fmla="*/ 55 h 236"/>
                  <a:gd name="T20" fmla="*/ 467 w 707"/>
                  <a:gd name="T21" fmla="*/ 97 h 236"/>
                  <a:gd name="T22" fmla="*/ 494 w 707"/>
                  <a:gd name="T23" fmla="*/ 94 h 236"/>
                  <a:gd name="T24" fmla="*/ 617 w 707"/>
                  <a:gd name="T25" fmla="*/ 76 h 236"/>
                  <a:gd name="T26" fmla="*/ 702 w 707"/>
                  <a:gd name="T27" fmla="*/ 99 h 236"/>
                  <a:gd name="T28" fmla="*/ 640 w 707"/>
                  <a:gd name="T29" fmla="*/ 150 h 236"/>
                  <a:gd name="T30" fmla="*/ 571 w 707"/>
                  <a:gd name="T31" fmla="*/ 174 h 236"/>
                  <a:gd name="T32" fmla="*/ 504 w 707"/>
                  <a:gd name="T33" fmla="*/ 184 h 236"/>
                  <a:gd name="T34" fmla="*/ 430 w 707"/>
                  <a:gd name="T35" fmla="*/ 194 h 236"/>
                  <a:gd name="T36" fmla="*/ 369 w 707"/>
                  <a:gd name="T37" fmla="*/ 213 h 236"/>
                  <a:gd name="T38" fmla="*/ 308 w 707"/>
                  <a:gd name="T39" fmla="*/ 212 h 236"/>
                  <a:gd name="T40" fmla="*/ 237 w 707"/>
                  <a:gd name="T41" fmla="*/ 200 h 236"/>
                  <a:gd name="T42" fmla="*/ 16 w 707"/>
                  <a:gd name="T43" fmla="*/ 235 h 236"/>
                  <a:gd name="T44" fmla="*/ 23 w 707"/>
                  <a:gd name="T45" fmla="*/ 91 h 236"/>
                  <a:gd name="T46" fmla="*/ 166 w 707"/>
                  <a:gd name="T47" fmla="*/ 175 h 236"/>
                  <a:gd name="T48" fmla="*/ 271 w 707"/>
                  <a:gd name="T49" fmla="*/ 183 h 236"/>
                  <a:gd name="T50" fmla="*/ 316 w 707"/>
                  <a:gd name="T51" fmla="*/ 189 h 236"/>
                  <a:gd name="T52" fmla="*/ 404 w 707"/>
                  <a:gd name="T53" fmla="*/ 178 h 236"/>
                  <a:gd name="T54" fmla="*/ 485 w 707"/>
                  <a:gd name="T55" fmla="*/ 160 h 236"/>
                  <a:gd name="T56" fmla="*/ 544 w 707"/>
                  <a:gd name="T57" fmla="*/ 158 h 236"/>
                  <a:gd name="T58" fmla="*/ 573 w 707"/>
                  <a:gd name="T59" fmla="*/ 148 h 236"/>
                  <a:gd name="T60" fmla="*/ 675 w 707"/>
                  <a:gd name="T61" fmla="*/ 113 h 236"/>
                  <a:gd name="T62" fmla="*/ 670 w 707"/>
                  <a:gd name="T63" fmla="*/ 96 h 236"/>
                  <a:gd name="T64" fmla="*/ 534 w 707"/>
                  <a:gd name="T65" fmla="*/ 115 h 236"/>
                  <a:gd name="T66" fmla="*/ 484 w 707"/>
                  <a:gd name="T67" fmla="*/ 119 h 236"/>
                  <a:gd name="T68" fmla="*/ 454 w 707"/>
                  <a:gd name="T69" fmla="*/ 119 h 236"/>
                  <a:gd name="T70" fmla="*/ 444 w 707"/>
                  <a:gd name="T71" fmla="*/ 102 h 236"/>
                  <a:gd name="T72" fmla="*/ 429 w 707"/>
                  <a:gd name="T73" fmla="*/ 77 h 236"/>
                  <a:gd name="T74" fmla="*/ 369 w 707"/>
                  <a:gd name="T75" fmla="*/ 82 h 236"/>
                  <a:gd name="T76" fmla="*/ 267 w 707"/>
                  <a:gd name="T77" fmla="*/ 76 h 236"/>
                  <a:gd name="T78" fmla="*/ 223 w 707"/>
                  <a:gd name="T79" fmla="*/ 49 h 236"/>
                  <a:gd name="T80" fmla="*/ 179 w 707"/>
                  <a:gd name="T81" fmla="*/ 26 h 236"/>
                  <a:gd name="T82" fmla="*/ 126 w 707"/>
                  <a:gd name="T83" fmla="*/ 43 h 236"/>
                  <a:gd name="T84" fmla="*/ 72 w 707"/>
                  <a:gd name="T85" fmla="*/ 69 h 236"/>
                  <a:gd name="T86" fmla="*/ 37 w 707"/>
                  <a:gd name="T87" fmla="*/ 84 h 236"/>
                  <a:gd name="T88" fmla="*/ 23 w 707"/>
                  <a:gd name="T89" fmla="*/ 91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707" h="236">
                    <a:moveTo>
                      <a:pt x="11" y="236"/>
                    </a:moveTo>
                    <a:cubicBezTo>
                      <a:pt x="9" y="236"/>
                      <a:pt x="7" y="236"/>
                      <a:pt x="5" y="234"/>
                    </a:cubicBezTo>
                    <a:cubicBezTo>
                      <a:pt x="2" y="232"/>
                      <a:pt x="0" y="229"/>
                      <a:pt x="0" y="225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79"/>
                      <a:pt x="3" y="74"/>
                      <a:pt x="8" y="73"/>
                    </a:cubicBezTo>
                    <a:cubicBezTo>
                      <a:pt x="11" y="72"/>
                      <a:pt x="19" y="67"/>
                      <a:pt x="25" y="63"/>
                    </a:cubicBezTo>
                    <a:cubicBezTo>
                      <a:pt x="33" y="59"/>
                      <a:pt x="41" y="54"/>
                      <a:pt x="46" y="53"/>
                    </a:cubicBezTo>
                    <a:cubicBezTo>
                      <a:pt x="52" y="50"/>
                      <a:pt x="59" y="49"/>
                      <a:pt x="65" y="47"/>
                    </a:cubicBezTo>
                    <a:cubicBezTo>
                      <a:pt x="74" y="44"/>
                      <a:pt x="83" y="42"/>
                      <a:pt x="92" y="38"/>
                    </a:cubicBezTo>
                    <a:cubicBezTo>
                      <a:pt x="98" y="35"/>
                      <a:pt x="105" y="30"/>
                      <a:pt x="111" y="25"/>
                    </a:cubicBezTo>
                    <a:cubicBezTo>
                      <a:pt x="118" y="19"/>
                      <a:pt x="125" y="13"/>
                      <a:pt x="135" y="9"/>
                    </a:cubicBezTo>
                    <a:cubicBezTo>
                      <a:pt x="150" y="2"/>
                      <a:pt x="167" y="0"/>
                      <a:pt x="183" y="3"/>
                    </a:cubicBezTo>
                    <a:cubicBezTo>
                      <a:pt x="193" y="5"/>
                      <a:pt x="203" y="8"/>
                      <a:pt x="213" y="13"/>
                    </a:cubicBezTo>
                    <a:cubicBezTo>
                      <a:pt x="223" y="18"/>
                      <a:pt x="230" y="24"/>
                      <a:pt x="238" y="30"/>
                    </a:cubicBezTo>
                    <a:cubicBezTo>
                      <a:pt x="241" y="33"/>
                      <a:pt x="244" y="35"/>
                      <a:pt x="247" y="37"/>
                    </a:cubicBezTo>
                    <a:cubicBezTo>
                      <a:pt x="256" y="44"/>
                      <a:pt x="266" y="50"/>
                      <a:pt x="277" y="55"/>
                    </a:cubicBezTo>
                    <a:cubicBezTo>
                      <a:pt x="294" y="63"/>
                      <a:pt x="319" y="71"/>
                      <a:pt x="344" y="65"/>
                    </a:cubicBezTo>
                    <a:cubicBezTo>
                      <a:pt x="350" y="64"/>
                      <a:pt x="355" y="62"/>
                      <a:pt x="362" y="60"/>
                    </a:cubicBezTo>
                    <a:cubicBezTo>
                      <a:pt x="370" y="57"/>
                      <a:pt x="379" y="54"/>
                      <a:pt x="388" y="53"/>
                    </a:cubicBezTo>
                    <a:cubicBezTo>
                      <a:pt x="406" y="50"/>
                      <a:pt x="422" y="51"/>
                      <a:pt x="435" y="55"/>
                    </a:cubicBezTo>
                    <a:cubicBezTo>
                      <a:pt x="448" y="58"/>
                      <a:pt x="457" y="67"/>
                      <a:pt x="462" y="79"/>
                    </a:cubicBezTo>
                    <a:cubicBezTo>
                      <a:pt x="465" y="85"/>
                      <a:pt x="466" y="91"/>
                      <a:pt x="467" y="97"/>
                    </a:cubicBezTo>
                    <a:cubicBezTo>
                      <a:pt x="472" y="96"/>
                      <a:pt x="477" y="96"/>
                      <a:pt x="481" y="95"/>
                    </a:cubicBezTo>
                    <a:cubicBezTo>
                      <a:pt x="486" y="95"/>
                      <a:pt x="490" y="94"/>
                      <a:pt x="494" y="94"/>
                    </a:cubicBezTo>
                    <a:cubicBezTo>
                      <a:pt x="507" y="93"/>
                      <a:pt x="520" y="92"/>
                      <a:pt x="533" y="91"/>
                    </a:cubicBezTo>
                    <a:cubicBezTo>
                      <a:pt x="563" y="89"/>
                      <a:pt x="592" y="87"/>
                      <a:pt x="617" y="76"/>
                    </a:cubicBezTo>
                    <a:cubicBezTo>
                      <a:pt x="633" y="69"/>
                      <a:pt x="659" y="66"/>
                      <a:pt x="679" y="75"/>
                    </a:cubicBezTo>
                    <a:cubicBezTo>
                      <a:pt x="691" y="80"/>
                      <a:pt x="699" y="88"/>
                      <a:pt x="702" y="99"/>
                    </a:cubicBezTo>
                    <a:cubicBezTo>
                      <a:pt x="707" y="114"/>
                      <a:pt x="699" y="130"/>
                      <a:pt x="683" y="135"/>
                    </a:cubicBezTo>
                    <a:cubicBezTo>
                      <a:pt x="669" y="140"/>
                      <a:pt x="654" y="145"/>
                      <a:pt x="640" y="150"/>
                    </a:cubicBezTo>
                    <a:cubicBezTo>
                      <a:pt x="580" y="171"/>
                      <a:pt x="580" y="171"/>
                      <a:pt x="580" y="171"/>
                    </a:cubicBezTo>
                    <a:cubicBezTo>
                      <a:pt x="577" y="172"/>
                      <a:pt x="574" y="173"/>
                      <a:pt x="571" y="174"/>
                    </a:cubicBezTo>
                    <a:cubicBezTo>
                      <a:pt x="564" y="177"/>
                      <a:pt x="556" y="180"/>
                      <a:pt x="548" y="181"/>
                    </a:cubicBezTo>
                    <a:cubicBezTo>
                      <a:pt x="533" y="184"/>
                      <a:pt x="518" y="184"/>
                      <a:pt x="504" y="184"/>
                    </a:cubicBezTo>
                    <a:cubicBezTo>
                      <a:pt x="498" y="184"/>
                      <a:pt x="492" y="184"/>
                      <a:pt x="485" y="184"/>
                    </a:cubicBezTo>
                    <a:cubicBezTo>
                      <a:pt x="466" y="184"/>
                      <a:pt x="448" y="188"/>
                      <a:pt x="430" y="194"/>
                    </a:cubicBezTo>
                    <a:cubicBezTo>
                      <a:pt x="424" y="195"/>
                      <a:pt x="418" y="198"/>
                      <a:pt x="413" y="200"/>
                    </a:cubicBezTo>
                    <a:cubicBezTo>
                      <a:pt x="399" y="205"/>
                      <a:pt x="385" y="210"/>
                      <a:pt x="369" y="213"/>
                    </a:cubicBezTo>
                    <a:cubicBezTo>
                      <a:pt x="351" y="215"/>
                      <a:pt x="332" y="214"/>
                      <a:pt x="314" y="213"/>
                    </a:cubicBezTo>
                    <a:cubicBezTo>
                      <a:pt x="308" y="212"/>
                      <a:pt x="308" y="212"/>
                      <a:pt x="308" y="212"/>
                    </a:cubicBezTo>
                    <a:cubicBezTo>
                      <a:pt x="293" y="211"/>
                      <a:pt x="279" y="208"/>
                      <a:pt x="266" y="206"/>
                    </a:cubicBezTo>
                    <a:cubicBezTo>
                      <a:pt x="256" y="203"/>
                      <a:pt x="246" y="202"/>
                      <a:pt x="237" y="200"/>
                    </a:cubicBezTo>
                    <a:cubicBezTo>
                      <a:pt x="211" y="197"/>
                      <a:pt x="189" y="196"/>
                      <a:pt x="169" y="199"/>
                    </a:cubicBezTo>
                    <a:cubicBezTo>
                      <a:pt x="125" y="203"/>
                      <a:pt x="57" y="218"/>
                      <a:pt x="16" y="235"/>
                    </a:cubicBezTo>
                    <a:cubicBezTo>
                      <a:pt x="15" y="236"/>
                      <a:pt x="13" y="236"/>
                      <a:pt x="11" y="236"/>
                    </a:cubicBezTo>
                    <a:close/>
                    <a:moveTo>
                      <a:pt x="23" y="91"/>
                    </a:moveTo>
                    <a:cubicBezTo>
                      <a:pt x="23" y="208"/>
                      <a:pt x="23" y="208"/>
                      <a:pt x="23" y="208"/>
                    </a:cubicBezTo>
                    <a:cubicBezTo>
                      <a:pt x="67" y="192"/>
                      <a:pt x="127" y="180"/>
                      <a:pt x="166" y="175"/>
                    </a:cubicBezTo>
                    <a:cubicBezTo>
                      <a:pt x="188" y="173"/>
                      <a:pt x="212" y="173"/>
                      <a:pt x="240" y="177"/>
                    </a:cubicBezTo>
                    <a:cubicBezTo>
                      <a:pt x="250" y="178"/>
                      <a:pt x="261" y="181"/>
                      <a:pt x="271" y="183"/>
                    </a:cubicBezTo>
                    <a:cubicBezTo>
                      <a:pt x="284" y="185"/>
                      <a:pt x="297" y="188"/>
                      <a:pt x="309" y="189"/>
                    </a:cubicBezTo>
                    <a:cubicBezTo>
                      <a:pt x="316" y="189"/>
                      <a:pt x="316" y="189"/>
                      <a:pt x="316" y="189"/>
                    </a:cubicBezTo>
                    <a:cubicBezTo>
                      <a:pt x="333" y="190"/>
                      <a:pt x="351" y="191"/>
                      <a:pt x="366" y="189"/>
                    </a:cubicBezTo>
                    <a:cubicBezTo>
                      <a:pt x="379" y="188"/>
                      <a:pt x="391" y="183"/>
                      <a:pt x="404" y="178"/>
                    </a:cubicBezTo>
                    <a:cubicBezTo>
                      <a:pt x="410" y="176"/>
                      <a:pt x="416" y="173"/>
                      <a:pt x="423" y="171"/>
                    </a:cubicBezTo>
                    <a:cubicBezTo>
                      <a:pt x="443" y="165"/>
                      <a:pt x="463" y="161"/>
                      <a:pt x="485" y="160"/>
                    </a:cubicBezTo>
                    <a:cubicBezTo>
                      <a:pt x="492" y="160"/>
                      <a:pt x="498" y="160"/>
                      <a:pt x="505" y="160"/>
                    </a:cubicBezTo>
                    <a:cubicBezTo>
                      <a:pt x="518" y="161"/>
                      <a:pt x="531" y="161"/>
                      <a:pt x="544" y="158"/>
                    </a:cubicBezTo>
                    <a:cubicBezTo>
                      <a:pt x="550" y="157"/>
                      <a:pt x="556" y="155"/>
                      <a:pt x="563" y="152"/>
                    </a:cubicBezTo>
                    <a:cubicBezTo>
                      <a:pt x="566" y="151"/>
                      <a:pt x="569" y="150"/>
                      <a:pt x="573" y="148"/>
                    </a:cubicBezTo>
                    <a:cubicBezTo>
                      <a:pt x="633" y="128"/>
                      <a:pt x="633" y="128"/>
                      <a:pt x="633" y="128"/>
                    </a:cubicBezTo>
                    <a:cubicBezTo>
                      <a:pt x="647" y="123"/>
                      <a:pt x="661" y="118"/>
                      <a:pt x="675" y="113"/>
                    </a:cubicBezTo>
                    <a:cubicBezTo>
                      <a:pt x="678" y="112"/>
                      <a:pt x="681" y="109"/>
                      <a:pt x="680" y="107"/>
                    </a:cubicBezTo>
                    <a:cubicBezTo>
                      <a:pt x="679" y="102"/>
                      <a:pt x="675" y="99"/>
                      <a:pt x="670" y="96"/>
                    </a:cubicBezTo>
                    <a:cubicBezTo>
                      <a:pt x="657" y="91"/>
                      <a:pt x="637" y="92"/>
                      <a:pt x="627" y="97"/>
                    </a:cubicBezTo>
                    <a:cubicBezTo>
                      <a:pt x="598" y="110"/>
                      <a:pt x="567" y="113"/>
                      <a:pt x="534" y="115"/>
                    </a:cubicBezTo>
                    <a:cubicBezTo>
                      <a:pt x="522" y="115"/>
                      <a:pt x="509" y="116"/>
                      <a:pt x="496" y="117"/>
                    </a:cubicBezTo>
                    <a:cubicBezTo>
                      <a:pt x="492" y="118"/>
                      <a:pt x="488" y="118"/>
                      <a:pt x="484" y="119"/>
                    </a:cubicBezTo>
                    <a:cubicBezTo>
                      <a:pt x="478" y="119"/>
                      <a:pt x="472" y="120"/>
                      <a:pt x="466" y="120"/>
                    </a:cubicBezTo>
                    <a:cubicBezTo>
                      <a:pt x="462" y="121"/>
                      <a:pt x="458" y="121"/>
                      <a:pt x="454" y="119"/>
                    </a:cubicBezTo>
                    <a:cubicBezTo>
                      <a:pt x="446" y="116"/>
                      <a:pt x="445" y="111"/>
                      <a:pt x="445" y="107"/>
                    </a:cubicBezTo>
                    <a:cubicBezTo>
                      <a:pt x="445" y="106"/>
                      <a:pt x="444" y="104"/>
                      <a:pt x="444" y="102"/>
                    </a:cubicBezTo>
                    <a:cubicBezTo>
                      <a:pt x="443" y="97"/>
                      <a:pt x="442" y="92"/>
                      <a:pt x="441" y="88"/>
                    </a:cubicBezTo>
                    <a:cubicBezTo>
                      <a:pt x="439" y="84"/>
                      <a:pt x="436" y="79"/>
                      <a:pt x="429" y="77"/>
                    </a:cubicBezTo>
                    <a:cubicBezTo>
                      <a:pt x="419" y="74"/>
                      <a:pt x="406" y="74"/>
                      <a:pt x="392" y="76"/>
                    </a:cubicBezTo>
                    <a:cubicBezTo>
                      <a:pt x="384" y="77"/>
                      <a:pt x="377" y="80"/>
                      <a:pt x="369" y="82"/>
                    </a:cubicBezTo>
                    <a:cubicBezTo>
                      <a:pt x="363" y="84"/>
                      <a:pt x="356" y="87"/>
                      <a:pt x="349" y="88"/>
                    </a:cubicBezTo>
                    <a:cubicBezTo>
                      <a:pt x="318" y="95"/>
                      <a:pt x="287" y="85"/>
                      <a:pt x="267" y="76"/>
                    </a:cubicBezTo>
                    <a:cubicBezTo>
                      <a:pt x="255" y="71"/>
                      <a:pt x="243" y="64"/>
                      <a:pt x="232" y="56"/>
                    </a:cubicBezTo>
                    <a:cubicBezTo>
                      <a:pt x="229" y="53"/>
                      <a:pt x="226" y="51"/>
                      <a:pt x="223" y="49"/>
                    </a:cubicBezTo>
                    <a:cubicBezTo>
                      <a:pt x="216" y="43"/>
                      <a:pt x="210" y="38"/>
                      <a:pt x="202" y="34"/>
                    </a:cubicBezTo>
                    <a:cubicBezTo>
                      <a:pt x="195" y="30"/>
                      <a:pt x="187" y="27"/>
                      <a:pt x="179" y="26"/>
                    </a:cubicBezTo>
                    <a:cubicBezTo>
                      <a:pt x="168" y="24"/>
                      <a:pt x="155" y="26"/>
                      <a:pt x="144" y="31"/>
                    </a:cubicBezTo>
                    <a:cubicBezTo>
                      <a:pt x="138" y="34"/>
                      <a:pt x="132" y="38"/>
                      <a:pt x="126" y="43"/>
                    </a:cubicBezTo>
                    <a:cubicBezTo>
                      <a:pt x="118" y="49"/>
                      <a:pt x="111" y="55"/>
                      <a:pt x="101" y="60"/>
                    </a:cubicBezTo>
                    <a:cubicBezTo>
                      <a:pt x="91" y="64"/>
                      <a:pt x="81" y="67"/>
                      <a:pt x="72" y="69"/>
                    </a:cubicBezTo>
                    <a:cubicBezTo>
                      <a:pt x="66" y="71"/>
                      <a:pt x="60" y="73"/>
                      <a:pt x="54" y="75"/>
                    </a:cubicBezTo>
                    <a:cubicBezTo>
                      <a:pt x="51" y="76"/>
                      <a:pt x="43" y="80"/>
                      <a:pt x="37" y="84"/>
                    </a:cubicBezTo>
                    <a:cubicBezTo>
                      <a:pt x="32" y="87"/>
                      <a:pt x="27" y="89"/>
                      <a:pt x="23" y="91"/>
                    </a:cubicBezTo>
                    <a:close/>
                    <a:moveTo>
                      <a:pt x="23" y="91"/>
                    </a:moveTo>
                    <a:cubicBezTo>
                      <a:pt x="23" y="91"/>
                      <a:pt x="23" y="91"/>
                      <a:pt x="23" y="9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9" name="Freeform 66">
                <a:extLst>
                  <a:ext uri="{FF2B5EF4-FFF2-40B4-BE49-F238E27FC236}">
                    <a16:creationId xmlns:a16="http://schemas.microsoft.com/office/drawing/2014/main" id="{DA9E5162-E240-4151-838D-E6557A9754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40226" y="2801938"/>
                <a:ext cx="393700" cy="74613"/>
              </a:xfrm>
              <a:custGeom>
                <a:avLst/>
                <a:gdLst>
                  <a:gd name="T0" fmla="*/ 166 w 291"/>
                  <a:gd name="T1" fmla="*/ 55 h 55"/>
                  <a:gd name="T2" fmla="*/ 100 w 291"/>
                  <a:gd name="T3" fmla="*/ 51 h 55"/>
                  <a:gd name="T4" fmla="*/ 8 w 291"/>
                  <a:gd name="T5" fmla="*/ 25 h 55"/>
                  <a:gd name="T6" fmla="*/ 3 w 291"/>
                  <a:gd name="T7" fmla="*/ 9 h 55"/>
                  <a:gd name="T8" fmla="*/ 19 w 291"/>
                  <a:gd name="T9" fmla="*/ 4 h 55"/>
                  <a:gd name="T10" fmla="*/ 103 w 291"/>
                  <a:gd name="T11" fmla="*/ 28 h 55"/>
                  <a:gd name="T12" fmla="*/ 184 w 291"/>
                  <a:gd name="T13" fmla="*/ 31 h 55"/>
                  <a:gd name="T14" fmla="*/ 186 w 291"/>
                  <a:gd name="T15" fmla="*/ 31 h 55"/>
                  <a:gd name="T16" fmla="*/ 252 w 291"/>
                  <a:gd name="T17" fmla="*/ 19 h 55"/>
                  <a:gd name="T18" fmla="*/ 269 w 291"/>
                  <a:gd name="T19" fmla="*/ 5 h 55"/>
                  <a:gd name="T20" fmla="*/ 286 w 291"/>
                  <a:gd name="T21" fmla="*/ 4 h 55"/>
                  <a:gd name="T22" fmla="*/ 286 w 291"/>
                  <a:gd name="T23" fmla="*/ 21 h 55"/>
                  <a:gd name="T24" fmla="*/ 263 w 291"/>
                  <a:gd name="T25" fmla="*/ 39 h 55"/>
                  <a:gd name="T26" fmla="*/ 187 w 291"/>
                  <a:gd name="T27" fmla="*/ 55 h 55"/>
                  <a:gd name="T28" fmla="*/ 185 w 291"/>
                  <a:gd name="T29" fmla="*/ 55 h 55"/>
                  <a:gd name="T30" fmla="*/ 166 w 291"/>
                  <a:gd name="T31" fmla="*/ 55 h 55"/>
                  <a:gd name="T32" fmla="*/ 166 w 291"/>
                  <a:gd name="T33" fmla="*/ 55 h 55"/>
                  <a:gd name="T34" fmla="*/ 166 w 291"/>
                  <a:gd name="T35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1" h="55">
                    <a:moveTo>
                      <a:pt x="166" y="55"/>
                    </a:moveTo>
                    <a:cubicBezTo>
                      <a:pt x="144" y="55"/>
                      <a:pt x="122" y="54"/>
                      <a:pt x="100" y="51"/>
                    </a:cubicBezTo>
                    <a:cubicBezTo>
                      <a:pt x="73" y="48"/>
                      <a:pt x="38" y="42"/>
                      <a:pt x="8" y="25"/>
                    </a:cubicBezTo>
                    <a:cubicBezTo>
                      <a:pt x="2" y="21"/>
                      <a:pt x="0" y="14"/>
                      <a:pt x="3" y="9"/>
                    </a:cubicBezTo>
                    <a:cubicBezTo>
                      <a:pt x="7" y="3"/>
                      <a:pt x="14" y="1"/>
                      <a:pt x="19" y="4"/>
                    </a:cubicBezTo>
                    <a:cubicBezTo>
                      <a:pt x="46" y="20"/>
                      <a:pt x="78" y="25"/>
                      <a:pt x="103" y="28"/>
                    </a:cubicBezTo>
                    <a:cubicBezTo>
                      <a:pt x="130" y="31"/>
                      <a:pt x="157" y="32"/>
                      <a:pt x="184" y="31"/>
                    </a:cubicBezTo>
                    <a:cubicBezTo>
                      <a:pt x="186" y="31"/>
                      <a:pt x="186" y="31"/>
                      <a:pt x="186" y="31"/>
                    </a:cubicBezTo>
                    <a:cubicBezTo>
                      <a:pt x="209" y="31"/>
                      <a:pt x="233" y="30"/>
                      <a:pt x="252" y="19"/>
                    </a:cubicBezTo>
                    <a:cubicBezTo>
                      <a:pt x="258" y="15"/>
                      <a:pt x="264" y="10"/>
                      <a:pt x="269" y="5"/>
                    </a:cubicBezTo>
                    <a:cubicBezTo>
                      <a:pt x="273" y="0"/>
                      <a:pt x="281" y="0"/>
                      <a:pt x="286" y="4"/>
                    </a:cubicBezTo>
                    <a:cubicBezTo>
                      <a:pt x="290" y="8"/>
                      <a:pt x="291" y="16"/>
                      <a:pt x="286" y="21"/>
                    </a:cubicBezTo>
                    <a:cubicBezTo>
                      <a:pt x="280" y="28"/>
                      <a:pt x="272" y="34"/>
                      <a:pt x="263" y="39"/>
                    </a:cubicBezTo>
                    <a:cubicBezTo>
                      <a:pt x="240" y="53"/>
                      <a:pt x="212" y="54"/>
                      <a:pt x="187" y="55"/>
                    </a:cubicBezTo>
                    <a:cubicBezTo>
                      <a:pt x="185" y="55"/>
                      <a:pt x="185" y="55"/>
                      <a:pt x="185" y="55"/>
                    </a:cubicBezTo>
                    <a:cubicBezTo>
                      <a:pt x="179" y="55"/>
                      <a:pt x="172" y="55"/>
                      <a:pt x="166" y="55"/>
                    </a:cubicBezTo>
                    <a:close/>
                    <a:moveTo>
                      <a:pt x="166" y="55"/>
                    </a:moveTo>
                    <a:cubicBezTo>
                      <a:pt x="166" y="55"/>
                      <a:pt x="166" y="55"/>
                      <a:pt x="166" y="55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0" name="Freeform 67">
                <a:extLst>
                  <a:ext uri="{FF2B5EF4-FFF2-40B4-BE49-F238E27FC236}">
                    <a16:creationId xmlns:a16="http://schemas.microsoft.com/office/drawing/2014/main" id="{4CC7E3F1-5F05-493F-A64E-C261F6CDF7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4376" y="2200276"/>
                <a:ext cx="30163" cy="395288"/>
              </a:xfrm>
              <a:custGeom>
                <a:avLst/>
                <a:gdLst>
                  <a:gd name="T0" fmla="*/ 11 w 23"/>
                  <a:gd name="T1" fmla="*/ 293 h 293"/>
                  <a:gd name="T2" fmla="*/ 0 w 23"/>
                  <a:gd name="T3" fmla="*/ 281 h 293"/>
                  <a:gd name="T4" fmla="*/ 0 w 23"/>
                  <a:gd name="T5" fmla="*/ 11 h 293"/>
                  <a:gd name="T6" fmla="*/ 11 w 23"/>
                  <a:gd name="T7" fmla="*/ 0 h 293"/>
                  <a:gd name="T8" fmla="*/ 23 w 23"/>
                  <a:gd name="T9" fmla="*/ 11 h 293"/>
                  <a:gd name="T10" fmla="*/ 23 w 23"/>
                  <a:gd name="T11" fmla="*/ 281 h 293"/>
                  <a:gd name="T12" fmla="*/ 11 w 23"/>
                  <a:gd name="T13" fmla="*/ 293 h 293"/>
                  <a:gd name="T14" fmla="*/ 11 w 23"/>
                  <a:gd name="T15" fmla="*/ 293 h 293"/>
                  <a:gd name="T16" fmla="*/ 11 w 23"/>
                  <a:gd name="T17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293">
                    <a:moveTo>
                      <a:pt x="11" y="293"/>
                    </a:moveTo>
                    <a:cubicBezTo>
                      <a:pt x="5" y="293"/>
                      <a:pt x="0" y="288"/>
                      <a:pt x="0" y="28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8" y="0"/>
                      <a:pt x="23" y="5"/>
                      <a:pt x="23" y="11"/>
                    </a:cubicBezTo>
                    <a:cubicBezTo>
                      <a:pt x="23" y="281"/>
                      <a:pt x="23" y="281"/>
                      <a:pt x="23" y="281"/>
                    </a:cubicBezTo>
                    <a:cubicBezTo>
                      <a:pt x="23" y="288"/>
                      <a:pt x="18" y="293"/>
                      <a:pt x="11" y="293"/>
                    </a:cubicBezTo>
                    <a:close/>
                    <a:moveTo>
                      <a:pt x="11" y="293"/>
                    </a:moveTo>
                    <a:cubicBezTo>
                      <a:pt x="11" y="293"/>
                      <a:pt x="11" y="293"/>
                      <a:pt x="11" y="293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1" name="Freeform 68">
                <a:extLst>
                  <a:ext uri="{FF2B5EF4-FFF2-40B4-BE49-F238E27FC236}">
                    <a16:creationId xmlns:a16="http://schemas.microsoft.com/office/drawing/2014/main" id="{CA12B696-C85F-4FAC-822B-E39BE62D06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7663" y="2200276"/>
                <a:ext cx="317500" cy="269875"/>
              </a:xfrm>
              <a:custGeom>
                <a:avLst/>
                <a:gdLst>
                  <a:gd name="T0" fmla="*/ 154 w 234"/>
                  <a:gd name="T1" fmla="*/ 201 h 201"/>
                  <a:gd name="T2" fmla="*/ 38 w 234"/>
                  <a:gd name="T3" fmla="*/ 149 h 201"/>
                  <a:gd name="T4" fmla="*/ 0 w 234"/>
                  <a:gd name="T5" fmla="*/ 12 h 201"/>
                  <a:gd name="T6" fmla="*/ 6 w 234"/>
                  <a:gd name="T7" fmla="*/ 2 h 201"/>
                  <a:gd name="T8" fmla="*/ 18 w 234"/>
                  <a:gd name="T9" fmla="*/ 3 h 201"/>
                  <a:gd name="T10" fmla="*/ 117 w 234"/>
                  <a:gd name="T11" fmla="*/ 36 h 201"/>
                  <a:gd name="T12" fmla="*/ 234 w 234"/>
                  <a:gd name="T13" fmla="*/ 177 h 201"/>
                  <a:gd name="T14" fmla="*/ 227 w 234"/>
                  <a:gd name="T15" fmla="*/ 187 h 201"/>
                  <a:gd name="T16" fmla="*/ 154 w 234"/>
                  <a:gd name="T17" fmla="*/ 201 h 201"/>
                  <a:gd name="T18" fmla="*/ 24 w 234"/>
                  <a:gd name="T19" fmla="*/ 34 h 201"/>
                  <a:gd name="T20" fmla="*/ 56 w 234"/>
                  <a:gd name="T21" fmla="*/ 134 h 201"/>
                  <a:gd name="T22" fmla="*/ 211 w 234"/>
                  <a:gd name="T23" fmla="*/ 169 h 201"/>
                  <a:gd name="T24" fmla="*/ 117 w 234"/>
                  <a:gd name="T25" fmla="*/ 59 h 201"/>
                  <a:gd name="T26" fmla="*/ 24 w 234"/>
                  <a:gd name="T27" fmla="*/ 34 h 201"/>
                  <a:gd name="T28" fmla="*/ 24 w 234"/>
                  <a:gd name="T29" fmla="*/ 34 h 201"/>
                  <a:gd name="T30" fmla="*/ 24 w 234"/>
                  <a:gd name="T31" fmla="*/ 34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4" h="201">
                    <a:moveTo>
                      <a:pt x="154" y="201"/>
                    </a:moveTo>
                    <a:cubicBezTo>
                      <a:pt x="117" y="201"/>
                      <a:pt x="73" y="190"/>
                      <a:pt x="38" y="149"/>
                    </a:cubicBezTo>
                    <a:cubicBezTo>
                      <a:pt x="36" y="146"/>
                      <a:pt x="0" y="97"/>
                      <a:pt x="0" y="12"/>
                    </a:cubicBezTo>
                    <a:cubicBezTo>
                      <a:pt x="0" y="8"/>
                      <a:pt x="2" y="4"/>
                      <a:pt x="6" y="2"/>
                    </a:cubicBezTo>
                    <a:cubicBezTo>
                      <a:pt x="10" y="0"/>
                      <a:pt x="15" y="0"/>
                      <a:pt x="18" y="3"/>
                    </a:cubicBezTo>
                    <a:cubicBezTo>
                      <a:pt x="19" y="3"/>
                      <a:pt x="63" y="36"/>
                      <a:pt x="117" y="36"/>
                    </a:cubicBezTo>
                    <a:cubicBezTo>
                      <a:pt x="118" y="36"/>
                      <a:pt x="234" y="37"/>
                      <a:pt x="234" y="177"/>
                    </a:cubicBezTo>
                    <a:cubicBezTo>
                      <a:pt x="234" y="181"/>
                      <a:pt x="232" y="186"/>
                      <a:pt x="227" y="187"/>
                    </a:cubicBezTo>
                    <a:cubicBezTo>
                      <a:pt x="227" y="188"/>
                      <a:pt x="195" y="201"/>
                      <a:pt x="154" y="201"/>
                    </a:cubicBezTo>
                    <a:close/>
                    <a:moveTo>
                      <a:pt x="24" y="34"/>
                    </a:moveTo>
                    <a:cubicBezTo>
                      <a:pt x="29" y="98"/>
                      <a:pt x="56" y="134"/>
                      <a:pt x="56" y="134"/>
                    </a:cubicBezTo>
                    <a:cubicBezTo>
                      <a:pt x="110" y="197"/>
                      <a:pt x="187" y="177"/>
                      <a:pt x="211" y="169"/>
                    </a:cubicBezTo>
                    <a:cubicBezTo>
                      <a:pt x="207" y="61"/>
                      <a:pt x="121" y="59"/>
                      <a:pt x="117" y="59"/>
                    </a:cubicBezTo>
                    <a:cubicBezTo>
                      <a:pt x="78" y="59"/>
                      <a:pt x="44" y="45"/>
                      <a:pt x="24" y="34"/>
                    </a:cubicBezTo>
                    <a:close/>
                    <a:moveTo>
                      <a:pt x="24" y="34"/>
                    </a:moveTo>
                    <a:cubicBezTo>
                      <a:pt x="24" y="34"/>
                      <a:pt x="24" y="34"/>
                      <a:pt x="24" y="3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2" name="Freeform 69">
                <a:extLst>
                  <a:ext uri="{FF2B5EF4-FFF2-40B4-BE49-F238E27FC236}">
                    <a16:creationId xmlns:a16="http://schemas.microsoft.com/office/drawing/2014/main" id="{118BE6C1-5425-489E-8DF0-50B26C98D2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67201" y="2308226"/>
                <a:ext cx="211138" cy="144463"/>
              </a:xfrm>
              <a:custGeom>
                <a:avLst/>
                <a:gdLst>
                  <a:gd name="T0" fmla="*/ 143 w 156"/>
                  <a:gd name="T1" fmla="*/ 107 h 107"/>
                  <a:gd name="T2" fmla="*/ 136 w 156"/>
                  <a:gd name="T3" fmla="*/ 106 h 107"/>
                  <a:gd name="T4" fmla="*/ 7 w 156"/>
                  <a:gd name="T5" fmla="*/ 23 h 107"/>
                  <a:gd name="T6" fmla="*/ 4 w 156"/>
                  <a:gd name="T7" fmla="*/ 7 h 107"/>
                  <a:gd name="T8" fmla="*/ 20 w 156"/>
                  <a:gd name="T9" fmla="*/ 4 h 107"/>
                  <a:gd name="T10" fmla="*/ 149 w 156"/>
                  <a:gd name="T11" fmla="*/ 86 h 107"/>
                  <a:gd name="T12" fmla="*/ 153 w 156"/>
                  <a:gd name="T13" fmla="*/ 102 h 107"/>
                  <a:gd name="T14" fmla="*/ 143 w 156"/>
                  <a:gd name="T15" fmla="*/ 107 h 107"/>
                  <a:gd name="T16" fmla="*/ 143 w 156"/>
                  <a:gd name="T17" fmla="*/ 107 h 107"/>
                  <a:gd name="T18" fmla="*/ 143 w 156"/>
                  <a:gd name="T19" fmla="*/ 10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6" h="107">
                    <a:moveTo>
                      <a:pt x="143" y="107"/>
                    </a:moveTo>
                    <a:cubicBezTo>
                      <a:pt x="140" y="107"/>
                      <a:pt x="138" y="107"/>
                      <a:pt x="136" y="106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2" y="20"/>
                      <a:pt x="0" y="13"/>
                      <a:pt x="4" y="7"/>
                    </a:cubicBezTo>
                    <a:cubicBezTo>
                      <a:pt x="7" y="2"/>
                      <a:pt x="14" y="0"/>
                      <a:pt x="20" y="4"/>
                    </a:cubicBezTo>
                    <a:cubicBezTo>
                      <a:pt x="149" y="86"/>
                      <a:pt x="149" y="86"/>
                      <a:pt x="149" y="86"/>
                    </a:cubicBezTo>
                    <a:cubicBezTo>
                      <a:pt x="154" y="89"/>
                      <a:pt x="156" y="97"/>
                      <a:pt x="153" y="102"/>
                    </a:cubicBezTo>
                    <a:cubicBezTo>
                      <a:pt x="150" y="105"/>
                      <a:pt x="146" y="107"/>
                      <a:pt x="143" y="107"/>
                    </a:cubicBezTo>
                    <a:close/>
                    <a:moveTo>
                      <a:pt x="143" y="107"/>
                    </a:moveTo>
                    <a:cubicBezTo>
                      <a:pt x="143" y="107"/>
                      <a:pt x="143" y="107"/>
                      <a:pt x="143" y="107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3" name="Freeform 70">
                <a:extLst>
                  <a:ext uri="{FF2B5EF4-FFF2-40B4-BE49-F238E27FC236}">
                    <a16:creationId xmlns:a16="http://schemas.microsoft.com/office/drawing/2014/main" id="{FD1C2191-4190-4479-8D56-1B590C7C59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2163" y="2200276"/>
                <a:ext cx="350838" cy="301625"/>
              </a:xfrm>
              <a:custGeom>
                <a:avLst/>
                <a:gdLst>
                  <a:gd name="T0" fmla="*/ 97 w 258"/>
                  <a:gd name="T1" fmla="*/ 224 h 224"/>
                  <a:gd name="T2" fmla="*/ 73 w 258"/>
                  <a:gd name="T3" fmla="*/ 222 h 224"/>
                  <a:gd name="T4" fmla="*/ 0 w 258"/>
                  <a:gd name="T5" fmla="*/ 177 h 224"/>
                  <a:gd name="T6" fmla="*/ 38 w 258"/>
                  <a:gd name="T7" fmla="*/ 71 h 224"/>
                  <a:gd name="T8" fmla="*/ 118 w 258"/>
                  <a:gd name="T9" fmla="*/ 38 h 224"/>
                  <a:gd name="T10" fmla="*/ 240 w 258"/>
                  <a:gd name="T11" fmla="*/ 2 h 224"/>
                  <a:gd name="T12" fmla="*/ 252 w 258"/>
                  <a:gd name="T13" fmla="*/ 2 h 224"/>
                  <a:gd name="T14" fmla="*/ 258 w 258"/>
                  <a:gd name="T15" fmla="*/ 12 h 224"/>
                  <a:gd name="T16" fmla="*/ 258 w 258"/>
                  <a:gd name="T17" fmla="*/ 73 h 224"/>
                  <a:gd name="T18" fmla="*/ 233 w 258"/>
                  <a:gd name="T19" fmla="*/ 150 h 224"/>
                  <a:gd name="T20" fmla="*/ 97 w 258"/>
                  <a:gd name="T21" fmla="*/ 224 h 224"/>
                  <a:gd name="T22" fmla="*/ 24 w 258"/>
                  <a:gd name="T23" fmla="*/ 176 h 224"/>
                  <a:gd name="T24" fmla="*/ 76 w 258"/>
                  <a:gd name="T25" fmla="*/ 199 h 224"/>
                  <a:gd name="T26" fmla="*/ 213 w 258"/>
                  <a:gd name="T27" fmla="*/ 138 h 224"/>
                  <a:gd name="T28" fmla="*/ 235 w 258"/>
                  <a:gd name="T29" fmla="*/ 72 h 224"/>
                  <a:gd name="T30" fmla="*/ 235 w 258"/>
                  <a:gd name="T31" fmla="*/ 32 h 224"/>
                  <a:gd name="T32" fmla="*/ 118 w 258"/>
                  <a:gd name="T33" fmla="*/ 61 h 224"/>
                  <a:gd name="T34" fmla="*/ 54 w 258"/>
                  <a:gd name="T35" fmla="*/ 88 h 224"/>
                  <a:gd name="T36" fmla="*/ 24 w 258"/>
                  <a:gd name="T37" fmla="*/ 176 h 224"/>
                  <a:gd name="T38" fmla="*/ 24 w 258"/>
                  <a:gd name="T39" fmla="*/ 176 h 224"/>
                  <a:gd name="T40" fmla="*/ 24 w 258"/>
                  <a:gd name="T41" fmla="*/ 177 h 224"/>
                  <a:gd name="T42" fmla="*/ 24 w 258"/>
                  <a:gd name="T43" fmla="*/ 176 h 224"/>
                  <a:gd name="T44" fmla="*/ 24 w 258"/>
                  <a:gd name="T45" fmla="*/ 176 h 224"/>
                  <a:gd name="T46" fmla="*/ 24 w 258"/>
                  <a:gd name="T47" fmla="*/ 17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8" h="224">
                    <a:moveTo>
                      <a:pt x="97" y="224"/>
                    </a:moveTo>
                    <a:cubicBezTo>
                      <a:pt x="89" y="224"/>
                      <a:pt x="81" y="223"/>
                      <a:pt x="73" y="222"/>
                    </a:cubicBezTo>
                    <a:cubicBezTo>
                      <a:pt x="4" y="212"/>
                      <a:pt x="0" y="183"/>
                      <a:pt x="0" y="177"/>
                    </a:cubicBezTo>
                    <a:cubicBezTo>
                      <a:pt x="0" y="131"/>
                      <a:pt x="13" y="95"/>
                      <a:pt x="38" y="71"/>
                    </a:cubicBezTo>
                    <a:cubicBezTo>
                      <a:pt x="72" y="37"/>
                      <a:pt x="116" y="38"/>
                      <a:pt x="118" y="38"/>
                    </a:cubicBezTo>
                    <a:cubicBezTo>
                      <a:pt x="184" y="38"/>
                      <a:pt x="240" y="3"/>
                      <a:pt x="240" y="2"/>
                    </a:cubicBezTo>
                    <a:cubicBezTo>
                      <a:pt x="244" y="0"/>
                      <a:pt x="249" y="0"/>
                      <a:pt x="252" y="2"/>
                    </a:cubicBezTo>
                    <a:cubicBezTo>
                      <a:pt x="256" y="4"/>
                      <a:pt x="258" y="8"/>
                      <a:pt x="258" y="12"/>
                    </a:cubicBezTo>
                    <a:cubicBezTo>
                      <a:pt x="258" y="73"/>
                      <a:pt x="258" y="73"/>
                      <a:pt x="258" y="73"/>
                    </a:cubicBezTo>
                    <a:cubicBezTo>
                      <a:pt x="255" y="103"/>
                      <a:pt x="247" y="128"/>
                      <a:pt x="233" y="150"/>
                    </a:cubicBezTo>
                    <a:cubicBezTo>
                      <a:pt x="205" y="196"/>
                      <a:pt x="153" y="224"/>
                      <a:pt x="97" y="224"/>
                    </a:cubicBezTo>
                    <a:close/>
                    <a:moveTo>
                      <a:pt x="24" y="176"/>
                    </a:moveTo>
                    <a:cubicBezTo>
                      <a:pt x="25" y="181"/>
                      <a:pt x="36" y="193"/>
                      <a:pt x="76" y="199"/>
                    </a:cubicBezTo>
                    <a:cubicBezTo>
                      <a:pt x="132" y="206"/>
                      <a:pt x="186" y="183"/>
                      <a:pt x="213" y="138"/>
                    </a:cubicBezTo>
                    <a:cubicBezTo>
                      <a:pt x="225" y="119"/>
                      <a:pt x="232" y="97"/>
                      <a:pt x="235" y="72"/>
                    </a:cubicBezTo>
                    <a:cubicBezTo>
                      <a:pt x="235" y="32"/>
                      <a:pt x="235" y="32"/>
                      <a:pt x="235" y="32"/>
                    </a:cubicBezTo>
                    <a:cubicBezTo>
                      <a:pt x="211" y="44"/>
                      <a:pt x="168" y="61"/>
                      <a:pt x="118" y="61"/>
                    </a:cubicBezTo>
                    <a:cubicBezTo>
                      <a:pt x="117" y="61"/>
                      <a:pt x="81" y="61"/>
                      <a:pt x="54" y="88"/>
                    </a:cubicBezTo>
                    <a:cubicBezTo>
                      <a:pt x="34" y="107"/>
                      <a:pt x="24" y="137"/>
                      <a:pt x="24" y="176"/>
                    </a:cubicBezTo>
                    <a:close/>
                    <a:moveTo>
                      <a:pt x="24" y="176"/>
                    </a:moveTo>
                    <a:cubicBezTo>
                      <a:pt x="24" y="177"/>
                      <a:pt x="24" y="177"/>
                      <a:pt x="24" y="177"/>
                    </a:cubicBezTo>
                    <a:cubicBezTo>
                      <a:pt x="24" y="177"/>
                      <a:pt x="24" y="176"/>
                      <a:pt x="24" y="176"/>
                    </a:cubicBezTo>
                    <a:close/>
                    <a:moveTo>
                      <a:pt x="24" y="176"/>
                    </a:moveTo>
                    <a:cubicBezTo>
                      <a:pt x="24" y="176"/>
                      <a:pt x="24" y="176"/>
                      <a:pt x="24" y="176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4" name="Freeform 71">
                <a:extLst>
                  <a:ext uri="{FF2B5EF4-FFF2-40B4-BE49-F238E27FC236}">
                    <a16:creationId xmlns:a16="http://schemas.microsoft.com/office/drawing/2014/main" id="{33F3A240-C1A9-4A57-BCA6-094CEAF19D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41826" y="2419351"/>
                <a:ext cx="115888" cy="66675"/>
              </a:xfrm>
              <a:custGeom>
                <a:avLst/>
                <a:gdLst>
                  <a:gd name="T0" fmla="*/ 72 w 86"/>
                  <a:gd name="T1" fmla="*/ 49 h 49"/>
                  <a:gd name="T2" fmla="*/ 68 w 86"/>
                  <a:gd name="T3" fmla="*/ 48 h 49"/>
                  <a:gd name="T4" fmla="*/ 9 w 86"/>
                  <a:gd name="T5" fmla="*/ 25 h 49"/>
                  <a:gd name="T6" fmla="*/ 3 w 86"/>
                  <a:gd name="T7" fmla="*/ 9 h 49"/>
                  <a:gd name="T8" fmla="*/ 18 w 86"/>
                  <a:gd name="T9" fmla="*/ 3 h 49"/>
                  <a:gd name="T10" fmla="*/ 77 w 86"/>
                  <a:gd name="T11" fmla="*/ 26 h 49"/>
                  <a:gd name="T12" fmla="*/ 83 w 86"/>
                  <a:gd name="T13" fmla="*/ 41 h 49"/>
                  <a:gd name="T14" fmla="*/ 72 w 86"/>
                  <a:gd name="T15" fmla="*/ 49 h 49"/>
                  <a:gd name="T16" fmla="*/ 72 w 86"/>
                  <a:gd name="T17" fmla="*/ 49 h 49"/>
                  <a:gd name="T18" fmla="*/ 72 w 86"/>
                  <a:gd name="T1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49">
                    <a:moveTo>
                      <a:pt x="72" y="49"/>
                    </a:moveTo>
                    <a:cubicBezTo>
                      <a:pt x="71" y="49"/>
                      <a:pt x="69" y="49"/>
                      <a:pt x="68" y="48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83" y="29"/>
                      <a:pt x="86" y="35"/>
                      <a:pt x="83" y="41"/>
                    </a:cubicBezTo>
                    <a:cubicBezTo>
                      <a:pt x="81" y="46"/>
                      <a:pt x="77" y="49"/>
                      <a:pt x="72" y="49"/>
                    </a:cubicBezTo>
                    <a:close/>
                    <a:moveTo>
                      <a:pt x="72" y="49"/>
                    </a:moveTo>
                    <a:cubicBezTo>
                      <a:pt x="72" y="49"/>
                      <a:pt x="72" y="49"/>
                      <a:pt x="72" y="49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5" name="Freeform 72">
                <a:extLst>
                  <a:ext uri="{FF2B5EF4-FFF2-40B4-BE49-F238E27FC236}">
                    <a16:creationId xmlns:a16="http://schemas.microsoft.com/office/drawing/2014/main" id="{DB547CE6-AD65-4D5E-AB42-9D02BA0C75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30701" y="2565401"/>
                <a:ext cx="527050" cy="271463"/>
              </a:xfrm>
              <a:custGeom>
                <a:avLst/>
                <a:gdLst>
                  <a:gd name="T0" fmla="*/ 287 w 389"/>
                  <a:gd name="T1" fmla="*/ 201 h 201"/>
                  <a:gd name="T2" fmla="*/ 280 w 389"/>
                  <a:gd name="T3" fmla="*/ 199 h 201"/>
                  <a:gd name="T4" fmla="*/ 271 w 389"/>
                  <a:gd name="T5" fmla="*/ 187 h 201"/>
                  <a:gd name="T6" fmla="*/ 270 w 389"/>
                  <a:gd name="T7" fmla="*/ 182 h 201"/>
                  <a:gd name="T8" fmla="*/ 267 w 389"/>
                  <a:gd name="T9" fmla="*/ 168 h 201"/>
                  <a:gd name="T10" fmla="*/ 255 w 389"/>
                  <a:gd name="T11" fmla="*/ 157 h 201"/>
                  <a:gd name="T12" fmla="*/ 218 w 389"/>
                  <a:gd name="T13" fmla="*/ 156 h 201"/>
                  <a:gd name="T14" fmla="*/ 195 w 389"/>
                  <a:gd name="T15" fmla="*/ 162 h 201"/>
                  <a:gd name="T16" fmla="*/ 175 w 389"/>
                  <a:gd name="T17" fmla="*/ 168 h 201"/>
                  <a:gd name="T18" fmla="*/ 93 w 389"/>
                  <a:gd name="T19" fmla="*/ 156 h 201"/>
                  <a:gd name="T20" fmla="*/ 58 w 389"/>
                  <a:gd name="T21" fmla="*/ 136 h 201"/>
                  <a:gd name="T22" fmla="*/ 49 w 389"/>
                  <a:gd name="T23" fmla="*/ 129 h 201"/>
                  <a:gd name="T24" fmla="*/ 28 w 389"/>
                  <a:gd name="T25" fmla="*/ 114 h 201"/>
                  <a:gd name="T26" fmla="*/ 9 w 389"/>
                  <a:gd name="T27" fmla="*/ 107 h 201"/>
                  <a:gd name="T28" fmla="*/ 1 w 389"/>
                  <a:gd name="T29" fmla="*/ 100 h 201"/>
                  <a:gd name="T30" fmla="*/ 2 w 389"/>
                  <a:gd name="T31" fmla="*/ 89 h 201"/>
                  <a:gd name="T32" fmla="*/ 4 w 389"/>
                  <a:gd name="T33" fmla="*/ 87 h 201"/>
                  <a:gd name="T34" fmla="*/ 5 w 389"/>
                  <a:gd name="T35" fmla="*/ 86 h 201"/>
                  <a:gd name="T36" fmla="*/ 154 w 389"/>
                  <a:gd name="T37" fmla="*/ 0 h 201"/>
                  <a:gd name="T38" fmla="*/ 303 w 389"/>
                  <a:gd name="T39" fmla="*/ 82 h 201"/>
                  <a:gd name="T40" fmla="*/ 389 w 389"/>
                  <a:gd name="T41" fmla="*/ 176 h 201"/>
                  <a:gd name="T42" fmla="*/ 389 w 389"/>
                  <a:gd name="T43" fmla="*/ 182 h 201"/>
                  <a:gd name="T44" fmla="*/ 378 w 389"/>
                  <a:gd name="T45" fmla="*/ 193 h 201"/>
                  <a:gd name="T46" fmla="*/ 360 w 389"/>
                  <a:gd name="T47" fmla="*/ 195 h 201"/>
                  <a:gd name="T48" fmla="*/ 322 w 389"/>
                  <a:gd name="T49" fmla="*/ 197 h 201"/>
                  <a:gd name="T50" fmla="*/ 310 w 389"/>
                  <a:gd name="T51" fmla="*/ 199 h 201"/>
                  <a:gd name="T52" fmla="*/ 292 w 389"/>
                  <a:gd name="T53" fmla="*/ 200 h 201"/>
                  <a:gd name="T54" fmla="*/ 287 w 389"/>
                  <a:gd name="T55" fmla="*/ 201 h 201"/>
                  <a:gd name="T56" fmla="*/ 235 w 389"/>
                  <a:gd name="T57" fmla="*/ 131 h 201"/>
                  <a:gd name="T58" fmla="*/ 261 w 389"/>
                  <a:gd name="T59" fmla="*/ 135 h 201"/>
                  <a:gd name="T60" fmla="*/ 288 w 389"/>
                  <a:gd name="T61" fmla="*/ 159 h 201"/>
                  <a:gd name="T62" fmla="*/ 293 w 389"/>
                  <a:gd name="T63" fmla="*/ 177 h 201"/>
                  <a:gd name="T64" fmla="*/ 307 w 389"/>
                  <a:gd name="T65" fmla="*/ 175 h 201"/>
                  <a:gd name="T66" fmla="*/ 320 w 389"/>
                  <a:gd name="T67" fmla="*/ 174 h 201"/>
                  <a:gd name="T68" fmla="*/ 359 w 389"/>
                  <a:gd name="T69" fmla="*/ 171 h 201"/>
                  <a:gd name="T70" fmla="*/ 365 w 389"/>
                  <a:gd name="T71" fmla="*/ 171 h 201"/>
                  <a:gd name="T72" fmla="*/ 295 w 389"/>
                  <a:gd name="T73" fmla="*/ 105 h 201"/>
                  <a:gd name="T74" fmla="*/ 284 w 389"/>
                  <a:gd name="T75" fmla="*/ 98 h 201"/>
                  <a:gd name="T76" fmla="*/ 154 w 389"/>
                  <a:gd name="T77" fmla="*/ 23 h 201"/>
                  <a:gd name="T78" fmla="*/ 33 w 389"/>
                  <a:gd name="T79" fmla="*/ 90 h 201"/>
                  <a:gd name="T80" fmla="*/ 39 w 389"/>
                  <a:gd name="T81" fmla="*/ 93 h 201"/>
                  <a:gd name="T82" fmla="*/ 64 w 389"/>
                  <a:gd name="T83" fmla="*/ 110 h 201"/>
                  <a:gd name="T84" fmla="*/ 73 w 389"/>
                  <a:gd name="T85" fmla="*/ 117 h 201"/>
                  <a:gd name="T86" fmla="*/ 103 w 389"/>
                  <a:gd name="T87" fmla="*/ 135 h 201"/>
                  <a:gd name="T88" fmla="*/ 170 w 389"/>
                  <a:gd name="T89" fmla="*/ 145 h 201"/>
                  <a:gd name="T90" fmla="*/ 188 w 389"/>
                  <a:gd name="T91" fmla="*/ 140 h 201"/>
                  <a:gd name="T92" fmla="*/ 214 w 389"/>
                  <a:gd name="T93" fmla="*/ 133 h 201"/>
                  <a:gd name="T94" fmla="*/ 235 w 389"/>
                  <a:gd name="T95" fmla="*/ 131 h 201"/>
                  <a:gd name="T96" fmla="*/ 235 w 389"/>
                  <a:gd name="T97" fmla="*/ 131 h 201"/>
                  <a:gd name="T98" fmla="*/ 235 w 389"/>
                  <a:gd name="T99" fmla="*/ 13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89" h="201">
                    <a:moveTo>
                      <a:pt x="287" y="201"/>
                    </a:moveTo>
                    <a:cubicBezTo>
                      <a:pt x="284" y="201"/>
                      <a:pt x="282" y="200"/>
                      <a:pt x="280" y="199"/>
                    </a:cubicBezTo>
                    <a:cubicBezTo>
                      <a:pt x="272" y="196"/>
                      <a:pt x="271" y="191"/>
                      <a:pt x="271" y="187"/>
                    </a:cubicBezTo>
                    <a:cubicBezTo>
                      <a:pt x="271" y="186"/>
                      <a:pt x="270" y="184"/>
                      <a:pt x="270" y="182"/>
                    </a:cubicBezTo>
                    <a:cubicBezTo>
                      <a:pt x="269" y="177"/>
                      <a:pt x="268" y="172"/>
                      <a:pt x="267" y="168"/>
                    </a:cubicBezTo>
                    <a:cubicBezTo>
                      <a:pt x="265" y="164"/>
                      <a:pt x="262" y="159"/>
                      <a:pt x="255" y="157"/>
                    </a:cubicBezTo>
                    <a:cubicBezTo>
                      <a:pt x="245" y="154"/>
                      <a:pt x="232" y="154"/>
                      <a:pt x="218" y="156"/>
                    </a:cubicBezTo>
                    <a:cubicBezTo>
                      <a:pt x="210" y="157"/>
                      <a:pt x="203" y="160"/>
                      <a:pt x="195" y="162"/>
                    </a:cubicBezTo>
                    <a:cubicBezTo>
                      <a:pt x="189" y="164"/>
                      <a:pt x="182" y="167"/>
                      <a:pt x="175" y="168"/>
                    </a:cubicBezTo>
                    <a:cubicBezTo>
                      <a:pt x="144" y="175"/>
                      <a:pt x="113" y="165"/>
                      <a:pt x="93" y="156"/>
                    </a:cubicBezTo>
                    <a:cubicBezTo>
                      <a:pt x="81" y="151"/>
                      <a:pt x="69" y="144"/>
                      <a:pt x="58" y="136"/>
                    </a:cubicBezTo>
                    <a:cubicBezTo>
                      <a:pt x="55" y="133"/>
                      <a:pt x="52" y="131"/>
                      <a:pt x="49" y="129"/>
                    </a:cubicBezTo>
                    <a:cubicBezTo>
                      <a:pt x="42" y="123"/>
                      <a:pt x="36" y="118"/>
                      <a:pt x="28" y="114"/>
                    </a:cubicBezTo>
                    <a:cubicBezTo>
                      <a:pt x="23" y="111"/>
                      <a:pt x="16" y="109"/>
                      <a:pt x="9" y="107"/>
                    </a:cubicBezTo>
                    <a:cubicBezTo>
                      <a:pt x="5" y="106"/>
                      <a:pt x="2" y="104"/>
                      <a:pt x="1" y="100"/>
                    </a:cubicBezTo>
                    <a:cubicBezTo>
                      <a:pt x="0" y="96"/>
                      <a:pt x="0" y="92"/>
                      <a:pt x="2" y="89"/>
                    </a:cubicBezTo>
                    <a:cubicBezTo>
                      <a:pt x="4" y="87"/>
                      <a:pt x="4" y="87"/>
                      <a:pt x="4" y="87"/>
                    </a:cubicBezTo>
                    <a:cubicBezTo>
                      <a:pt x="4" y="86"/>
                      <a:pt x="4" y="86"/>
                      <a:pt x="5" y="86"/>
                    </a:cubicBezTo>
                    <a:cubicBezTo>
                      <a:pt x="8" y="82"/>
                      <a:pt x="79" y="0"/>
                      <a:pt x="154" y="0"/>
                    </a:cubicBezTo>
                    <a:cubicBezTo>
                      <a:pt x="159" y="0"/>
                      <a:pt x="262" y="1"/>
                      <a:pt x="303" y="82"/>
                    </a:cubicBezTo>
                    <a:cubicBezTo>
                      <a:pt x="351" y="86"/>
                      <a:pt x="389" y="126"/>
                      <a:pt x="389" y="176"/>
                    </a:cubicBezTo>
                    <a:cubicBezTo>
                      <a:pt x="389" y="182"/>
                      <a:pt x="389" y="182"/>
                      <a:pt x="389" y="182"/>
                    </a:cubicBezTo>
                    <a:cubicBezTo>
                      <a:pt x="389" y="188"/>
                      <a:pt x="384" y="193"/>
                      <a:pt x="378" y="193"/>
                    </a:cubicBezTo>
                    <a:cubicBezTo>
                      <a:pt x="372" y="194"/>
                      <a:pt x="366" y="194"/>
                      <a:pt x="360" y="195"/>
                    </a:cubicBezTo>
                    <a:cubicBezTo>
                      <a:pt x="348" y="195"/>
                      <a:pt x="335" y="196"/>
                      <a:pt x="322" y="197"/>
                    </a:cubicBezTo>
                    <a:cubicBezTo>
                      <a:pt x="318" y="198"/>
                      <a:pt x="314" y="198"/>
                      <a:pt x="310" y="199"/>
                    </a:cubicBezTo>
                    <a:cubicBezTo>
                      <a:pt x="304" y="199"/>
                      <a:pt x="298" y="200"/>
                      <a:pt x="292" y="200"/>
                    </a:cubicBezTo>
                    <a:cubicBezTo>
                      <a:pt x="291" y="200"/>
                      <a:pt x="289" y="201"/>
                      <a:pt x="287" y="201"/>
                    </a:cubicBezTo>
                    <a:close/>
                    <a:moveTo>
                      <a:pt x="235" y="131"/>
                    </a:moveTo>
                    <a:cubicBezTo>
                      <a:pt x="245" y="131"/>
                      <a:pt x="253" y="132"/>
                      <a:pt x="261" y="135"/>
                    </a:cubicBezTo>
                    <a:cubicBezTo>
                      <a:pt x="274" y="138"/>
                      <a:pt x="283" y="147"/>
                      <a:pt x="288" y="159"/>
                    </a:cubicBezTo>
                    <a:cubicBezTo>
                      <a:pt x="291" y="165"/>
                      <a:pt x="292" y="171"/>
                      <a:pt x="293" y="177"/>
                    </a:cubicBezTo>
                    <a:cubicBezTo>
                      <a:pt x="298" y="176"/>
                      <a:pt x="303" y="176"/>
                      <a:pt x="307" y="175"/>
                    </a:cubicBezTo>
                    <a:cubicBezTo>
                      <a:pt x="312" y="175"/>
                      <a:pt x="316" y="174"/>
                      <a:pt x="320" y="174"/>
                    </a:cubicBezTo>
                    <a:cubicBezTo>
                      <a:pt x="333" y="173"/>
                      <a:pt x="346" y="172"/>
                      <a:pt x="359" y="171"/>
                    </a:cubicBezTo>
                    <a:cubicBezTo>
                      <a:pt x="361" y="171"/>
                      <a:pt x="363" y="171"/>
                      <a:pt x="365" y="171"/>
                    </a:cubicBezTo>
                    <a:cubicBezTo>
                      <a:pt x="363" y="134"/>
                      <a:pt x="332" y="105"/>
                      <a:pt x="295" y="105"/>
                    </a:cubicBezTo>
                    <a:cubicBezTo>
                      <a:pt x="290" y="105"/>
                      <a:pt x="286" y="102"/>
                      <a:pt x="284" y="98"/>
                    </a:cubicBezTo>
                    <a:cubicBezTo>
                      <a:pt x="253" y="24"/>
                      <a:pt x="155" y="23"/>
                      <a:pt x="154" y="23"/>
                    </a:cubicBezTo>
                    <a:cubicBezTo>
                      <a:pt x="105" y="23"/>
                      <a:pt x="54" y="69"/>
                      <a:pt x="33" y="90"/>
                    </a:cubicBezTo>
                    <a:cubicBezTo>
                      <a:pt x="35" y="91"/>
                      <a:pt x="37" y="92"/>
                      <a:pt x="39" y="93"/>
                    </a:cubicBezTo>
                    <a:cubicBezTo>
                      <a:pt x="49" y="98"/>
                      <a:pt x="56" y="104"/>
                      <a:pt x="64" y="110"/>
                    </a:cubicBezTo>
                    <a:cubicBezTo>
                      <a:pt x="67" y="113"/>
                      <a:pt x="70" y="115"/>
                      <a:pt x="73" y="117"/>
                    </a:cubicBezTo>
                    <a:cubicBezTo>
                      <a:pt x="82" y="124"/>
                      <a:pt x="92" y="130"/>
                      <a:pt x="103" y="135"/>
                    </a:cubicBezTo>
                    <a:cubicBezTo>
                      <a:pt x="120" y="143"/>
                      <a:pt x="145" y="151"/>
                      <a:pt x="170" y="145"/>
                    </a:cubicBezTo>
                    <a:cubicBezTo>
                      <a:pt x="176" y="144"/>
                      <a:pt x="181" y="142"/>
                      <a:pt x="188" y="140"/>
                    </a:cubicBezTo>
                    <a:cubicBezTo>
                      <a:pt x="196" y="137"/>
                      <a:pt x="205" y="134"/>
                      <a:pt x="214" y="133"/>
                    </a:cubicBezTo>
                    <a:cubicBezTo>
                      <a:pt x="222" y="132"/>
                      <a:pt x="229" y="131"/>
                      <a:pt x="235" y="131"/>
                    </a:cubicBezTo>
                    <a:close/>
                    <a:moveTo>
                      <a:pt x="235" y="131"/>
                    </a:moveTo>
                    <a:cubicBezTo>
                      <a:pt x="235" y="131"/>
                      <a:pt x="235" y="131"/>
                      <a:pt x="235" y="13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6" name="Freeform 73">
                <a:extLst>
                  <a:ext uri="{FF2B5EF4-FFF2-40B4-BE49-F238E27FC236}">
                    <a16:creationId xmlns:a16="http://schemas.microsoft.com/office/drawing/2014/main" id="{FB042184-B0DF-4E81-ADF5-0989AC4CBE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0576" y="2325688"/>
                <a:ext cx="242888" cy="127000"/>
              </a:xfrm>
              <a:custGeom>
                <a:avLst/>
                <a:gdLst>
                  <a:gd name="T0" fmla="*/ 13 w 179"/>
                  <a:gd name="T1" fmla="*/ 95 h 95"/>
                  <a:gd name="T2" fmla="*/ 2 w 179"/>
                  <a:gd name="T3" fmla="*/ 89 h 95"/>
                  <a:gd name="T4" fmla="*/ 8 w 179"/>
                  <a:gd name="T5" fmla="*/ 73 h 95"/>
                  <a:gd name="T6" fmla="*/ 161 w 179"/>
                  <a:gd name="T7" fmla="*/ 3 h 95"/>
                  <a:gd name="T8" fmla="*/ 176 w 179"/>
                  <a:gd name="T9" fmla="*/ 8 h 95"/>
                  <a:gd name="T10" fmla="*/ 170 w 179"/>
                  <a:gd name="T11" fmla="*/ 24 h 95"/>
                  <a:gd name="T12" fmla="*/ 18 w 179"/>
                  <a:gd name="T13" fmla="*/ 94 h 95"/>
                  <a:gd name="T14" fmla="*/ 13 w 179"/>
                  <a:gd name="T15" fmla="*/ 95 h 95"/>
                  <a:gd name="T16" fmla="*/ 13 w 179"/>
                  <a:gd name="T17" fmla="*/ 95 h 95"/>
                  <a:gd name="T18" fmla="*/ 13 w 179"/>
                  <a:gd name="T19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9" h="95">
                    <a:moveTo>
                      <a:pt x="13" y="95"/>
                    </a:moveTo>
                    <a:cubicBezTo>
                      <a:pt x="9" y="95"/>
                      <a:pt x="4" y="93"/>
                      <a:pt x="2" y="89"/>
                    </a:cubicBezTo>
                    <a:cubicBezTo>
                      <a:pt x="0" y="83"/>
                      <a:pt x="2" y="76"/>
                      <a:pt x="8" y="73"/>
                    </a:cubicBezTo>
                    <a:cubicBezTo>
                      <a:pt x="161" y="3"/>
                      <a:pt x="161" y="3"/>
                      <a:pt x="161" y="3"/>
                    </a:cubicBezTo>
                    <a:cubicBezTo>
                      <a:pt x="166" y="0"/>
                      <a:pt x="173" y="2"/>
                      <a:pt x="176" y="8"/>
                    </a:cubicBezTo>
                    <a:cubicBezTo>
                      <a:pt x="179" y="14"/>
                      <a:pt x="176" y="21"/>
                      <a:pt x="170" y="24"/>
                    </a:cubicBezTo>
                    <a:cubicBezTo>
                      <a:pt x="18" y="94"/>
                      <a:pt x="18" y="94"/>
                      <a:pt x="18" y="94"/>
                    </a:cubicBezTo>
                    <a:cubicBezTo>
                      <a:pt x="16" y="95"/>
                      <a:pt x="15" y="95"/>
                      <a:pt x="13" y="95"/>
                    </a:cubicBezTo>
                    <a:close/>
                    <a:moveTo>
                      <a:pt x="13" y="95"/>
                    </a:moveTo>
                    <a:cubicBezTo>
                      <a:pt x="13" y="95"/>
                      <a:pt x="13" y="95"/>
                      <a:pt x="13" y="95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7" name="Freeform 74">
                <a:extLst>
                  <a:ext uri="{FF2B5EF4-FFF2-40B4-BE49-F238E27FC236}">
                    <a16:creationId xmlns:a16="http://schemas.microsoft.com/office/drawing/2014/main" id="{E5C8D7F3-D154-42E7-9FD5-C11D7A51E3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1201" y="2420938"/>
                <a:ext cx="115888" cy="111125"/>
              </a:xfrm>
              <a:custGeom>
                <a:avLst/>
                <a:gdLst>
                  <a:gd name="T0" fmla="*/ 13 w 85"/>
                  <a:gd name="T1" fmla="*/ 83 h 83"/>
                  <a:gd name="T2" fmla="*/ 5 w 85"/>
                  <a:gd name="T3" fmla="*/ 80 h 83"/>
                  <a:gd name="T4" fmla="*/ 5 w 85"/>
                  <a:gd name="T5" fmla="*/ 63 h 83"/>
                  <a:gd name="T6" fmla="*/ 64 w 85"/>
                  <a:gd name="T7" fmla="*/ 4 h 83"/>
                  <a:gd name="T8" fmla="*/ 80 w 85"/>
                  <a:gd name="T9" fmla="*/ 4 h 83"/>
                  <a:gd name="T10" fmla="*/ 80 w 85"/>
                  <a:gd name="T11" fmla="*/ 21 h 83"/>
                  <a:gd name="T12" fmla="*/ 22 w 85"/>
                  <a:gd name="T13" fmla="*/ 80 h 83"/>
                  <a:gd name="T14" fmla="*/ 13 w 85"/>
                  <a:gd name="T15" fmla="*/ 83 h 83"/>
                  <a:gd name="T16" fmla="*/ 13 w 85"/>
                  <a:gd name="T17" fmla="*/ 83 h 83"/>
                  <a:gd name="T18" fmla="*/ 13 w 85"/>
                  <a:gd name="T19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83">
                    <a:moveTo>
                      <a:pt x="13" y="83"/>
                    </a:moveTo>
                    <a:cubicBezTo>
                      <a:pt x="10" y="83"/>
                      <a:pt x="7" y="82"/>
                      <a:pt x="5" y="80"/>
                    </a:cubicBezTo>
                    <a:cubicBezTo>
                      <a:pt x="0" y="75"/>
                      <a:pt x="0" y="68"/>
                      <a:pt x="5" y="63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8" y="0"/>
                      <a:pt x="76" y="0"/>
                      <a:pt x="80" y="4"/>
                    </a:cubicBezTo>
                    <a:cubicBezTo>
                      <a:pt x="85" y="9"/>
                      <a:pt x="85" y="16"/>
                      <a:pt x="80" y="21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19" y="82"/>
                      <a:pt x="16" y="83"/>
                      <a:pt x="13" y="83"/>
                    </a:cubicBezTo>
                    <a:close/>
                    <a:moveTo>
                      <a:pt x="13" y="83"/>
                    </a:moveTo>
                    <a:cubicBezTo>
                      <a:pt x="13" y="83"/>
                      <a:pt x="13" y="83"/>
                      <a:pt x="13" y="83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8" name="Freeform 75">
                <a:extLst>
                  <a:ext uri="{FF2B5EF4-FFF2-40B4-BE49-F238E27FC236}">
                    <a16:creationId xmlns:a16="http://schemas.microsoft.com/office/drawing/2014/main" id="{C169D4FC-1296-443F-A98F-50EBC7E261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73576" y="2151063"/>
                <a:ext cx="82550" cy="80963"/>
              </a:xfrm>
              <a:custGeom>
                <a:avLst/>
                <a:gdLst>
                  <a:gd name="T0" fmla="*/ 48 w 61"/>
                  <a:gd name="T1" fmla="*/ 60 h 60"/>
                  <a:gd name="T2" fmla="*/ 40 w 61"/>
                  <a:gd name="T3" fmla="*/ 57 h 60"/>
                  <a:gd name="T4" fmla="*/ 5 w 61"/>
                  <a:gd name="T5" fmla="*/ 21 h 60"/>
                  <a:gd name="T6" fmla="*/ 5 w 61"/>
                  <a:gd name="T7" fmla="*/ 5 h 60"/>
                  <a:gd name="T8" fmla="*/ 21 w 61"/>
                  <a:gd name="T9" fmla="*/ 5 h 60"/>
                  <a:gd name="T10" fmla="*/ 57 w 61"/>
                  <a:gd name="T11" fmla="*/ 40 h 60"/>
                  <a:gd name="T12" fmla="*/ 57 w 61"/>
                  <a:gd name="T13" fmla="*/ 57 h 60"/>
                  <a:gd name="T14" fmla="*/ 48 w 61"/>
                  <a:gd name="T15" fmla="*/ 60 h 60"/>
                  <a:gd name="T16" fmla="*/ 48 w 61"/>
                  <a:gd name="T17" fmla="*/ 60 h 60"/>
                  <a:gd name="T18" fmla="*/ 48 w 61"/>
                  <a:gd name="T19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60">
                    <a:moveTo>
                      <a:pt x="48" y="60"/>
                    </a:moveTo>
                    <a:cubicBezTo>
                      <a:pt x="45" y="60"/>
                      <a:pt x="42" y="59"/>
                      <a:pt x="40" y="57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9" y="0"/>
                      <a:pt x="17" y="0"/>
                      <a:pt x="21" y="5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61" y="45"/>
                      <a:pt x="61" y="52"/>
                      <a:pt x="57" y="57"/>
                    </a:cubicBezTo>
                    <a:cubicBezTo>
                      <a:pt x="54" y="59"/>
                      <a:pt x="51" y="60"/>
                      <a:pt x="48" y="60"/>
                    </a:cubicBezTo>
                    <a:close/>
                    <a:moveTo>
                      <a:pt x="48" y="60"/>
                    </a:moveTo>
                    <a:cubicBezTo>
                      <a:pt x="48" y="60"/>
                      <a:pt x="48" y="60"/>
                      <a:pt x="48" y="6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9" name="Freeform 76">
                <a:extLst>
                  <a:ext uri="{FF2B5EF4-FFF2-40B4-BE49-F238E27FC236}">
                    <a16:creationId xmlns:a16="http://schemas.microsoft.com/office/drawing/2014/main" id="{1BBB5B2B-D6A9-4E4D-A0DB-4F5083569D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1201" y="2151063"/>
                <a:ext cx="82550" cy="80963"/>
              </a:xfrm>
              <a:custGeom>
                <a:avLst/>
                <a:gdLst>
                  <a:gd name="T0" fmla="*/ 13 w 61"/>
                  <a:gd name="T1" fmla="*/ 60 h 60"/>
                  <a:gd name="T2" fmla="*/ 5 w 61"/>
                  <a:gd name="T3" fmla="*/ 57 h 60"/>
                  <a:gd name="T4" fmla="*/ 5 w 61"/>
                  <a:gd name="T5" fmla="*/ 40 h 60"/>
                  <a:gd name="T6" fmla="*/ 40 w 61"/>
                  <a:gd name="T7" fmla="*/ 5 h 60"/>
                  <a:gd name="T8" fmla="*/ 57 w 61"/>
                  <a:gd name="T9" fmla="*/ 5 h 60"/>
                  <a:gd name="T10" fmla="*/ 57 w 61"/>
                  <a:gd name="T11" fmla="*/ 21 h 60"/>
                  <a:gd name="T12" fmla="*/ 22 w 61"/>
                  <a:gd name="T13" fmla="*/ 57 h 60"/>
                  <a:gd name="T14" fmla="*/ 13 w 61"/>
                  <a:gd name="T15" fmla="*/ 60 h 60"/>
                  <a:gd name="T16" fmla="*/ 13 w 61"/>
                  <a:gd name="T17" fmla="*/ 60 h 60"/>
                  <a:gd name="T18" fmla="*/ 13 w 61"/>
                  <a:gd name="T19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60">
                    <a:moveTo>
                      <a:pt x="13" y="60"/>
                    </a:moveTo>
                    <a:cubicBezTo>
                      <a:pt x="10" y="60"/>
                      <a:pt x="7" y="59"/>
                      <a:pt x="5" y="57"/>
                    </a:cubicBezTo>
                    <a:cubicBezTo>
                      <a:pt x="0" y="52"/>
                      <a:pt x="0" y="45"/>
                      <a:pt x="5" y="40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5" y="0"/>
                      <a:pt x="52" y="0"/>
                      <a:pt x="57" y="5"/>
                    </a:cubicBezTo>
                    <a:cubicBezTo>
                      <a:pt x="61" y="9"/>
                      <a:pt x="61" y="17"/>
                      <a:pt x="57" y="21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19" y="59"/>
                      <a:pt x="16" y="60"/>
                      <a:pt x="13" y="60"/>
                    </a:cubicBezTo>
                    <a:close/>
                    <a:moveTo>
                      <a:pt x="13" y="60"/>
                    </a:moveTo>
                    <a:cubicBezTo>
                      <a:pt x="13" y="60"/>
                      <a:pt x="13" y="60"/>
                      <a:pt x="13" y="6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817C26-DEFF-4B35-84CD-E30D3C939E17}"/>
                </a:ext>
              </a:extLst>
            </p:cNvPr>
            <p:cNvSpPr/>
            <p:nvPr/>
          </p:nvSpPr>
          <p:spPr>
            <a:xfrm>
              <a:off x="483129" y="1454042"/>
              <a:ext cx="729544" cy="7295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747853EB-0886-40C9-9424-D5AD5E56368E}"/>
                </a:ext>
              </a:extLst>
            </p:cNvPr>
            <p:cNvSpPr txBox="1"/>
            <p:nvPr/>
          </p:nvSpPr>
          <p:spPr>
            <a:xfrm>
              <a:off x="1457501" y="1520479"/>
              <a:ext cx="2797407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accent1"/>
                  </a:solidFill>
                </a:rPr>
                <a:t>Efficiency</a:t>
              </a: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FCC828EE-0085-492B-AA3E-6149864A7B2A}"/>
                </a:ext>
              </a:extLst>
            </p:cNvPr>
            <p:cNvSpPr txBox="1"/>
            <p:nvPr/>
          </p:nvSpPr>
          <p:spPr>
            <a:xfrm>
              <a:off x="1457501" y="1784881"/>
              <a:ext cx="2797407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Optimized implementations for faster computations.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97FFB7-CB09-4A34-BA2C-1CD23ED43DFB}"/>
                </a:ext>
              </a:extLst>
            </p:cNvPr>
            <p:cNvSpPr/>
            <p:nvPr/>
          </p:nvSpPr>
          <p:spPr>
            <a:xfrm>
              <a:off x="483129" y="2407796"/>
              <a:ext cx="729544" cy="72954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B1E12D49-CAD4-4BF7-A578-12A763009701}"/>
                </a:ext>
              </a:extLst>
            </p:cNvPr>
            <p:cNvSpPr txBox="1"/>
            <p:nvPr/>
          </p:nvSpPr>
          <p:spPr>
            <a:xfrm>
              <a:off x="1457501" y="2474233"/>
              <a:ext cx="2797407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accent3"/>
                  </a:solidFill>
                </a:rPr>
                <a:t>Abstraction</a:t>
              </a:r>
            </a:p>
          </p:txBody>
        </p:sp>
        <p:sp>
          <p:nvSpPr>
            <p:cNvPr id="14" name="TextBox 17">
              <a:extLst>
                <a:ext uri="{FF2B5EF4-FFF2-40B4-BE49-F238E27FC236}">
                  <a16:creationId xmlns:a16="http://schemas.microsoft.com/office/drawing/2014/main" id="{432EEC95-A1DF-4E2E-9FA1-2DB76FC15D0B}"/>
                </a:ext>
              </a:extLst>
            </p:cNvPr>
            <p:cNvSpPr txBox="1"/>
            <p:nvPr/>
          </p:nvSpPr>
          <p:spPr>
            <a:xfrm>
              <a:off x="1457501" y="2774759"/>
              <a:ext cx="2797407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Simplifies model design and experimentation.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4D0BCF4-642E-4ACF-8B48-CA3647E7CF85}"/>
                </a:ext>
              </a:extLst>
            </p:cNvPr>
            <p:cNvSpPr/>
            <p:nvPr/>
          </p:nvSpPr>
          <p:spPr>
            <a:xfrm>
              <a:off x="483129" y="3484019"/>
              <a:ext cx="729544" cy="72954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TextBox 21">
              <a:extLst>
                <a:ext uri="{FF2B5EF4-FFF2-40B4-BE49-F238E27FC236}">
                  <a16:creationId xmlns:a16="http://schemas.microsoft.com/office/drawing/2014/main" id="{1924CF56-36ED-40A7-AF7E-3198D02A0EA1}"/>
                </a:ext>
              </a:extLst>
            </p:cNvPr>
            <p:cNvSpPr txBox="1"/>
            <p:nvPr/>
          </p:nvSpPr>
          <p:spPr>
            <a:xfrm>
              <a:off x="1457501" y="3550456"/>
              <a:ext cx="2797407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accent5"/>
                  </a:solidFill>
                </a:rPr>
                <a:t>Scalability</a:t>
              </a:r>
            </a:p>
          </p:txBody>
        </p:sp>
        <p:sp>
          <p:nvSpPr>
            <p:cNvPr id="18" name="TextBox 22">
              <a:extLst>
                <a:ext uri="{FF2B5EF4-FFF2-40B4-BE49-F238E27FC236}">
                  <a16:creationId xmlns:a16="http://schemas.microsoft.com/office/drawing/2014/main" id="{CEE9B0D4-B840-469A-81F4-CDF72AB75B87}"/>
                </a:ext>
              </a:extLst>
            </p:cNvPr>
            <p:cNvSpPr txBox="1"/>
            <p:nvPr/>
          </p:nvSpPr>
          <p:spPr>
            <a:xfrm>
              <a:off x="1457501" y="3850982"/>
              <a:ext cx="2797407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Capable of handling large datasets and models.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0452DF-B01B-4F05-AB38-55A8F914BEC4}"/>
                </a:ext>
              </a:extLst>
            </p:cNvPr>
            <p:cNvSpPr/>
            <p:nvPr/>
          </p:nvSpPr>
          <p:spPr>
            <a:xfrm>
              <a:off x="4902729" y="1454042"/>
              <a:ext cx="729544" cy="7295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TextBox 26">
              <a:extLst>
                <a:ext uri="{FF2B5EF4-FFF2-40B4-BE49-F238E27FC236}">
                  <a16:creationId xmlns:a16="http://schemas.microsoft.com/office/drawing/2014/main" id="{8B00228B-D199-4118-8DD1-AF88456FA13B}"/>
                </a:ext>
              </a:extLst>
            </p:cNvPr>
            <p:cNvSpPr txBox="1"/>
            <p:nvPr/>
          </p:nvSpPr>
          <p:spPr>
            <a:xfrm>
              <a:off x="5877101" y="1520479"/>
              <a:ext cx="2797407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accent2"/>
                  </a:solidFill>
                </a:rPr>
                <a:t>Community Support</a:t>
              </a:r>
            </a:p>
          </p:txBody>
        </p:sp>
        <p:sp>
          <p:nvSpPr>
            <p:cNvPr id="23" name="TextBox 27">
              <a:extLst>
                <a:ext uri="{FF2B5EF4-FFF2-40B4-BE49-F238E27FC236}">
                  <a16:creationId xmlns:a16="http://schemas.microsoft.com/office/drawing/2014/main" id="{2F918160-4D7C-40F0-80C3-409113C29B7A}"/>
                </a:ext>
              </a:extLst>
            </p:cNvPr>
            <p:cNvSpPr txBox="1"/>
            <p:nvPr/>
          </p:nvSpPr>
          <p:spPr>
            <a:xfrm>
              <a:off x="5877101" y="1821005"/>
              <a:ext cx="2797407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Access to a large community for collaboration.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811547-68F1-4E23-9E1D-F1D6DF57E15C}"/>
                </a:ext>
              </a:extLst>
            </p:cNvPr>
            <p:cNvSpPr/>
            <p:nvPr/>
          </p:nvSpPr>
          <p:spPr>
            <a:xfrm>
              <a:off x="4902729" y="2407796"/>
              <a:ext cx="729544" cy="72954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TextBox 31">
              <a:extLst>
                <a:ext uri="{FF2B5EF4-FFF2-40B4-BE49-F238E27FC236}">
                  <a16:creationId xmlns:a16="http://schemas.microsoft.com/office/drawing/2014/main" id="{29BA4721-91BA-4BF4-A1B4-B1E20E271336}"/>
                </a:ext>
              </a:extLst>
            </p:cNvPr>
            <p:cNvSpPr txBox="1"/>
            <p:nvPr/>
          </p:nvSpPr>
          <p:spPr>
            <a:xfrm>
              <a:off x="5877101" y="2474233"/>
              <a:ext cx="2797407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accent4"/>
                  </a:solidFill>
                </a:rPr>
                <a:t>Flexibility</a:t>
              </a:r>
            </a:p>
          </p:txBody>
        </p:sp>
        <p:sp>
          <p:nvSpPr>
            <p:cNvPr id="26" name="TextBox 32">
              <a:extLst>
                <a:ext uri="{FF2B5EF4-FFF2-40B4-BE49-F238E27FC236}">
                  <a16:creationId xmlns:a16="http://schemas.microsoft.com/office/drawing/2014/main" id="{27911B55-5BB4-4E43-AFD0-95B6630405D8}"/>
                </a:ext>
              </a:extLst>
            </p:cNvPr>
            <p:cNvSpPr txBox="1"/>
            <p:nvPr/>
          </p:nvSpPr>
          <p:spPr>
            <a:xfrm>
              <a:off x="5877101" y="2774759"/>
              <a:ext cx="2797407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Allows for easy prototyping and customization.</a:t>
              </a:r>
            </a:p>
          </p:txBody>
        </p:sp>
        <p:sp>
          <p:nvSpPr>
            <p:cNvPr id="28" name="TextBox 36">
              <a:extLst>
                <a:ext uri="{FF2B5EF4-FFF2-40B4-BE49-F238E27FC236}">
                  <a16:creationId xmlns:a16="http://schemas.microsoft.com/office/drawing/2014/main" id="{2200034A-A09E-4A18-A5F5-CDD2F64EFFFF}"/>
                </a:ext>
              </a:extLst>
            </p:cNvPr>
            <p:cNvSpPr txBox="1"/>
            <p:nvPr/>
          </p:nvSpPr>
          <p:spPr>
            <a:xfrm>
              <a:off x="5877101" y="3550456"/>
              <a:ext cx="2797407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>
                  <a:solidFill>
                    <a:schemeClr val="accent6"/>
                  </a:solidFill>
                </a:rPr>
                <a:t>State-of-the-Art Models</a:t>
              </a:r>
            </a:p>
          </p:txBody>
        </p:sp>
        <p:sp>
          <p:nvSpPr>
            <p:cNvPr id="30" name="TextBox 37">
              <a:extLst>
                <a:ext uri="{FF2B5EF4-FFF2-40B4-BE49-F238E27FC236}">
                  <a16:creationId xmlns:a16="http://schemas.microsoft.com/office/drawing/2014/main" id="{24F4FD61-EC73-4962-8A48-705DDB856E01}"/>
                </a:ext>
              </a:extLst>
            </p:cNvPr>
            <p:cNvSpPr txBox="1"/>
            <p:nvPr/>
          </p:nvSpPr>
          <p:spPr>
            <a:xfrm>
              <a:off x="5877101" y="3850982"/>
              <a:ext cx="2797407" cy="15388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Offers pre-trained models for various tasks.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8364431-B1CE-4644-B946-0EA2DECCF6A3}"/>
                </a:ext>
              </a:extLst>
            </p:cNvPr>
            <p:cNvGrpSpPr/>
            <p:nvPr/>
          </p:nvGrpSpPr>
          <p:grpSpPr>
            <a:xfrm>
              <a:off x="5049624" y="1600552"/>
              <a:ext cx="435679" cy="436588"/>
              <a:chOff x="3124200" y="2441576"/>
              <a:chExt cx="1576388" cy="1579562"/>
            </a:xfrm>
            <a:solidFill>
              <a:schemeClr val="bg1"/>
            </a:solidFill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71924A7A-C9BD-4C5B-A659-BB927AB69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4200" y="3970338"/>
                <a:ext cx="50800" cy="508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400F5AE-9CC9-439F-9010-01CC79CE6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788" y="3970338"/>
                <a:ext cx="50800" cy="508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5" name="Freeform 43">
                <a:extLst>
                  <a:ext uri="{FF2B5EF4-FFF2-40B4-BE49-F238E27FC236}">
                    <a16:creationId xmlns:a16="http://schemas.microsoft.com/office/drawing/2014/main" id="{6FE166D9-0956-464A-981F-E9030B83E8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5800" y="3416300"/>
                <a:ext cx="1373188" cy="604837"/>
              </a:xfrm>
              <a:custGeom>
                <a:avLst/>
                <a:gdLst>
                  <a:gd name="T0" fmla="*/ 710 w 842"/>
                  <a:gd name="T1" fmla="*/ 218 h 373"/>
                  <a:gd name="T2" fmla="*/ 608 w 842"/>
                  <a:gd name="T3" fmla="*/ 124 h 373"/>
                  <a:gd name="T4" fmla="*/ 764 w 842"/>
                  <a:gd name="T5" fmla="*/ 31 h 373"/>
                  <a:gd name="T6" fmla="*/ 670 w 842"/>
                  <a:gd name="T7" fmla="*/ 0 h 373"/>
                  <a:gd name="T8" fmla="*/ 515 w 842"/>
                  <a:gd name="T9" fmla="*/ 31 h 373"/>
                  <a:gd name="T10" fmla="*/ 421 w 842"/>
                  <a:gd name="T11" fmla="*/ 62 h 373"/>
                  <a:gd name="T12" fmla="*/ 577 w 842"/>
                  <a:gd name="T13" fmla="*/ 155 h 373"/>
                  <a:gd name="T14" fmla="*/ 483 w 842"/>
                  <a:gd name="T15" fmla="*/ 218 h 373"/>
                  <a:gd name="T16" fmla="*/ 406 w 842"/>
                  <a:gd name="T17" fmla="*/ 269 h 373"/>
                  <a:gd name="T18" fmla="*/ 328 w 842"/>
                  <a:gd name="T19" fmla="*/ 218 h 373"/>
                  <a:gd name="T20" fmla="*/ 234 w 842"/>
                  <a:gd name="T21" fmla="*/ 124 h 373"/>
                  <a:gd name="T22" fmla="*/ 390 w 842"/>
                  <a:gd name="T23" fmla="*/ 31 h 373"/>
                  <a:gd name="T24" fmla="*/ 296 w 842"/>
                  <a:gd name="T25" fmla="*/ 0 h 373"/>
                  <a:gd name="T26" fmla="*/ 141 w 842"/>
                  <a:gd name="T27" fmla="*/ 31 h 373"/>
                  <a:gd name="T28" fmla="*/ 47 w 842"/>
                  <a:gd name="T29" fmla="*/ 62 h 373"/>
                  <a:gd name="T30" fmla="*/ 203 w 842"/>
                  <a:gd name="T31" fmla="*/ 155 h 373"/>
                  <a:gd name="T32" fmla="*/ 132 w 842"/>
                  <a:gd name="T33" fmla="*/ 218 h 373"/>
                  <a:gd name="T34" fmla="*/ 22 w 842"/>
                  <a:gd name="T35" fmla="*/ 342 h 373"/>
                  <a:gd name="T36" fmla="*/ 0 w 842"/>
                  <a:gd name="T37" fmla="*/ 373 h 373"/>
                  <a:gd name="T38" fmla="*/ 842 w 842"/>
                  <a:gd name="T39" fmla="*/ 342 h 373"/>
                  <a:gd name="T40" fmla="*/ 779 w 842"/>
                  <a:gd name="T41" fmla="*/ 261 h 373"/>
                  <a:gd name="T42" fmla="*/ 733 w 842"/>
                  <a:gd name="T43" fmla="*/ 31 h 373"/>
                  <a:gd name="T44" fmla="*/ 608 w 842"/>
                  <a:gd name="T45" fmla="*/ 93 h 373"/>
                  <a:gd name="T46" fmla="*/ 515 w 842"/>
                  <a:gd name="T47" fmla="*/ 124 h 373"/>
                  <a:gd name="T48" fmla="*/ 515 w 842"/>
                  <a:gd name="T49" fmla="*/ 62 h 373"/>
                  <a:gd name="T50" fmla="*/ 515 w 842"/>
                  <a:gd name="T51" fmla="*/ 124 h 373"/>
                  <a:gd name="T52" fmla="*/ 359 w 842"/>
                  <a:gd name="T53" fmla="*/ 31 h 373"/>
                  <a:gd name="T54" fmla="*/ 234 w 842"/>
                  <a:gd name="T55" fmla="*/ 93 h 373"/>
                  <a:gd name="T56" fmla="*/ 141 w 842"/>
                  <a:gd name="T57" fmla="*/ 124 h 373"/>
                  <a:gd name="T58" fmla="*/ 141 w 842"/>
                  <a:gd name="T59" fmla="*/ 62 h 373"/>
                  <a:gd name="T60" fmla="*/ 141 w 842"/>
                  <a:gd name="T61" fmla="*/ 124 h 373"/>
                  <a:gd name="T62" fmla="*/ 483 w 842"/>
                  <a:gd name="T63" fmla="*/ 249 h 373"/>
                  <a:gd name="T64" fmla="*/ 751 w 842"/>
                  <a:gd name="T65" fmla="*/ 275 h 373"/>
                  <a:gd name="T66" fmla="*/ 390 w 842"/>
                  <a:gd name="T67" fmla="*/ 342 h 373"/>
                  <a:gd name="T68" fmla="*/ 91 w 842"/>
                  <a:gd name="T69" fmla="*/ 275 h 373"/>
                  <a:gd name="T70" fmla="*/ 328 w 842"/>
                  <a:gd name="T71" fmla="*/ 249 h 373"/>
                  <a:gd name="T72" fmla="*/ 386 w 842"/>
                  <a:gd name="T73" fmla="*/ 295 h 373"/>
                  <a:gd name="T74" fmla="*/ 57 w 842"/>
                  <a:gd name="T75" fmla="*/ 342 h 373"/>
                  <a:gd name="T76" fmla="*/ 91 w 842"/>
                  <a:gd name="T77" fmla="*/ 275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42" h="373">
                    <a:moveTo>
                      <a:pt x="779" y="261"/>
                    </a:moveTo>
                    <a:cubicBezTo>
                      <a:pt x="766" y="234"/>
                      <a:pt x="739" y="218"/>
                      <a:pt x="710" y="218"/>
                    </a:cubicBezTo>
                    <a:cubicBezTo>
                      <a:pt x="608" y="218"/>
                      <a:pt x="608" y="218"/>
                      <a:pt x="608" y="218"/>
                    </a:cubicBezTo>
                    <a:cubicBezTo>
                      <a:pt x="608" y="124"/>
                      <a:pt x="608" y="124"/>
                      <a:pt x="608" y="124"/>
                    </a:cubicBezTo>
                    <a:cubicBezTo>
                      <a:pt x="670" y="124"/>
                      <a:pt x="670" y="124"/>
                      <a:pt x="670" y="124"/>
                    </a:cubicBezTo>
                    <a:cubicBezTo>
                      <a:pt x="722" y="124"/>
                      <a:pt x="764" y="82"/>
                      <a:pt x="764" y="31"/>
                    </a:cubicBezTo>
                    <a:cubicBezTo>
                      <a:pt x="764" y="0"/>
                      <a:pt x="764" y="0"/>
                      <a:pt x="764" y="0"/>
                    </a:cubicBezTo>
                    <a:cubicBezTo>
                      <a:pt x="670" y="0"/>
                      <a:pt x="670" y="0"/>
                      <a:pt x="670" y="0"/>
                    </a:cubicBezTo>
                    <a:cubicBezTo>
                      <a:pt x="630" y="0"/>
                      <a:pt x="596" y="25"/>
                      <a:pt x="583" y="60"/>
                    </a:cubicBezTo>
                    <a:cubicBezTo>
                      <a:pt x="566" y="42"/>
                      <a:pt x="541" y="31"/>
                      <a:pt x="515" y="31"/>
                    </a:cubicBezTo>
                    <a:cubicBezTo>
                      <a:pt x="421" y="31"/>
                      <a:pt x="421" y="31"/>
                      <a:pt x="421" y="31"/>
                    </a:cubicBezTo>
                    <a:cubicBezTo>
                      <a:pt x="421" y="62"/>
                      <a:pt x="421" y="62"/>
                      <a:pt x="421" y="62"/>
                    </a:cubicBezTo>
                    <a:cubicBezTo>
                      <a:pt x="421" y="113"/>
                      <a:pt x="463" y="155"/>
                      <a:pt x="515" y="155"/>
                    </a:cubicBezTo>
                    <a:cubicBezTo>
                      <a:pt x="577" y="155"/>
                      <a:pt x="577" y="155"/>
                      <a:pt x="577" y="155"/>
                    </a:cubicBezTo>
                    <a:cubicBezTo>
                      <a:pt x="577" y="218"/>
                      <a:pt x="577" y="218"/>
                      <a:pt x="577" y="218"/>
                    </a:cubicBezTo>
                    <a:cubicBezTo>
                      <a:pt x="483" y="218"/>
                      <a:pt x="483" y="218"/>
                      <a:pt x="483" y="218"/>
                    </a:cubicBezTo>
                    <a:cubicBezTo>
                      <a:pt x="459" y="218"/>
                      <a:pt x="436" y="229"/>
                      <a:pt x="421" y="249"/>
                    </a:cubicBezTo>
                    <a:cubicBezTo>
                      <a:pt x="406" y="269"/>
                      <a:pt x="406" y="269"/>
                      <a:pt x="406" y="269"/>
                    </a:cubicBezTo>
                    <a:cubicBezTo>
                      <a:pt x="390" y="248"/>
                      <a:pt x="390" y="248"/>
                      <a:pt x="390" y="248"/>
                    </a:cubicBezTo>
                    <a:cubicBezTo>
                      <a:pt x="375" y="229"/>
                      <a:pt x="352" y="218"/>
                      <a:pt x="328" y="218"/>
                    </a:cubicBezTo>
                    <a:cubicBezTo>
                      <a:pt x="234" y="218"/>
                      <a:pt x="234" y="218"/>
                      <a:pt x="234" y="218"/>
                    </a:cubicBezTo>
                    <a:cubicBezTo>
                      <a:pt x="234" y="124"/>
                      <a:pt x="234" y="124"/>
                      <a:pt x="234" y="124"/>
                    </a:cubicBezTo>
                    <a:cubicBezTo>
                      <a:pt x="296" y="124"/>
                      <a:pt x="296" y="124"/>
                      <a:pt x="296" y="124"/>
                    </a:cubicBezTo>
                    <a:cubicBezTo>
                      <a:pt x="348" y="124"/>
                      <a:pt x="390" y="82"/>
                      <a:pt x="390" y="31"/>
                    </a:cubicBezTo>
                    <a:cubicBezTo>
                      <a:pt x="390" y="0"/>
                      <a:pt x="390" y="0"/>
                      <a:pt x="390" y="0"/>
                    </a:cubicBezTo>
                    <a:cubicBezTo>
                      <a:pt x="296" y="0"/>
                      <a:pt x="296" y="0"/>
                      <a:pt x="296" y="0"/>
                    </a:cubicBezTo>
                    <a:cubicBezTo>
                      <a:pt x="256" y="0"/>
                      <a:pt x="222" y="25"/>
                      <a:pt x="209" y="60"/>
                    </a:cubicBezTo>
                    <a:cubicBezTo>
                      <a:pt x="192" y="42"/>
                      <a:pt x="168" y="31"/>
                      <a:pt x="141" y="31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62"/>
                      <a:pt x="47" y="62"/>
                      <a:pt x="47" y="62"/>
                    </a:cubicBezTo>
                    <a:cubicBezTo>
                      <a:pt x="47" y="113"/>
                      <a:pt x="89" y="155"/>
                      <a:pt x="141" y="155"/>
                    </a:cubicBezTo>
                    <a:cubicBezTo>
                      <a:pt x="203" y="155"/>
                      <a:pt x="203" y="155"/>
                      <a:pt x="203" y="155"/>
                    </a:cubicBezTo>
                    <a:cubicBezTo>
                      <a:pt x="203" y="218"/>
                      <a:pt x="203" y="218"/>
                      <a:pt x="203" y="218"/>
                    </a:cubicBezTo>
                    <a:cubicBezTo>
                      <a:pt x="132" y="218"/>
                      <a:pt x="132" y="218"/>
                      <a:pt x="132" y="218"/>
                    </a:cubicBezTo>
                    <a:cubicBezTo>
                      <a:pt x="103" y="218"/>
                      <a:pt x="76" y="234"/>
                      <a:pt x="63" y="261"/>
                    </a:cubicBezTo>
                    <a:cubicBezTo>
                      <a:pt x="22" y="342"/>
                      <a:pt x="22" y="342"/>
                      <a:pt x="22" y="342"/>
                    </a:cubicBezTo>
                    <a:cubicBezTo>
                      <a:pt x="0" y="342"/>
                      <a:pt x="0" y="342"/>
                      <a:pt x="0" y="342"/>
                    </a:cubicBezTo>
                    <a:cubicBezTo>
                      <a:pt x="0" y="373"/>
                      <a:pt x="0" y="373"/>
                      <a:pt x="0" y="373"/>
                    </a:cubicBezTo>
                    <a:cubicBezTo>
                      <a:pt x="842" y="373"/>
                      <a:pt x="842" y="373"/>
                      <a:pt x="842" y="373"/>
                    </a:cubicBezTo>
                    <a:cubicBezTo>
                      <a:pt x="842" y="342"/>
                      <a:pt x="842" y="342"/>
                      <a:pt x="842" y="342"/>
                    </a:cubicBezTo>
                    <a:cubicBezTo>
                      <a:pt x="820" y="342"/>
                      <a:pt x="820" y="342"/>
                      <a:pt x="820" y="342"/>
                    </a:cubicBezTo>
                    <a:lnTo>
                      <a:pt x="779" y="261"/>
                    </a:lnTo>
                    <a:close/>
                    <a:moveTo>
                      <a:pt x="670" y="31"/>
                    </a:moveTo>
                    <a:cubicBezTo>
                      <a:pt x="733" y="31"/>
                      <a:pt x="733" y="31"/>
                      <a:pt x="733" y="31"/>
                    </a:cubicBezTo>
                    <a:cubicBezTo>
                      <a:pt x="733" y="65"/>
                      <a:pt x="705" y="93"/>
                      <a:pt x="670" y="93"/>
                    </a:cubicBezTo>
                    <a:cubicBezTo>
                      <a:pt x="608" y="93"/>
                      <a:pt x="608" y="93"/>
                      <a:pt x="608" y="93"/>
                    </a:cubicBezTo>
                    <a:cubicBezTo>
                      <a:pt x="608" y="59"/>
                      <a:pt x="636" y="31"/>
                      <a:pt x="670" y="31"/>
                    </a:cubicBezTo>
                    <a:close/>
                    <a:moveTo>
                      <a:pt x="515" y="124"/>
                    </a:moveTo>
                    <a:cubicBezTo>
                      <a:pt x="480" y="124"/>
                      <a:pt x="452" y="96"/>
                      <a:pt x="452" y="62"/>
                    </a:cubicBezTo>
                    <a:cubicBezTo>
                      <a:pt x="515" y="62"/>
                      <a:pt x="515" y="62"/>
                      <a:pt x="515" y="62"/>
                    </a:cubicBezTo>
                    <a:cubicBezTo>
                      <a:pt x="549" y="62"/>
                      <a:pt x="577" y="90"/>
                      <a:pt x="577" y="124"/>
                    </a:cubicBezTo>
                    <a:lnTo>
                      <a:pt x="515" y="124"/>
                    </a:lnTo>
                    <a:close/>
                    <a:moveTo>
                      <a:pt x="296" y="31"/>
                    </a:moveTo>
                    <a:cubicBezTo>
                      <a:pt x="359" y="31"/>
                      <a:pt x="359" y="31"/>
                      <a:pt x="359" y="31"/>
                    </a:cubicBezTo>
                    <a:cubicBezTo>
                      <a:pt x="359" y="65"/>
                      <a:pt x="331" y="93"/>
                      <a:pt x="296" y="93"/>
                    </a:cubicBezTo>
                    <a:cubicBezTo>
                      <a:pt x="234" y="93"/>
                      <a:pt x="234" y="93"/>
                      <a:pt x="234" y="93"/>
                    </a:cubicBezTo>
                    <a:cubicBezTo>
                      <a:pt x="234" y="59"/>
                      <a:pt x="262" y="31"/>
                      <a:pt x="296" y="31"/>
                    </a:cubicBezTo>
                    <a:close/>
                    <a:moveTo>
                      <a:pt x="141" y="124"/>
                    </a:moveTo>
                    <a:cubicBezTo>
                      <a:pt x="106" y="124"/>
                      <a:pt x="78" y="96"/>
                      <a:pt x="78" y="62"/>
                    </a:cubicBezTo>
                    <a:cubicBezTo>
                      <a:pt x="141" y="62"/>
                      <a:pt x="141" y="62"/>
                      <a:pt x="141" y="62"/>
                    </a:cubicBezTo>
                    <a:cubicBezTo>
                      <a:pt x="175" y="62"/>
                      <a:pt x="203" y="90"/>
                      <a:pt x="203" y="124"/>
                    </a:cubicBezTo>
                    <a:lnTo>
                      <a:pt x="141" y="124"/>
                    </a:lnTo>
                    <a:close/>
                    <a:moveTo>
                      <a:pt x="446" y="267"/>
                    </a:moveTo>
                    <a:cubicBezTo>
                      <a:pt x="455" y="256"/>
                      <a:pt x="469" y="249"/>
                      <a:pt x="483" y="249"/>
                    </a:cubicBezTo>
                    <a:cubicBezTo>
                      <a:pt x="710" y="249"/>
                      <a:pt x="710" y="249"/>
                      <a:pt x="710" y="249"/>
                    </a:cubicBezTo>
                    <a:cubicBezTo>
                      <a:pt x="727" y="249"/>
                      <a:pt x="743" y="259"/>
                      <a:pt x="751" y="275"/>
                    </a:cubicBezTo>
                    <a:cubicBezTo>
                      <a:pt x="785" y="342"/>
                      <a:pt x="785" y="342"/>
                      <a:pt x="785" y="342"/>
                    </a:cubicBezTo>
                    <a:cubicBezTo>
                      <a:pt x="390" y="342"/>
                      <a:pt x="390" y="342"/>
                      <a:pt x="390" y="342"/>
                    </a:cubicBezTo>
                    <a:lnTo>
                      <a:pt x="446" y="267"/>
                    </a:lnTo>
                    <a:close/>
                    <a:moveTo>
                      <a:pt x="91" y="275"/>
                    </a:moveTo>
                    <a:cubicBezTo>
                      <a:pt x="99" y="259"/>
                      <a:pt x="115" y="249"/>
                      <a:pt x="132" y="249"/>
                    </a:cubicBezTo>
                    <a:cubicBezTo>
                      <a:pt x="328" y="249"/>
                      <a:pt x="328" y="249"/>
                      <a:pt x="328" y="249"/>
                    </a:cubicBezTo>
                    <a:cubicBezTo>
                      <a:pt x="342" y="249"/>
                      <a:pt x="356" y="256"/>
                      <a:pt x="365" y="267"/>
                    </a:cubicBezTo>
                    <a:cubicBezTo>
                      <a:pt x="386" y="295"/>
                      <a:pt x="386" y="295"/>
                      <a:pt x="386" y="295"/>
                    </a:cubicBezTo>
                    <a:cubicBezTo>
                      <a:pt x="351" y="342"/>
                      <a:pt x="351" y="342"/>
                      <a:pt x="351" y="342"/>
                    </a:cubicBezTo>
                    <a:cubicBezTo>
                      <a:pt x="57" y="342"/>
                      <a:pt x="57" y="342"/>
                      <a:pt x="57" y="342"/>
                    </a:cubicBezTo>
                    <a:lnTo>
                      <a:pt x="91" y="275"/>
                    </a:lnTo>
                    <a:close/>
                    <a:moveTo>
                      <a:pt x="91" y="275"/>
                    </a:moveTo>
                    <a:cubicBezTo>
                      <a:pt x="91" y="275"/>
                      <a:pt x="91" y="275"/>
                      <a:pt x="91" y="275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307E200E-8AE5-4712-892B-594C242B4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200" y="3870325"/>
                <a:ext cx="52388" cy="508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352C8452-2243-40E0-B889-C288AC296E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4188" y="3870325"/>
                <a:ext cx="50800" cy="508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C0D088D-30F7-4A3E-BE93-08BF443EC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0" y="3870325"/>
                <a:ext cx="50800" cy="508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9597F3BF-C27F-46D2-97CF-A67B81E13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7600" y="3870325"/>
                <a:ext cx="50800" cy="508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0" name="Freeform 48">
                <a:extLst>
                  <a:ext uri="{FF2B5EF4-FFF2-40B4-BE49-F238E27FC236}">
                    <a16:creationId xmlns:a16="http://schemas.microsoft.com/office/drawing/2014/main" id="{028CE17C-4BAE-461B-8121-FD8D7516E9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89438" y="2455863"/>
                <a:ext cx="311150" cy="935037"/>
              </a:xfrm>
              <a:custGeom>
                <a:avLst/>
                <a:gdLst>
                  <a:gd name="T0" fmla="*/ 191 w 191"/>
                  <a:gd name="T1" fmla="*/ 482 h 576"/>
                  <a:gd name="T2" fmla="*/ 160 w 191"/>
                  <a:gd name="T3" fmla="*/ 413 h 576"/>
                  <a:gd name="T4" fmla="*/ 160 w 191"/>
                  <a:gd name="T5" fmla="*/ 62 h 576"/>
                  <a:gd name="T6" fmla="*/ 97 w 191"/>
                  <a:gd name="T7" fmla="*/ 0 h 576"/>
                  <a:gd name="T8" fmla="*/ 35 w 191"/>
                  <a:gd name="T9" fmla="*/ 62 h 576"/>
                  <a:gd name="T10" fmla="*/ 35 w 191"/>
                  <a:gd name="T11" fmla="*/ 413 h 576"/>
                  <a:gd name="T12" fmla="*/ 6 w 191"/>
                  <a:gd name="T13" fmla="*/ 500 h 576"/>
                  <a:gd name="T14" fmla="*/ 78 w 191"/>
                  <a:gd name="T15" fmla="*/ 574 h 576"/>
                  <a:gd name="T16" fmla="*/ 97 w 191"/>
                  <a:gd name="T17" fmla="*/ 576 h 576"/>
                  <a:gd name="T18" fmla="*/ 156 w 191"/>
                  <a:gd name="T19" fmla="*/ 555 h 576"/>
                  <a:gd name="T20" fmla="*/ 191 w 191"/>
                  <a:gd name="T21" fmla="*/ 482 h 576"/>
                  <a:gd name="T22" fmla="*/ 137 w 191"/>
                  <a:gd name="T23" fmla="*/ 531 h 576"/>
                  <a:gd name="T24" fmla="*/ 84 w 191"/>
                  <a:gd name="T25" fmla="*/ 543 h 576"/>
                  <a:gd name="T26" fmla="*/ 36 w 191"/>
                  <a:gd name="T27" fmla="*/ 494 h 576"/>
                  <a:gd name="T28" fmla="*/ 60 w 191"/>
                  <a:gd name="T29" fmla="*/ 433 h 576"/>
                  <a:gd name="T30" fmla="*/ 66 w 191"/>
                  <a:gd name="T31" fmla="*/ 428 h 576"/>
                  <a:gd name="T32" fmla="*/ 66 w 191"/>
                  <a:gd name="T33" fmla="*/ 62 h 576"/>
                  <a:gd name="T34" fmla="*/ 97 w 191"/>
                  <a:gd name="T35" fmla="*/ 31 h 576"/>
                  <a:gd name="T36" fmla="*/ 129 w 191"/>
                  <a:gd name="T37" fmla="*/ 62 h 576"/>
                  <a:gd name="T38" fmla="*/ 129 w 191"/>
                  <a:gd name="T39" fmla="*/ 93 h 576"/>
                  <a:gd name="T40" fmla="*/ 97 w 191"/>
                  <a:gd name="T41" fmla="*/ 93 h 576"/>
                  <a:gd name="T42" fmla="*/ 97 w 191"/>
                  <a:gd name="T43" fmla="*/ 124 h 576"/>
                  <a:gd name="T44" fmla="*/ 129 w 191"/>
                  <a:gd name="T45" fmla="*/ 124 h 576"/>
                  <a:gd name="T46" fmla="*/ 129 w 191"/>
                  <a:gd name="T47" fmla="*/ 155 h 576"/>
                  <a:gd name="T48" fmla="*/ 97 w 191"/>
                  <a:gd name="T49" fmla="*/ 155 h 576"/>
                  <a:gd name="T50" fmla="*/ 97 w 191"/>
                  <a:gd name="T51" fmla="*/ 187 h 576"/>
                  <a:gd name="T52" fmla="*/ 129 w 191"/>
                  <a:gd name="T53" fmla="*/ 187 h 576"/>
                  <a:gd name="T54" fmla="*/ 129 w 191"/>
                  <a:gd name="T55" fmla="*/ 218 h 576"/>
                  <a:gd name="T56" fmla="*/ 97 w 191"/>
                  <a:gd name="T57" fmla="*/ 218 h 576"/>
                  <a:gd name="T58" fmla="*/ 97 w 191"/>
                  <a:gd name="T59" fmla="*/ 249 h 576"/>
                  <a:gd name="T60" fmla="*/ 129 w 191"/>
                  <a:gd name="T61" fmla="*/ 249 h 576"/>
                  <a:gd name="T62" fmla="*/ 129 w 191"/>
                  <a:gd name="T63" fmla="*/ 280 h 576"/>
                  <a:gd name="T64" fmla="*/ 97 w 191"/>
                  <a:gd name="T65" fmla="*/ 280 h 576"/>
                  <a:gd name="T66" fmla="*/ 97 w 191"/>
                  <a:gd name="T67" fmla="*/ 311 h 576"/>
                  <a:gd name="T68" fmla="*/ 129 w 191"/>
                  <a:gd name="T69" fmla="*/ 311 h 576"/>
                  <a:gd name="T70" fmla="*/ 129 w 191"/>
                  <a:gd name="T71" fmla="*/ 342 h 576"/>
                  <a:gd name="T72" fmla="*/ 97 w 191"/>
                  <a:gd name="T73" fmla="*/ 342 h 576"/>
                  <a:gd name="T74" fmla="*/ 97 w 191"/>
                  <a:gd name="T75" fmla="*/ 373 h 576"/>
                  <a:gd name="T76" fmla="*/ 129 w 191"/>
                  <a:gd name="T77" fmla="*/ 373 h 576"/>
                  <a:gd name="T78" fmla="*/ 129 w 191"/>
                  <a:gd name="T79" fmla="*/ 428 h 576"/>
                  <a:gd name="T80" fmla="*/ 135 w 191"/>
                  <a:gd name="T81" fmla="*/ 433 h 576"/>
                  <a:gd name="T82" fmla="*/ 160 w 191"/>
                  <a:gd name="T83" fmla="*/ 482 h 576"/>
                  <a:gd name="T84" fmla="*/ 137 w 191"/>
                  <a:gd name="T85" fmla="*/ 531 h 576"/>
                  <a:gd name="T86" fmla="*/ 137 w 191"/>
                  <a:gd name="T87" fmla="*/ 531 h 576"/>
                  <a:gd name="T88" fmla="*/ 137 w 191"/>
                  <a:gd name="T89" fmla="*/ 531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1" h="576">
                    <a:moveTo>
                      <a:pt x="191" y="482"/>
                    </a:moveTo>
                    <a:cubicBezTo>
                      <a:pt x="191" y="456"/>
                      <a:pt x="180" y="431"/>
                      <a:pt x="160" y="413"/>
                    </a:cubicBezTo>
                    <a:cubicBezTo>
                      <a:pt x="160" y="62"/>
                      <a:pt x="160" y="62"/>
                      <a:pt x="160" y="62"/>
                    </a:cubicBezTo>
                    <a:cubicBezTo>
                      <a:pt x="160" y="28"/>
                      <a:pt x="132" y="0"/>
                      <a:pt x="97" y="0"/>
                    </a:cubicBezTo>
                    <a:cubicBezTo>
                      <a:pt x="63" y="0"/>
                      <a:pt x="35" y="28"/>
                      <a:pt x="35" y="62"/>
                    </a:cubicBezTo>
                    <a:cubicBezTo>
                      <a:pt x="35" y="413"/>
                      <a:pt x="35" y="413"/>
                      <a:pt x="35" y="413"/>
                    </a:cubicBezTo>
                    <a:cubicBezTo>
                      <a:pt x="11" y="435"/>
                      <a:pt x="0" y="467"/>
                      <a:pt x="6" y="500"/>
                    </a:cubicBezTo>
                    <a:cubicBezTo>
                      <a:pt x="12" y="537"/>
                      <a:pt x="41" y="566"/>
                      <a:pt x="78" y="574"/>
                    </a:cubicBezTo>
                    <a:cubicBezTo>
                      <a:pt x="84" y="575"/>
                      <a:pt x="91" y="576"/>
                      <a:pt x="97" y="576"/>
                    </a:cubicBezTo>
                    <a:cubicBezTo>
                      <a:pt x="119" y="576"/>
                      <a:pt x="140" y="569"/>
                      <a:pt x="156" y="555"/>
                    </a:cubicBezTo>
                    <a:cubicBezTo>
                      <a:pt x="178" y="537"/>
                      <a:pt x="191" y="511"/>
                      <a:pt x="191" y="482"/>
                    </a:cubicBezTo>
                    <a:close/>
                    <a:moveTo>
                      <a:pt x="137" y="531"/>
                    </a:moveTo>
                    <a:cubicBezTo>
                      <a:pt x="122" y="543"/>
                      <a:pt x="103" y="547"/>
                      <a:pt x="84" y="543"/>
                    </a:cubicBezTo>
                    <a:cubicBezTo>
                      <a:pt x="60" y="538"/>
                      <a:pt x="41" y="519"/>
                      <a:pt x="36" y="494"/>
                    </a:cubicBezTo>
                    <a:cubicBezTo>
                      <a:pt x="32" y="470"/>
                      <a:pt x="41" y="448"/>
                      <a:pt x="60" y="433"/>
                    </a:cubicBezTo>
                    <a:cubicBezTo>
                      <a:pt x="66" y="428"/>
                      <a:pt x="66" y="428"/>
                      <a:pt x="66" y="428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45"/>
                      <a:pt x="80" y="31"/>
                      <a:pt x="97" y="31"/>
                    </a:cubicBezTo>
                    <a:cubicBezTo>
                      <a:pt x="115" y="31"/>
                      <a:pt x="129" y="45"/>
                      <a:pt x="129" y="62"/>
                    </a:cubicBezTo>
                    <a:cubicBezTo>
                      <a:pt x="129" y="93"/>
                      <a:pt x="129" y="93"/>
                      <a:pt x="129" y="93"/>
                    </a:cubicBezTo>
                    <a:cubicBezTo>
                      <a:pt x="97" y="93"/>
                      <a:pt x="97" y="93"/>
                      <a:pt x="97" y="93"/>
                    </a:cubicBezTo>
                    <a:cubicBezTo>
                      <a:pt x="97" y="124"/>
                      <a:pt x="97" y="124"/>
                      <a:pt x="97" y="124"/>
                    </a:cubicBezTo>
                    <a:cubicBezTo>
                      <a:pt x="129" y="124"/>
                      <a:pt x="129" y="124"/>
                      <a:pt x="129" y="124"/>
                    </a:cubicBezTo>
                    <a:cubicBezTo>
                      <a:pt x="129" y="155"/>
                      <a:pt x="129" y="155"/>
                      <a:pt x="129" y="155"/>
                    </a:cubicBezTo>
                    <a:cubicBezTo>
                      <a:pt x="97" y="155"/>
                      <a:pt x="97" y="155"/>
                      <a:pt x="97" y="155"/>
                    </a:cubicBezTo>
                    <a:cubicBezTo>
                      <a:pt x="97" y="187"/>
                      <a:pt x="97" y="187"/>
                      <a:pt x="97" y="187"/>
                    </a:cubicBezTo>
                    <a:cubicBezTo>
                      <a:pt x="129" y="187"/>
                      <a:pt x="129" y="187"/>
                      <a:pt x="129" y="187"/>
                    </a:cubicBezTo>
                    <a:cubicBezTo>
                      <a:pt x="129" y="218"/>
                      <a:pt x="129" y="218"/>
                      <a:pt x="129" y="218"/>
                    </a:cubicBezTo>
                    <a:cubicBezTo>
                      <a:pt x="97" y="218"/>
                      <a:pt x="97" y="218"/>
                      <a:pt x="97" y="218"/>
                    </a:cubicBezTo>
                    <a:cubicBezTo>
                      <a:pt x="97" y="249"/>
                      <a:pt x="97" y="249"/>
                      <a:pt x="97" y="249"/>
                    </a:cubicBezTo>
                    <a:cubicBezTo>
                      <a:pt x="129" y="249"/>
                      <a:pt x="129" y="249"/>
                      <a:pt x="129" y="249"/>
                    </a:cubicBezTo>
                    <a:cubicBezTo>
                      <a:pt x="129" y="280"/>
                      <a:pt x="129" y="280"/>
                      <a:pt x="129" y="280"/>
                    </a:cubicBezTo>
                    <a:cubicBezTo>
                      <a:pt x="97" y="280"/>
                      <a:pt x="97" y="280"/>
                      <a:pt x="97" y="280"/>
                    </a:cubicBezTo>
                    <a:cubicBezTo>
                      <a:pt x="97" y="311"/>
                      <a:pt x="97" y="311"/>
                      <a:pt x="97" y="311"/>
                    </a:cubicBezTo>
                    <a:cubicBezTo>
                      <a:pt x="129" y="311"/>
                      <a:pt x="129" y="311"/>
                      <a:pt x="129" y="311"/>
                    </a:cubicBezTo>
                    <a:cubicBezTo>
                      <a:pt x="129" y="342"/>
                      <a:pt x="129" y="342"/>
                      <a:pt x="129" y="342"/>
                    </a:cubicBezTo>
                    <a:cubicBezTo>
                      <a:pt x="97" y="342"/>
                      <a:pt x="97" y="342"/>
                      <a:pt x="97" y="342"/>
                    </a:cubicBezTo>
                    <a:cubicBezTo>
                      <a:pt x="97" y="373"/>
                      <a:pt x="97" y="373"/>
                      <a:pt x="97" y="373"/>
                    </a:cubicBezTo>
                    <a:cubicBezTo>
                      <a:pt x="129" y="373"/>
                      <a:pt x="129" y="373"/>
                      <a:pt x="129" y="373"/>
                    </a:cubicBezTo>
                    <a:cubicBezTo>
                      <a:pt x="129" y="428"/>
                      <a:pt x="129" y="428"/>
                      <a:pt x="129" y="428"/>
                    </a:cubicBezTo>
                    <a:cubicBezTo>
                      <a:pt x="135" y="433"/>
                      <a:pt x="135" y="433"/>
                      <a:pt x="135" y="433"/>
                    </a:cubicBezTo>
                    <a:cubicBezTo>
                      <a:pt x="151" y="445"/>
                      <a:pt x="160" y="463"/>
                      <a:pt x="160" y="482"/>
                    </a:cubicBezTo>
                    <a:cubicBezTo>
                      <a:pt x="160" y="501"/>
                      <a:pt x="151" y="519"/>
                      <a:pt x="137" y="531"/>
                    </a:cubicBezTo>
                    <a:close/>
                    <a:moveTo>
                      <a:pt x="137" y="531"/>
                    </a:moveTo>
                    <a:cubicBezTo>
                      <a:pt x="137" y="531"/>
                      <a:pt x="137" y="531"/>
                      <a:pt x="137" y="53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1" name="Freeform 49">
                <a:extLst>
                  <a:ext uri="{FF2B5EF4-FFF2-40B4-BE49-F238E27FC236}">
                    <a16:creationId xmlns:a16="http://schemas.microsoft.com/office/drawing/2014/main" id="{66B2A829-A402-46D8-8674-3E417A3A2F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57600" y="2633663"/>
                <a:ext cx="509588" cy="503237"/>
              </a:xfrm>
              <a:custGeom>
                <a:avLst/>
                <a:gdLst>
                  <a:gd name="T0" fmla="*/ 156 w 312"/>
                  <a:gd name="T1" fmla="*/ 311 h 311"/>
                  <a:gd name="T2" fmla="*/ 312 w 312"/>
                  <a:gd name="T3" fmla="*/ 155 h 311"/>
                  <a:gd name="T4" fmla="*/ 156 w 312"/>
                  <a:gd name="T5" fmla="*/ 0 h 311"/>
                  <a:gd name="T6" fmla="*/ 0 w 312"/>
                  <a:gd name="T7" fmla="*/ 155 h 311"/>
                  <a:gd name="T8" fmla="*/ 156 w 312"/>
                  <a:gd name="T9" fmla="*/ 311 h 311"/>
                  <a:gd name="T10" fmla="*/ 156 w 312"/>
                  <a:gd name="T11" fmla="*/ 31 h 311"/>
                  <a:gd name="T12" fmla="*/ 281 w 312"/>
                  <a:gd name="T13" fmla="*/ 155 h 311"/>
                  <a:gd name="T14" fmla="*/ 156 w 312"/>
                  <a:gd name="T15" fmla="*/ 280 h 311"/>
                  <a:gd name="T16" fmla="*/ 31 w 312"/>
                  <a:gd name="T17" fmla="*/ 155 h 311"/>
                  <a:gd name="T18" fmla="*/ 156 w 312"/>
                  <a:gd name="T19" fmla="*/ 31 h 311"/>
                  <a:gd name="T20" fmla="*/ 156 w 312"/>
                  <a:gd name="T21" fmla="*/ 31 h 311"/>
                  <a:gd name="T22" fmla="*/ 156 w 312"/>
                  <a:gd name="T23" fmla="*/ 31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311">
                    <a:moveTo>
                      <a:pt x="156" y="311"/>
                    </a:moveTo>
                    <a:cubicBezTo>
                      <a:pt x="242" y="311"/>
                      <a:pt x="312" y="241"/>
                      <a:pt x="312" y="155"/>
                    </a:cubicBezTo>
                    <a:cubicBezTo>
                      <a:pt x="312" y="70"/>
                      <a:pt x="242" y="0"/>
                      <a:pt x="156" y="0"/>
                    </a:cubicBezTo>
                    <a:cubicBezTo>
                      <a:pt x="70" y="0"/>
                      <a:pt x="0" y="70"/>
                      <a:pt x="0" y="155"/>
                    </a:cubicBezTo>
                    <a:cubicBezTo>
                      <a:pt x="0" y="241"/>
                      <a:pt x="70" y="311"/>
                      <a:pt x="156" y="311"/>
                    </a:cubicBezTo>
                    <a:close/>
                    <a:moveTo>
                      <a:pt x="156" y="31"/>
                    </a:moveTo>
                    <a:cubicBezTo>
                      <a:pt x="225" y="31"/>
                      <a:pt x="281" y="87"/>
                      <a:pt x="281" y="155"/>
                    </a:cubicBezTo>
                    <a:cubicBezTo>
                      <a:pt x="281" y="224"/>
                      <a:pt x="225" y="280"/>
                      <a:pt x="156" y="280"/>
                    </a:cubicBezTo>
                    <a:cubicBezTo>
                      <a:pt x="87" y="280"/>
                      <a:pt x="31" y="224"/>
                      <a:pt x="31" y="155"/>
                    </a:cubicBezTo>
                    <a:cubicBezTo>
                      <a:pt x="31" y="87"/>
                      <a:pt x="87" y="31"/>
                      <a:pt x="156" y="31"/>
                    </a:cubicBezTo>
                    <a:close/>
                    <a:moveTo>
                      <a:pt x="156" y="31"/>
                    </a:moveTo>
                    <a:cubicBezTo>
                      <a:pt x="156" y="31"/>
                      <a:pt x="156" y="31"/>
                      <a:pt x="156" y="3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2" name="Freeform 50">
                <a:extLst>
                  <a:ext uri="{FF2B5EF4-FFF2-40B4-BE49-F238E27FC236}">
                    <a16:creationId xmlns:a16="http://schemas.microsoft.com/office/drawing/2014/main" id="{658C7F69-B60C-40CE-8B18-E7EF033CB3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65513" y="2441576"/>
                <a:ext cx="893763" cy="887412"/>
              </a:xfrm>
              <a:custGeom>
                <a:avLst/>
                <a:gdLst>
                  <a:gd name="T0" fmla="*/ 68 w 548"/>
                  <a:gd name="T1" fmla="*/ 359 h 547"/>
                  <a:gd name="T2" fmla="*/ 82 w 548"/>
                  <a:gd name="T3" fmla="*/ 448 h 547"/>
                  <a:gd name="T4" fmla="*/ 81 w 548"/>
                  <a:gd name="T5" fmla="*/ 467 h 547"/>
                  <a:gd name="T6" fmla="*/ 99 w 548"/>
                  <a:gd name="T7" fmla="*/ 465 h 547"/>
                  <a:gd name="T8" fmla="*/ 189 w 548"/>
                  <a:gd name="T9" fmla="*/ 479 h 547"/>
                  <a:gd name="T10" fmla="*/ 262 w 548"/>
                  <a:gd name="T11" fmla="*/ 533 h 547"/>
                  <a:gd name="T12" fmla="*/ 274 w 548"/>
                  <a:gd name="T13" fmla="*/ 547 h 547"/>
                  <a:gd name="T14" fmla="*/ 286 w 548"/>
                  <a:gd name="T15" fmla="*/ 533 h 547"/>
                  <a:gd name="T16" fmla="*/ 359 w 548"/>
                  <a:gd name="T17" fmla="*/ 479 h 547"/>
                  <a:gd name="T18" fmla="*/ 449 w 548"/>
                  <a:gd name="T19" fmla="*/ 465 h 547"/>
                  <a:gd name="T20" fmla="*/ 468 w 548"/>
                  <a:gd name="T21" fmla="*/ 467 h 547"/>
                  <a:gd name="T22" fmla="*/ 466 w 548"/>
                  <a:gd name="T23" fmla="*/ 448 h 547"/>
                  <a:gd name="T24" fmla="*/ 480 w 548"/>
                  <a:gd name="T25" fmla="*/ 359 h 547"/>
                  <a:gd name="T26" fmla="*/ 533 w 548"/>
                  <a:gd name="T27" fmla="*/ 285 h 547"/>
                  <a:gd name="T28" fmla="*/ 548 w 548"/>
                  <a:gd name="T29" fmla="*/ 273 h 547"/>
                  <a:gd name="T30" fmla="*/ 533 w 548"/>
                  <a:gd name="T31" fmla="*/ 261 h 547"/>
                  <a:gd name="T32" fmla="*/ 480 w 548"/>
                  <a:gd name="T33" fmla="*/ 188 h 547"/>
                  <a:gd name="T34" fmla="*/ 466 w 548"/>
                  <a:gd name="T35" fmla="*/ 99 h 547"/>
                  <a:gd name="T36" fmla="*/ 468 w 548"/>
                  <a:gd name="T37" fmla="*/ 80 h 547"/>
                  <a:gd name="T38" fmla="*/ 449 w 548"/>
                  <a:gd name="T39" fmla="*/ 82 h 547"/>
                  <a:gd name="T40" fmla="*/ 359 w 548"/>
                  <a:gd name="T41" fmla="*/ 68 h 547"/>
                  <a:gd name="T42" fmla="*/ 286 w 548"/>
                  <a:gd name="T43" fmla="*/ 14 h 547"/>
                  <a:gd name="T44" fmla="*/ 274 w 548"/>
                  <a:gd name="T45" fmla="*/ 0 h 547"/>
                  <a:gd name="T46" fmla="*/ 262 w 548"/>
                  <a:gd name="T47" fmla="*/ 14 h 547"/>
                  <a:gd name="T48" fmla="*/ 189 w 548"/>
                  <a:gd name="T49" fmla="*/ 68 h 547"/>
                  <a:gd name="T50" fmla="*/ 99 w 548"/>
                  <a:gd name="T51" fmla="*/ 82 h 547"/>
                  <a:gd name="T52" fmla="*/ 81 w 548"/>
                  <a:gd name="T53" fmla="*/ 80 h 547"/>
                  <a:gd name="T54" fmla="*/ 82 w 548"/>
                  <a:gd name="T55" fmla="*/ 99 h 547"/>
                  <a:gd name="T56" fmla="*/ 68 w 548"/>
                  <a:gd name="T57" fmla="*/ 188 h 547"/>
                  <a:gd name="T58" fmla="*/ 15 w 548"/>
                  <a:gd name="T59" fmla="*/ 261 h 547"/>
                  <a:gd name="T60" fmla="*/ 0 w 548"/>
                  <a:gd name="T61" fmla="*/ 273 h 547"/>
                  <a:gd name="T62" fmla="*/ 15 w 548"/>
                  <a:gd name="T63" fmla="*/ 285 h 547"/>
                  <a:gd name="T64" fmla="*/ 68 w 548"/>
                  <a:gd name="T65" fmla="*/ 359 h 547"/>
                  <a:gd name="T66" fmla="*/ 97 w 548"/>
                  <a:gd name="T67" fmla="*/ 200 h 547"/>
                  <a:gd name="T68" fmla="*/ 114 w 548"/>
                  <a:gd name="T69" fmla="*/ 114 h 547"/>
                  <a:gd name="T70" fmla="*/ 201 w 548"/>
                  <a:gd name="T71" fmla="*/ 96 h 547"/>
                  <a:gd name="T72" fmla="*/ 274 w 548"/>
                  <a:gd name="T73" fmla="*/ 47 h 547"/>
                  <a:gd name="T74" fmla="*/ 347 w 548"/>
                  <a:gd name="T75" fmla="*/ 96 h 547"/>
                  <a:gd name="T76" fmla="*/ 434 w 548"/>
                  <a:gd name="T77" fmla="*/ 114 h 547"/>
                  <a:gd name="T78" fmla="*/ 451 w 548"/>
                  <a:gd name="T79" fmla="*/ 200 h 547"/>
                  <a:gd name="T80" fmla="*/ 500 w 548"/>
                  <a:gd name="T81" fmla="*/ 273 h 547"/>
                  <a:gd name="T82" fmla="*/ 451 w 548"/>
                  <a:gd name="T83" fmla="*/ 347 h 547"/>
                  <a:gd name="T84" fmla="*/ 434 w 548"/>
                  <a:gd name="T85" fmla="*/ 433 h 547"/>
                  <a:gd name="T86" fmla="*/ 347 w 548"/>
                  <a:gd name="T87" fmla="*/ 450 h 547"/>
                  <a:gd name="T88" fmla="*/ 274 w 548"/>
                  <a:gd name="T89" fmla="*/ 499 h 547"/>
                  <a:gd name="T90" fmla="*/ 201 w 548"/>
                  <a:gd name="T91" fmla="*/ 450 h 547"/>
                  <a:gd name="T92" fmla="*/ 116 w 548"/>
                  <a:gd name="T93" fmla="*/ 433 h 547"/>
                  <a:gd name="T94" fmla="*/ 114 w 548"/>
                  <a:gd name="T95" fmla="*/ 433 h 547"/>
                  <a:gd name="T96" fmla="*/ 97 w 548"/>
                  <a:gd name="T97" fmla="*/ 347 h 547"/>
                  <a:gd name="T98" fmla="*/ 48 w 548"/>
                  <a:gd name="T99" fmla="*/ 273 h 547"/>
                  <a:gd name="T100" fmla="*/ 97 w 548"/>
                  <a:gd name="T101" fmla="*/ 200 h 547"/>
                  <a:gd name="T102" fmla="*/ 97 w 548"/>
                  <a:gd name="T103" fmla="*/ 200 h 547"/>
                  <a:gd name="T104" fmla="*/ 97 w 548"/>
                  <a:gd name="T105" fmla="*/ 200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48" h="547">
                    <a:moveTo>
                      <a:pt x="68" y="359"/>
                    </a:moveTo>
                    <a:cubicBezTo>
                      <a:pt x="80" y="388"/>
                      <a:pt x="85" y="419"/>
                      <a:pt x="82" y="448"/>
                    </a:cubicBezTo>
                    <a:cubicBezTo>
                      <a:pt x="81" y="467"/>
                      <a:pt x="81" y="467"/>
                      <a:pt x="81" y="467"/>
                    </a:cubicBezTo>
                    <a:cubicBezTo>
                      <a:pt x="99" y="465"/>
                      <a:pt x="99" y="465"/>
                      <a:pt x="99" y="465"/>
                    </a:cubicBezTo>
                    <a:cubicBezTo>
                      <a:pt x="129" y="462"/>
                      <a:pt x="160" y="467"/>
                      <a:pt x="189" y="479"/>
                    </a:cubicBezTo>
                    <a:cubicBezTo>
                      <a:pt x="218" y="491"/>
                      <a:pt x="243" y="510"/>
                      <a:pt x="262" y="533"/>
                    </a:cubicBezTo>
                    <a:cubicBezTo>
                      <a:pt x="274" y="547"/>
                      <a:pt x="274" y="547"/>
                      <a:pt x="274" y="547"/>
                    </a:cubicBezTo>
                    <a:cubicBezTo>
                      <a:pt x="286" y="533"/>
                      <a:pt x="286" y="533"/>
                      <a:pt x="286" y="533"/>
                    </a:cubicBezTo>
                    <a:cubicBezTo>
                      <a:pt x="305" y="510"/>
                      <a:pt x="330" y="491"/>
                      <a:pt x="359" y="479"/>
                    </a:cubicBezTo>
                    <a:cubicBezTo>
                      <a:pt x="388" y="467"/>
                      <a:pt x="419" y="462"/>
                      <a:pt x="449" y="465"/>
                    </a:cubicBezTo>
                    <a:cubicBezTo>
                      <a:pt x="468" y="467"/>
                      <a:pt x="468" y="467"/>
                      <a:pt x="468" y="467"/>
                    </a:cubicBezTo>
                    <a:cubicBezTo>
                      <a:pt x="466" y="448"/>
                      <a:pt x="466" y="448"/>
                      <a:pt x="466" y="448"/>
                    </a:cubicBezTo>
                    <a:cubicBezTo>
                      <a:pt x="463" y="419"/>
                      <a:pt x="468" y="388"/>
                      <a:pt x="480" y="359"/>
                    </a:cubicBezTo>
                    <a:cubicBezTo>
                      <a:pt x="492" y="330"/>
                      <a:pt x="510" y="304"/>
                      <a:pt x="533" y="285"/>
                    </a:cubicBezTo>
                    <a:cubicBezTo>
                      <a:pt x="548" y="273"/>
                      <a:pt x="548" y="273"/>
                      <a:pt x="548" y="273"/>
                    </a:cubicBezTo>
                    <a:cubicBezTo>
                      <a:pt x="533" y="261"/>
                      <a:pt x="533" y="261"/>
                      <a:pt x="533" y="261"/>
                    </a:cubicBezTo>
                    <a:cubicBezTo>
                      <a:pt x="510" y="242"/>
                      <a:pt x="492" y="217"/>
                      <a:pt x="480" y="188"/>
                    </a:cubicBezTo>
                    <a:cubicBezTo>
                      <a:pt x="468" y="159"/>
                      <a:pt x="463" y="128"/>
                      <a:pt x="466" y="99"/>
                    </a:cubicBezTo>
                    <a:cubicBezTo>
                      <a:pt x="468" y="80"/>
                      <a:pt x="468" y="80"/>
                      <a:pt x="468" y="80"/>
                    </a:cubicBezTo>
                    <a:cubicBezTo>
                      <a:pt x="449" y="82"/>
                      <a:pt x="449" y="82"/>
                      <a:pt x="449" y="82"/>
                    </a:cubicBezTo>
                    <a:cubicBezTo>
                      <a:pt x="419" y="85"/>
                      <a:pt x="388" y="80"/>
                      <a:pt x="359" y="68"/>
                    </a:cubicBezTo>
                    <a:cubicBezTo>
                      <a:pt x="330" y="56"/>
                      <a:pt x="305" y="37"/>
                      <a:pt x="286" y="14"/>
                    </a:cubicBezTo>
                    <a:cubicBezTo>
                      <a:pt x="274" y="0"/>
                      <a:pt x="274" y="0"/>
                      <a:pt x="274" y="0"/>
                    </a:cubicBezTo>
                    <a:cubicBezTo>
                      <a:pt x="262" y="14"/>
                      <a:pt x="262" y="14"/>
                      <a:pt x="262" y="14"/>
                    </a:cubicBezTo>
                    <a:cubicBezTo>
                      <a:pt x="243" y="37"/>
                      <a:pt x="218" y="56"/>
                      <a:pt x="189" y="68"/>
                    </a:cubicBezTo>
                    <a:cubicBezTo>
                      <a:pt x="160" y="80"/>
                      <a:pt x="129" y="85"/>
                      <a:pt x="99" y="82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2" y="99"/>
                      <a:pt x="82" y="99"/>
                      <a:pt x="82" y="99"/>
                    </a:cubicBezTo>
                    <a:cubicBezTo>
                      <a:pt x="85" y="128"/>
                      <a:pt x="80" y="159"/>
                      <a:pt x="68" y="188"/>
                    </a:cubicBezTo>
                    <a:cubicBezTo>
                      <a:pt x="56" y="217"/>
                      <a:pt x="38" y="242"/>
                      <a:pt x="15" y="261"/>
                    </a:cubicBezTo>
                    <a:cubicBezTo>
                      <a:pt x="0" y="273"/>
                      <a:pt x="0" y="273"/>
                      <a:pt x="0" y="273"/>
                    </a:cubicBezTo>
                    <a:cubicBezTo>
                      <a:pt x="15" y="285"/>
                      <a:pt x="15" y="285"/>
                      <a:pt x="15" y="285"/>
                    </a:cubicBezTo>
                    <a:cubicBezTo>
                      <a:pt x="38" y="304"/>
                      <a:pt x="56" y="330"/>
                      <a:pt x="68" y="359"/>
                    </a:cubicBezTo>
                    <a:close/>
                    <a:moveTo>
                      <a:pt x="97" y="200"/>
                    </a:moveTo>
                    <a:cubicBezTo>
                      <a:pt x="109" y="172"/>
                      <a:pt x="115" y="143"/>
                      <a:pt x="114" y="114"/>
                    </a:cubicBezTo>
                    <a:cubicBezTo>
                      <a:pt x="143" y="114"/>
                      <a:pt x="173" y="108"/>
                      <a:pt x="201" y="96"/>
                    </a:cubicBezTo>
                    <a:cubicBezTo>
                      <a:pt x="229" y="85"/>
                      <a:pt x="254" y="68"/>
                      <a:pt x="274" y="47"/>
                    </a:cubicBezTo>
                    <a:cubicBezTo>
                      <a:pt x="294" y="68"/>
                      <a:pt x="319" y="85"/>
                      <a:pt x="347" y="96"/>
                    </a:cubicBezTo>
                    <a:cubicBezTo>
                      <a:pt x="375" y="108"/>
                      <a:pt x="405" y="114"/>
                      <a:pt x="434" y="114"/>
                    </a:cubicBezTo>
                    <a:cubicBezTo>
                      <a:pt x="434" y="143"/>
                      <a:pt x="439" y="172"/>
                      <a:pt x="451" y="200"/>
                    </a:cubicBezTo>
                    <a:cubicBezTo>
                      <a:pt x="463" y="228"/>
                      <a:pt x="479" y="253"/>
                      <a:pt x="500" y="273"/>
                    </a:cubicBezTo>
                    <a:cubicBezTo>
                      <a:pt x="479" y="294"/>
                      <a:pt x="463" y="319"/>
                      <a:pt x="451" y="347"/>
                    </a:cubicBezTo>
                    <a:cubicBezTo>
                      <a:pt x="439" y="375"/>
                      <a:pt x="434" y="404"/>
                      <a:pt x="434" y="433"/>
                    </a:cubicBezTo>
                    <a:cubicBezTo>
                      <a:pt x="405" y="433"/>
                      <a:pt x="375" y="439"/>
                      <a:pt x="347" y="450"/>
                    </a:cubicBezTo>
                    <a:cubicBezTo>
                      <a:pt x="319" y="462"/>
                      <a:pt x="294" y="479"/>
                      <a:pt x="274" y="499"/>
                    </a:cubicBezTo>
                    <a:cubicBezTo>
                      <a:pt x="254" y="479"/>
                      <a:pt x="229" y="462"/>
                      <a:pt x="201" y="450"/>
                    </a:cubicBezTo>
                    <a:cubicBezTo>
                      <a:pt x="173" y="439"/>
                      <a:pt x="145" y="433"/>
                      <a:pt x="116" y="433"/>
                    </a:cubicBezTo>
                    <a:cubicBezTo>
                      <a:pt x="115" y="433"/>
                      <a:pt x="115" y="433"/>
                      <a:pt x="114" y="433"/>
                    </a:cubicBezTo>
                    <a:cubicBezTo>
                      <a:pt x="115" y="404"/>
                      <a:pt x="109" y="375"/>
                      <a:pt x="97" y="347"/>
                    </a:cubicBezTo>
                    <a:cubicBezTo>
                      <a:pt x="86" y="319"/>
                      <a:pt x="69" y="294"/>
                      <a:pt x="48" y="273"/>
                    </a:cubicBezTo>
                    <a:cubicBezTo>
                      <a:pt x="69" y="253"/>
                      <a:pt x="86" y="228"/>
                      <a:pt x="97" y="200"/>
                    </a:cubicBezTo>
                    <a:close/>
                    <a:moveTo>
                      <a:pt x="97" y="200"/>
                    </a:moveTo>
                    <a:cubicBezTo>
                      <a:pt x="97" y="200"/>
                      <a:pt x="97" y="200"/>
                      <a:pt x="97" y="20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90401479-37C4-43EB-BBAB-C2FC2F60C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9800" y="3187700"/>
                <a:ext cx="50800" cy="508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5270C81A-19B6-422A-BD1A-1C13921C6B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0" y="3289300"/>
                <a:ext cx="50800" cy="508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E5EF95FC-F35E-41AA-AA6F-098CCE365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57600" y="3238500"/>
                <a:ext cx="50800" cy="508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B9C1F807-42B6-4430-B0A1-D5B34F9E1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988" y="3263900"/>
                <a:ext cx="50800" cy="508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62EF3066-C384-4342-970F-E464979DB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6388" y="3314700"/>
                <a:ext cx="50800" cy="4921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6993260-F8A0-4B8D-B0BE-07F69579708F}"/>
                </a:ext>
              </a:extLst>
            </p:cNvPr>
            <p:cNvGrpSpPr/>
            <p:nvPr/>
          </p:nvGrpSpPr>
          <p:grpSpPr>
            <a:xfrm>
              <a:off x="641237" y="1613289"/>
              <a:ext cx="413343" cy="411052"/>
              <a:chOff x="1984375" y="-3175"/>
              <a:chExt cx="5175250" cy="5146675"/>
            </a:xfrm>
            <a:solidFill>
              <a:schemeClr val="bg1"/>
            </a:solidFill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65D2E1D5-3B76-4629-934C-71C700E92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4600" y="2986088"/>
                <a:ext cx="168275" cy="165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CB18D652-2E8D-4F0E-8A00-8C5FB90BD7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4600" y="3649663"/>
                <a:ext cx="168275" cy="165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32FDEA1E-39AA-4D08-86A3-E3CC84CC2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4600" y="4313238"/>
                <a:ext cx="168275" cy="1666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8" name="Freeform 8">
                <a:extLst>
                  <a:ext uri="{FF2B5EF4-FFF2-40B4-BE49-F238E27FC236}">
                    <a16:creationId xmlns:a16="http://schemas.microsoft.com/office/drawing/2014/main" id="{94757245-53D9-423F-9BF7-4556F0F38A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84375" y="-3175"/>
                <a:ext cx="5175250" cy="5146675"/>
              </a:xfrm>
              <a:custGeom>
                <a:avLst/>
                <a:gdLst>
                  <a:gd name="T0" fmla="*/ 1674 w 1984"/>
                  <a:gd name="T1" fmla="*/ 694 h 1984"/>
                  <a:gd name="T2" fmla="*/ 1691 w 1984"/>
                  <a:gd name="T3" fmla="*/ 416 h 1984"/>
                  <a:gd name="T4" fmla="*/ 1339 w 1984"/>
                  <a:gd name="T5" fmla="*/ 448 h 1984"/>
                  <a:gd name="T6" fmla="*/ 1275 w 1984"/>
                  <a:gd name="T7" fmla="*/ 448 h 1984"/>
                  <a:gd name="T8" fmla="*/ 982 w 1984"/>
                  <a:gd name="T9" fmla="*/ 721 h 1984"/>
                  <a:gd name="T10" fmla="*/ 895 w 1984"/>
                  <a:gd name="T11" fmla="*/ 411 h 1984"/>
                  <a:gd name="T12" fmla="*/ 969 w 1984"/>
                  <a:gd name="T13" fmla="*/ 101 h 1984"/>
                  <a:gd name="T14" fmla="*/ 828 w 1984"/>
                  <a:gd name="T15" fmla="*/ 142 h 1984"/>
                  <a:gd name="T16" fmla="*/ 745 w 1984"/>
                  <a:gd name="T17" fmla="*/ 329 h 1984"/>
                  <a:gd name="T18" fmla="*/ 675 w 1984"/>
                  <a:gd name="T19" fmla="*/ 0 h 1984"/>
                  <a:gd name="T20" fmla="*/ 576 w 1984"/>
                  <a:gd name="T21" fmla="*/ 102 h 1984"/>
                  <a:gd name="T22" fmla="*/ 520 w 1984"/>
                  <a:gd name="T23" fmla="*/ 153 h 1984"/>
                  <a:gd name="T24" fmla="*/ 383 w 1984"/>
                  <a:gd name="T25" fmla="*/ 97 h 1984"/>
                  <a:gd name="T26" fmla="*/ 337 w 1984"/>
                  <a:gd name="T27" fmla="*/ 246 h 1984"/>
                  <a:gd name="T28" fmla="*/ 359 w 1984"/>
                  <a:gd name="T29" fmla="*/ 708 h 1984"/>
                  <a:gd name="T30" fmla="*/ 288 w 1984"/>
                  <a:gd name="T31" fmla="*/ 960 h 1984"/>
                  <a:gd name="T32" fmla="*/ 96 w 1984"/>
                  <a:gd name="T33" fmla="*/ 960 h 1984"/>
                  <a:gd name="T34" fmla="*/ 113 w 1984"/>
                  <a:gd name="T35" fmla="*/ 1238 h 1984"/>
                  <a:gd name="T36" fmla="*/ 448 w 1984"/>
                  <a:gd name="T37" fmla="*/ 1984 h 1984"/>
                  <a:gd name="T38" fmla="*/ 1696 w 1984"/>
                  <a:gd name="T39" fmla="*/ 1856 h 1984"/>
                  <a:gd name="T40" fmla="*/ 1920 w 1984"/>
                  <a:gd name="T41" fmla="*/ 1088 h 1984"/>
                  <a:gd name="T42" fmla="*/ 1920 w 1984"/>
                  <a:gd name="T43" fmla="*/ 896 h 1984"/>
                  <a:gd name="T44" fmla="*/ 1467 w 1984"/>
                  <a:gd name="T45" fmla="*/ 608 h 1984"/>
                  <a:gd name="T46" fmla="*/ 1053 w 1984"/>
                  <a:gd name="T47" fmla="*/ 735 h 1984"/>
                  <a:gd name="T48" fmla="*/ 1275 w 1984"/>
                  <a:gd name="T49" fmla="*/ 761 h 1984"/>
                  <a:gd name="T50" fmla="*/ 1307 w 1984"/>
                  <a:gd name="T51" fmla="*/ 832 h 1984"/>
                  <a:gd name="T52" fmla="*/ 1339 w 1984"/>
                  <a:gd name="T53" fmla="*/ 761 h 1984"/>
                  <a:gd name="T54" fmla="*/ 1499 w 1984"/>
                  <a:gd name="T55" fmla="*/ 669 h 1984"/>
                  <a:gd name="T56" fmla="*/ 967 w 1984"/>
                  <a:gd name="T57" fmla="*/ 896 h 1984"/>
                  <a:gd name="T58" fmla="*/ 886 w 1984"/>
                  <a:gd name="T59" fmla="*/ 170 h 1984"/>
                  <a:gd name="T60" fmla="*/ 941 w 1984"/>
                  <a:gd name="T61" fmla="*/ 159 h 1984"/>
                  <a:gd name="T62" fmla="*/ 844 w 1984"/>
                  <a:gd name="T63" fmla="*/ 371 h 1984"/>
                  <a:gd name="T64" fmla="*/ 640 w 1984"/>
                  <a:gd name="T65" fmla="*/ 93 h 1984"/>
                  <a:gd name="T66" fmla="*/ 704 w 1984"/>
                  <a:gd name="T67" fmla="*/ 96 h 1984"/>
                  <a:gd name="T68" fmla="*/ 663 w 1984"/>
                  <a:gd name="T69" fmla="*/ 320 h 1984"/>
                  <a:gd name="T70" fmla="*/ 388 w 1984"/>
                  <a:gd name="T71" fmla="*/ 206 h 1984"/>
                  <a:gd name="T72" fmla="*/ 438 w 1984"/>
                  <a:gd name="T73" fmla="*/ 153 h 1984"/>
                  <a:gd name="T74" fmla="*/ 526 w 1984"/>
                  <a:gd name="T75" fmla="*/ 356 h 1984"/>
                  <a:gd name="T76" fmla="*/ 672 w 1984"/>
                  <a:gd name="T77" fmla="*/ 384 h 1984"/>
                  <a:gd name="T78" fmla="*/ 881 w 1984"/>
                  <a:gd name="T79" fmla="*/ 896 h 1984"/>
                  <a:gd name="T80" fmla="*/ 608 w 1984"/>
                  <a:gd name="T81" fmla="*/ 800 h 1984"/>
                  <a:gd name="T82" fmla="*/ 416 w 1984"/>
                  <a:gd name="T83" fmla="*/ 640 h 1984"/>
                  <a:gd name="T84" fmla="*/ 419 w 1984"/>
                  <a:gd name="T85" fmla="*/ 960 h 1984"/>
                  <a:gd name="T86" fmla="*/ 352 w 1984"/>
                  <a:gd name="T87" fmla="*/ 982 h 1984"/>
                  <a:gd name="T88" fmla="*/ 413 w 1984"/>
                  <a:gd name="T89" fmla="*/ 1152 h 1984"/>
                  <a:gd name="T90" fmla="*/ 256 w 1984"/>
                  <a:gd name="T91" fmla="*/ 1024 h 1984"/>
                  <a:gd name="T92" fmla="*/ 64 w 1984"/>
                  <a:gd name="T93" fmla="*/ 1536 h 1984"/>
                  <a:gd name="T94" fmla="*/ 320 w 1984"/>
                  <a:gd name="T95" fmla="*/ 1216 h 1984"/>
                  <a:gd name="T96" fmla="*/ 343 w 1984"/>
                  <a:gd name="T97" fmla="*/ 1257 h 1984"/>
                  <a:gd name="T98" fmla="*/ 599 w 1984"/>
                  <a:gd name="T99" fmla="*/ 1303 h 1984"/>
                  <a:gd name="T100" fmla="*/ 480 w 1984"/>
                  <a:gd name="T101" fmla="*/ 1245 h 1984"/>
                  <a:gd name="T102" fmla="*/ 832 w 1984"/>
                  <a:gd name="T103" fmla="*/ 1553 h 1984"/>
                  <a:gd name="T104" fmla="*/ 853 w 1984"/>
                  <a:gd name="T105" fmla="*/ 1344 h 1984"/>
                  <a:gd name="T106" fmla="*/ 895 w 1984"/>
                  <a:gd name="T107" fmla="*/ 1536 h 1984"/>
                  <a:gd name="T108" fmla="*/ 891 w 1984"/>
                  <a:gd name="T109" fmla="*/ 1600 h 1984"/>
                  <a:gd name="T110" fmla="*/ 1696 w 1984"/>
                  <a:gd name="T111" fmla="*/ 1792 h 1984"/>
                  <a:gd name="T112" fmla="*/ 1792 w 1984"/>
                  <a:gd name="T113" fmla="*/ 1280 h 1984"/>
                  <a:gd name="T114" fmla="*/ 499 w 1984"/>
                  <a:gd name="T115" fmla="*/ 1174 h 1984"/>
                  <a:gd name="T116" fmla="*/ 1728 w 1984"/>
                  <a:gd name="T117" fmla="*/ 1088 h 1984"/>
                  <a:gd name="T118" fmla="*/ 480 w 1984"/>
                  <a:gd name="T119" fmla="*/ 992 h 1984"/>
                  <a:gd name="T120" fmla="*/ 1920 w 1984"/>
                  <a:gd name="T121" fmla="*/ 1024 h 1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984" h="1984">
                    <a:moveTo>
                      <a:pt x="1920" y="896"/>
                    </a:moveTo>
                    <a:cubicBezTo>
                      <a:pt x="1777" y="896"/>
                      <a:pt x="1777" y="896"/>
                      <a:pt x="1777" y="896"/>
                    </a:cubicBezTo>
                    <a:cubicBezTo>
                      <a:pt x="1760" y="821"/>
                      <a:pt x="1725" y="752"/>
                      <a:pt x="1674" y="694"/>
                    </a:cubicBezTo>
                    <a:cubicBezTo>
                      <a:pt x="1651" y="668"/>
                      <a:pt x="1623" y="647"/>
                      <a:pt x="1594" y="632"/>
                    </a:cubicBezTo>
                    <a:cubicBezTo>
                      <a:pt x="1653" y="592"/>
                      <a:pt x="1691" y="524"/>
                      <a:pt x="1691" y="448"/>
                    </a:cubicBezTo>
                    <a:cubicBezTo>
                      <a:pt x="1691" y="416"/>
                      <a:pt x="1691" y="416"/>
                      <a:pt x="1691" y="416"/>
                    </a:cubicBezTo>
                    <a:cubicBezTo>
                      <a:pt x="1531" y="416"/>
                      <a:pt x="1531" y="416"/>
                      <a:pt x="1531" y="416"/>
                    </a:cubicBezTo>
                    <a:cubicBezTo>
                      <a:pt x="1449" y="416"/>
                      <a:pt x="1378" y="460"/>
                      <a:pt x="1339" y="525"/>
                    </a:cubicBezTo>
                    <a:cubicBezTo>
                      <a:pt x="1339" y="448"/>
                      <a:pt x="1339" y="448"/>
                      <a:pt x="1339" y="448"/>
                    </a:cubicBezTo>
                    <a:cubicBezTo>
                      <a:pt x="1339" y="377"/>
                      <a:pt x="1396" y="320"/>
                      <a:pt x="1467" y="320"/>
                    </a:cubicBezTo>
                    <a:cubicBezTo>
                      <a:pt x="1467" y="256"/>
                      <a:pt x="1467" y="256"/>
                      <a:pt x="1467" y="256"/>
                    </a:cubicBezTo>
                    <a:cubicBezTo>
                      <a:pt x="1361" y="256"/>
                      <a:pt x="1275" y="342"/>
                      <a:pt x="1275" y="448"/>
                    </a:cubicBezTo>
                    <a:cubicBezTo>
                      <a:pt x="1275" y="626"/>
                      <a:pt x="1275" y="626"/>
                      <a:pt x="1275" y="626"/>
                    </a:cubicBezTo>
                    <a:cubicBezTo>
                      <a:pt x="1180" y="591"/>
                      <a:pt x="1074" y="617"/>
                      <a:pt x="1006" y="693"/>
                    </a:cubicBezTo>
                    <a:cubicBezTo>
                      <a:pt x="998" y="702"/>
                      <a:pt x="990" y="711"/>
                      <a:pt x="982" y="721"/>
                    </a:cubicBezTo>
                    <a:cubicBezTo>
                      <a:pt x="985" y="708"/>
                      <a:pt x="985" y="708"/>
                      <a:pt x="985" y="708"/>
                    </a:cubicBezTo>
                    <a:cubicBezTo>
                      <a:pt x="990" y="686"/>
                      <a:pt x="992" y="664"/>
                      <a:pt x="992" y="640"/>
                    </a:cubicBezTo>
                    <a:cubicBezTo>
                      <a:pt x="992" y="550"/>
                      <a:pt x="955" y="469"/>
                      <a:pt x="895" y="411"/>
                    </a:cubicBezTo>
                    <a:cubicBezTo>
                      <a:pt x="1007" y="246"/>
                      <a:pt x="1007" y="246"/>
                      <a:pt x="1007" y="246"/>
                    </a:cubicBezTo>
                    <a:cubicBezTo>
                      <a:pt x="1009" y="242"/>
                      <a:pt x="1012" y="238"/>
                      <a:pt x="1014" y="234"/>
                    </a:cubicBezTo>
                    <a:cubicBezTo>
                      <a:pt x="1038" y="185"/>
                      <a:pt x="1018" y="126"/>
                      <a:pt x="969" y="101"/>
                    </a:cubicBezTo>
                    <a:cubicBezTo>
                      <a:pt x="961" y="97"/>
                      <a:pt x="961" y="97"/>
                      <a:pt x="961" y="97"/>
                    </a:cubicBezTo>
                    <a:cubicBezTo>
                      <a:pt x="938" y="86"/>
                      <a:pt x="911" y="84"/>
                      <a:pt x="886" y="92"/>
                    </a:cubicBezTo>
                    <a:cubicBezTo>
                      <a:pt x="860" y="100"/>
                      <a:pt x="840" y="118"/>
                      <a:pt x="828" y="142"/>
                    </a:cubicBezTo>
                    <a:cubicBezTo>
                      <a:pt x="826" y="146"/>
                      <a:pt x="825" y="149"/>
                      <a:pt x="823" y="153"/>
                    </a:cubicBezTo>
                    <a:cubicBezTo>
                      <a:pt x="758" y="332"/>
                      <a:pt x="758" y="332"/>
                      <a:pt x="758" y="332"/>
                    </a:cubicBezTo>
                    <a:cubicBezTo>
                      <a:pt x="754" y="331"/>
                      <a:pt x="749" y="330"/>
                      <a:pt x="745" y="329"/>
                    </a:cubicBezTo>
                    <a:cubicBezTo>
                      <a:pt x="767" y="102"/>
                      <a:pt x="767" y="102"/>
                      <a:pt x="767" y="102"/>
                    </a:cubicBezTo>
                    <a:cubicBezTo>
                      <a:pt x="768" y="99"/>
                      <a:pt x="768" y="96"/>
                      <a:pt x="768" y="93"/>
                    </a:cubicBezTo>
                    <a:cubicBezTo>
                      <a:pt x="768" y="42"/>
                      <a:pt x="726" y="0"/>
                      <a:pt x="675" y="0"/>
                    </a:cubicBezTo>
                    <a:cubicBezTo>
                      <a:pt x="669" y="0"/>
                      <a:pt x="669" y="0"/>
                      <a:pt x="669" y="0"/>
                    </a:cubicBezTo>
                    <a:cubicBezTo>
                      <a:pt x="618" y="0"/>
                      <a:pt x="576" y="42"/>
                      <a:pt x="576" y="93"/>
                    </a:cubicBezTo>
                    <a:cubicBezTo>
                      <a:pt x="576" y="96"/>
                      <a:pt x="576" y="99"/>
                      <a:pt x="576" y="102"/>
                    </a:cubicBezTo>
                    <a:cubicBezTo>
                      <a:pt x="599" y="329"/>
                      <a:pt x="599" y="329"/>
                      <a:pt x="599" y="329"/>
                    </a:cubicBezTo>
                    <a:cubicBezTo>
                      <a:pt x="595" y="330"/>
                      <a:pt x="590" y="331"/>
                      <a:pt x="586" y="332"/>
                    </a:cubicBezTo>
                    <a:cubicBezTo>
                      <a:pt x="520" y="153"/>
                      <a:pt x="520" y="153"/>
                      <a:pt x="520" y="153"/>
                    </a:cubicBezTo>
                    <a:cubicBezTo>
                      <a:pt x="519" y="149"/>
                      <a:pt x="518" y="146"/>
                      <a:pt x="516" y="142"/>
                    </a:cubicBezTo>
                    <a:cubicBezTo>
                      <a:pt x="504" y="118"/>
                      <a:pt x="484" y="100"/>
                      <a:pt x="458" y="92"/>
                    </a:cubicBezTo>
                    <a:cubicBezTo>
                      <a:pt x="433" y="84"/>
                      <a:pt x="407" y="86"/>
                      <a:pt x="383" y="97"/>
                    </a:cubicBezTo>
                    <a:cubicBezTo>
                      <a:pt x="375" y="101"/>
                      <a:pt x="375" y="101"/>
                      <a:pt x="375" y="101"/>
                    </a:cubicBezTo>
                    <a:cubicBezTo>
                      <a:pt x="326" y="126"/>
                      <a:pt x="306" y="185"/>
                      <a:pt x="331" y="234"/>
                    </a:cubicBezTo>
                    <a:cubicBezTo>
                      <a:pt x="333" y="238"/>
                      <a:pt x="335" y="242"/>
                      <a:pt x="337" y="246"/>
                    </a:cubicBezTo>
                    <a:cubicBezTo>
                      <a:pt x="449" y="411"/>
                      <a:pt x="449" y="411"/>
                      <a:pt x="449" y="411"/>
                    </a:cubicBezTo>
                    <a:cubicBezTo>
                      <a:pt x="389" y="469"/>
                      <a:pt x="352" y="551"/>
                      <a:pt x="352" y="642"/>
                    </a:cubicBezTo>
                    <a:cubicBezTo>
                      <a:pt x="352" y="664"/>
                      <a:pt x="354" y="686"/>
                      <a:pt x="359" y="708"/>
                    </a:cubicBezTo>
                    <a:cubicBezTo>
                      <a:pt x="398" y="896"/>
                      <a:pt x="398" y="896"/>
                      <a:pt x="398" y="896"/>
                    </a:cubicBezTo>
                    <a:cubicBezTo>
                      <a:pt x="352" y="896"/>
                      <a:pt x="352" y="896"/>
                      <a:pt x="352" y="896"/>
                    </a:cubicBezTo>
                    <a:cubicBezTo>
                      <a:pt x="317" y="896"/>
                      <a:pt x="288" y="925"/>
                      <a:pt x="288" y="960"/>
                    </a:cubicBezTo>
                    <a:cubicBezTo>
                      <a:pt x="288" y="963"/>
                      <a:pt x="288" y="963"/>
                      <a:pt x="288" y="963"/>
                    </a:cubicBezTo>
                    <a:cubicBezTo>
                      <a:pt x="278" y="961"/>
                      <a:pt x="267" y="960"/>
                      <a:pt x="256" y="960"/>
                    </a:cubicBezTo>
                    <a:cubicBezTo>
                      <a:pt x="96" y="960"/>
                      <a:pt x="96" y="960"/>
                      <a:pt x="96" y="960"/>
                    </a:cubicBezTo>
                    <a:cubicBezTo>
                      <a:pt x="96" y="992"/>
                      <a:pt x="96" y="992"/>
                      <a:pt x="96" y="992"/>
                    </a:cubicBezTo>
                    <a:cubicBezTo>
                      <a:pt x="96" y="1068"/>
                      <a:pt x="134" y="1136"/>
                      <a:pt x="193" y="1176"/>
                    </a:cubicBezTo>
                    <a:cubicBezTo>
                      <a:pt x="164" y="1191"/>
                      <a:pt x="136" y="1212"/>
                      <a:pt x="113" y="1238"/>
                    </a:cubicBezTo>
                    <a:cubicBezTo>
                      <a:pt x="40" y="1320"/>
                      <a:pt x="0" y="1426"/>
                      <a:pt x="0" y="1536"/>
                    </a:cubicBezTo>
                    <a:cubicBezTo>
                      <a:pt x="0" y="1659"/>
                      <a:pt x="49" y="1774"/>
                      <a:pt x="137" y="1859"/>
                    </a:cubicBezTo>
                    <a:cubicBezTo>
                      <a:pt x="222" y="1940"/>
                      <a:pt x="331" y="1984"/>
                      <a:pt x="448" y="1984"/>
                    </a:cubicBezTo>
                    <a:cubicBezTo>
                      <a:pt x="454" y="1984"/>
                      <a:pt x="460" y="1984"/>
                      <a:pt x="466" y="1984"/>
                    </a:cubicBezTo>
                    <a:cubicBezTo>
                      <a:pt x="580" y="1979"/>
                      <a:pt x="683" y="1931"/>
                      <a:pt x="760" y="1856"/>
                    </a:cubicBezTo>
                    <a:cubicBezTo>
                      <a:pt x="1696" y="1856"/>
                      <a:pt x="1696" y="1856"/>
                      <a:pt x="1696" y="1856"/>
                    </a:cubicBezTo>
                    <a:cubicBezTo>
                      <a:pt x="1784" y="1856"/>
                      <a:pt x="1856" y="1784"/>
                      <a:pt x="1856" y="1696"/>
                    </a:cubicBezTo>
                    <a:cubicBezTo>
                      <a:pt x="1856" y="1088"/>
                      <a:pt x="1856" y="1088"/>
                      <a:pt x="1856" y="1088"/>
                    </a:cubicBezTo>
                    <a:cubicBezTo>
                      <a:pt x="1920" y="1088"/>
                      <a:pt x="1920" y="1088"/>
                      <a:pt x="1920" y="1088"/>
                    </a:cubicBezTo>
                    <a:cubicBezTo>
                      <a:pt x="1955" y="1088"/>
                      <a:pt x="1984" y="1059"/>
                      <a:pt x="1984" y="1024"/>
                    </a:cubicBezTo>
                    <a:cubicBezTo>
                      <a:pt x="1984" y="960"/>
                      <a:pt x="1984" y="960"/>
                      <a:pt x="1984" y="960"/>
                    </a:cubicBezTo>
                    <a:cubicBezTo>
                      <a:pt x="1984" y="925"/>
                      <a:pt x="1955" y="896"/>
                      <a:pt x="1920" y="896"/>
                    </a:cubicBezTo>
                    <a:close/>
                    <a:moveTo>
                      <a:pt x="1531" y="480"/>
                    </a:moveTo>
                    <a:cubicBezTo>
                      <a:pt x="1624" y="480"/>
                      <a:pt x="1624" y="480"/>
                      <a:pt x="1624" y="480"/>
                    </a:cubicBezTo>
                    <a:cubicBezTo>
                      <a:pt x="1609" y="553"/>
                      <a:pt x="1544" y="608"/>
                      <a:pt x="1467" y="608"/>
                    </a:cubicBezTo>
                    <a:cubicBezTo>
                      <a:pt x="1374" y="608"/>
                      <a:pt x="1374" y="608"/>
                      <a:pt x="1374" y="608"/>
                    </a:cubicBezTo>
                    <a:cubicBezTo>
                      <a:pt x="1389" y="535"/>
                      <a:pt x="1454" y="480"/>
                      <a:pt x="1531" y="480"/>
                    </a:cubicBezTo>
                    <a:close/>
                    <a:moveTo>
                      <a:pt x="1053" y="735"/>
                    </a:moveTo>
                    <a:cubicBezTo>
                      <a:pt x="1105" y="677"/>
                      <a:pt x="1192" y="658"/>
                      <a:pt x="1263" y="689"/>
                    </a:cubicBezTo>
                    <a:cubicBezTo>
                      <a:pt x="1267" y="690"/>
                      <a:pt x="1271" y="692"/>
                      <a:pt x="1275" y="693"/>
                    </a:cubicBezTo>
                    <a:cubicBezTo>
                      <a:pt x="1275" y="761"/>
                      <a:pt x="1275" y="761"/>
                      <a:pt x="1275" y="761"/>
                    </a:cubicBezTo>
                    <a:cubicBezTo>
                      <a:pt x="1243" y="750"/>
                      <a:pt x="1213" y="725"/>
                      <a:pt x="1202" y="713"/>
                    </a:cubicBezTo>
                    <a:cubicBezTo>
                      <a:pt x="1156" y="759"/>
                      <a:pt x="1156" y="759"/>
                      <a:pt x="1156" y="759"/>
                    </a:cubicBezTo>
                    <a:cubicBezTo>
                      <a:pt x="1164" y="766"/>
                      <a:pt x="1232" y="832"/>
                      <a:pt x="1307" y="832"/>
                    </a:cubicBezTo>
                    <a:cubicBezTo>
                      <a:pt x="1382" y="832"/>
                      <a:pt x="1450" y="766"/>
                      <a:pt x="1458" y="759"/>
                    </a:cubicBezTo>
                    <a:cubicBezTo>
                      <a:pt x="1412" y="713"/>
                      <a:pt x="1412" y="713"/>
                      <a:pt x="1412" y="713"/>
                    </a:cubicBezTo>
                    <a:cubicBezTo>
                      <a:pt x="1401" y="725"/>
                      <a:pt x="1371" y="750"/>
                      <a:pt x="1339" y="761"/>
                    </a:cubicBezTo>
                    <a:cubicBezTo>
                      <a:pt x="1339" y="672"/>
                      <a:pt x="1339" y="672"/>
                      <a:pt x="1339" y="672"/>
                    </a:cubicBezTo>
                    <a:cubicBezTo>
                      <a:pt x="1467" y="672"/>
                      <a:pt x="1467" y="672"/>
                      <a:pt x="1467" y="672"/>
                    </a:cubicBezTo>
                    <a:cubicBezTo>
                      <a:pt x="1478" y="672"/>
                      <a:pt x="1488" y="671"/>
                      <a:pt x="1499" y="669"/>
                    </a:cubicBezTo>
                    <a:cubicBezTo>
                      <a:pt x="1544" y="673"/>
                      <a:pt x="1591" y="698"/>
                      <a:pt x="1626" y="737"/>
                    </a:cubicBezTo>
                    <a:cubicBezTo>
                      <a:pt x="1667" y="783"/>
                      <a:pt x="1696" y="837"/>
                      <a:pt x="1711" y="896"/>
                    </a:cubicBezTo>
                    <a:cubicBezTo>
                      <a:pt x="967" y="896"/>
                      <a:pt x="967" y="896"/>
                      <a:pt x="967" y="896"/>
                    </a:cubicBezTo>
                    <a:cubicBezTo>
                      <a:pt x="983" y="837"/>
                      <a:pt x="1012" y="781"/>
                      <a:pt x="1053" y="735"/>
                    </a:cubicBezTo>
                    <a:close/>
                    <a:moveTo>
                      <a:pt x="884" y="174"/>
                    </a:moveTo>
                    <a:cubicBezTo>
                      <a:pt x="884" y="173"/>
                      <a:pt x="885" y="172"/>
                      <a:pt x="886" y="170"/>
                    </a:cubicBezTo>
                    <a:cubicBezTo>
                      <a:pt x="890" y="162"/>
                      <a:pt x="897" y="156"/>
                      <a:pt x="906" y="153"/>
                    </a:cubicBezTo>
                    <a:cubicBezTo>
                      <a:pt x="915" y="150"/>
                      <a:pt x="924" y="150"/>
                      <a:pt x="933" y="155"/>
                    </a:cubicBezTo>
                    <a:cubicBezTo>
                      <a:pt x="941" y="159"/>
                      <a:pt x="941" y="159"/>
                      <a:pt x="941" y="159"/>
                    </a:cubicBezTo>
                    <a:cubicBezTo>
                      <a:pt x="958" y="167"/>
                      <a:pt x="965" y="188"/>
                      <a:pt x="956" y="206"/>
                    </a:cubicBezTo>
                    <a:cubicBezTo>
                      <a:pt x="956" y="207"/>
                      <a:pt x="955" y="208"/>
                      <a:pt x="954" y="210"/>
                    </a:cubicBezTo>
                    <a:cubicBezTo>
                      <a:pt x="844" y="371"/>
                      <a:pt x="844" y="371"/>
                      <a:pt x="844" y="371"/>
                    </a:cubicBezTo>
                    <a:cubicBezTo>
                      <a:pt x="836" y="365"/>
                      <a:pt x="827" y="360"/>
                      <a:pt x="818" y="355"/>
                    </a:cubicBezTo>
                    <a:lnTo>
                      <a:pt x="884" y="174"/>
                    </a:lnTo>
                    <a:close/>
                    <a:moveTo>
                      <a:pt x="640" y="93"/>
                    </a:moveTo>
                    <a:cubicBezTo>
                      <a:pt x="640" y="77"/>
                      <a:pt x="653" y="64"/>
                      <a:pt x="669" y="64"/>
                    </a:cubicBezTo>
                    <a:cubicBezTo>
                      <a:pt x="675" y="64"/>
                      <a:pt x="675" y="64"/>
                      <a:pt x="675" y="64"/>
                    </a:cubicBezTo>
                    <a:cubicBezTo>
                      <a:pt x="691" y="64"/>
                      <a:pt x="704" y="77"/>
                      <a:pt x="704" y="96"/>
                    </a:cubicBezTo>
                    <a:cubicBezTo>
                      <a:pt x="681" y="320"/>
                      <a:pt x="681" y="320"/>
                      <a:pt x="681" y="320"/>
                    </a:cubicBezTo>
                    <a:cubicBezTo>
                      <a:pt x="678" y="320"/>
                      <a:pt x="675" y="320"/>
                      <a:pt x="672" y="320"/>
                    </a:cubicBezTo>
                    <a:cubicBezTo>
                      <a:pt x="669" y="320"/>
                      <a:pt x="666" y="320"/>
                      <a:pt x="663" y="320"/>
                    </a:cubicBezTo>
                    <a:lnTo>
                      <a:pt x="640" y="93"/>
                    </a:lnTo>
                    <a:close/>
                    <a:moveTo>
                      <a:pt x="390" y="210"/>
                    </a:moveTo>
                    <a:cubicBezTo>
                      <a:pt x="389" y="208"/>
                      <a:pt x="388" y="207"/>
                      <a:pt x="388" y="206"/>
                    </a:cubicBezTo>
                    <a:cubicBezTo>
                      <a:pt x="379" y="188"/>
                      <a:pt x="386" y="167"/>
                      <a:pt x="403" y="159"/>
                    </a:cubicBezTo>
                    <a:cubicBezTo>
                      <a:pt x="411" y="155"/>
                      <a:pt x="411" y="155"/>
                      <a:pt x="411" y="155"/>
                    </a:cubicBezTo>
                    <a:cubicBezTo>
                      <a:pt x="420" y="150"/>
                      <a:pt x="429" y="150"/>
                      <a:pt x="438" y="153"/>
                    </a:cubicBezTo>
                    <a:cubicBezTo>
                      <a:pt x="447" y="156"/>
                      <a:pt x="454" y="162"/>
                      <a:pt x="459" y="171"/>
                    </a:cubicBezTo>
                    <a:cubicBezTo>
                      <a:pt x="459" y="172"/>
                      <a:pt x="460" y="173"/>
                      <a:pt x="460" y="175"/>
                    </a:cubicBezTo>
                    <a:cubicBezTo>
                      <a:pt x="526" y="356"/>
                      <a:pt x="526" y="356"/>
                      <a:pt x="526" y="356"/>
                    </a:cubicBezTo>
                    <a:cubicBezTo>
                      <a:pt x="517" y="360"/>
                      <a:pt x="508" y="365"/>
                      <a:pt x="500" y="371"/>
                    </a:cubicBezTo>
                    <a:lnTo>
                      <a:pt x="390" y="210"/>
                    </a:lnTo>
                    <a:close/>
                    <a:moveTo>
                      <a:pt x="672" y="384"/>
                    </a:moveTo>
                    <a:cubicBezTo>
                      <a:pt x="813" y="384"/>
                      <a:pt x="928" y="499"/>
                      <a:pt x="928" y="642"/>
                    </a:cubicBezTo>
                    <a:cubicBezTo>
                      <a:pt x="928" y="660"/>
                      <a:pt x="926" y="677"/>
                      <a:pt x="923" y="694"/>
                    </a:cubicBezTo>
                    <a:cubicBezTo>
                      <a:pt x="881" y="896"/>
                      <a:pt x="881" y="896"/>
                      <a:pt x="881" y="896"/>
                    </a:cubicBezTo>
                    <a:cubicBezTo>
                      <a:pt x="524" y="896"/>
                      <a:pt x="524" y="896"/>
                      <a:pt x="524" y="896"/>
                    </a:cubicBezTo>
                    <a:cubicBezTo>
                      <a:pt x="547" y="876"/>
                      <a:pt x="576" y="864"/>
                      <a:pt x="608" y="864"/>
                    </a:cubicBezTo>
                    <a:cubicBezTo>
                      <a:pt x="608" y="800"/>
                      <a:pt x="608" y="800"/>
                      <a:pt x="608" y="800"/>
                    </a:cubicBezTo>
                    <a:cubicBezTo>
                      <a:pt x="547" y="800"/>
                      <a:pt x="494" y="828"/>
                      <a:pt x="458" y="872"/>
                    </a:cubicBezTo>
                    <a:cubicBezTo>
                      <a:pt x="421" y="694"/>
                      <a:pt x="421" y="694"/>
                      <a:pt x="421" y="694"/>
                    </a:cubicBezTo>
                    <a:cubicBezTo>
                      <a:pt x="418" y="677"/>
                      <a:pt x="416" y="660"/>
                      <a:pt x="416" y="640"/>
                    </a:cubicBezTo>
                    <a:cubicBezTo>
                      <a:pt x="416" y="499"/>
                      <a:pt x="531" y="384"/>
                      <a:pt x="672" y="384"/>
                    </a:cubicBezTo>
                    <a:close/>
                    <a:moveTo>
                      <a:pt x="352" y="960"/>
                    </a:moveTo>
                    <a:cubicBezTo>
                      <a:pt x="419" y="960"/>
                      <a:pt x="419" y="960"/>
                      <a:pt x="419" y="960"/>
                    </a:cubicBezTo>
                    <a:cubicBezTo>
                      <a:pt x="417" y="970"/>
                      <a:pt x="416" y="981"/>
                      <a:pt x="416" y="992"/>
                    </a:cubicBezTo>
                    <a:cubicBezTo>
                      <a:pt x="416" y="1028"/>
                      <a:pt x="416" y="1028"/>
                      <a:pt x="416" y="1028"/>
                    </a:cubicBezTo>
                    <a:cubicBezTo>
                      <a:pt x="398" y="1009"/>
                      <a:pt x="376" y="993"/>
                      <a:pt x="352" y="982"/>
                    </a:cubicBezTo>
                    <a:lnTo>
                      <a:pt x="352" y="960"/>
                    </a:lnTo>
                    <a:close/>
                    <a:moveTo>
                      <a:pt x="256" y="1024"/>
                    </a:moveTo>
                    <a:cubicBezTo>
                      <a:pt x="333" y="1024"/>
                      <a:pt x="398" y="1079"/>
                      <a:pt x="413" y="1152"/>
                    </a:cubicBezTo>
                    <a:cubicBezTo>
                      <a:pt x="320" y="1152"/>
                      <a:pt x="320" y="1152"/>
                      <a:pt x="320" y="1152"/>
                    </a:cubicBezTo>
                    <a:cubicBezTo>
                      <a:pt x="243" y="1152"/>
                      <a:pt x="178" y="1097"/>
                      <a:pt x="163" y="1024"/>
                    </a:cubicBezTo>
                    <a:lnTo>
                      <a:pt x="256" y="1024"/>
                    </a:lnTo>
                    <a:close/>
                    <a:moveTo>
                      <a:pt x="463" y="1920"/>
                    </a:moveTo>
                    <a:cubicBezTo>
                      <a:pt x="357" y="1923"/>
                      <a:pt x="258" y="1886"/>
                      <a:pt x="182" y="1813"/>
                    </a:cubicBezTo>
                    <a:cubicBezTo>
                      <a:pt x="106" y="1740"/>
                      <a:pt x="64" y="1641"/>
                      <a:pt x="64" y="1536"/>
                    </a:cubicBezTo>
                    <a:cubicBezTo>
                      <a:pt x="64" y="1442"/>
                      <a:pt x="98" y="1351"/>
                      <a:pt x="161" y="1281"/>
                    </a:cubicBezTo>
                    <a:cubicBezTo>
                      <a:pt x="196" y="1242"/>
                      <a:pt x="243" y="1217"/>
                      <a:pt x="288" y="1213"/>
                    </a:cubicBezTo>
                    <a:cubicBezTo>
                      <a:pt x="299" y="1215"/>
                      <a:pt x="309" y="1216"/>
                      <a:pt x="320" y="1216"/>
                    </a:cubicBezTo>
                    <a:cubicBezTo>
                      <a:pt x="416" y="1216"/>
                      <a:pt x="416" y="1216"/>
                      <a:pt x="416" y="1216"/>
                    </a:cubicBezTo>
                    <a:cubicBezTo>
                      <a:pt x="416" y="1305"/>
                      <a:pt x="416" y="1305"/>
                      <a:pt x="416" y="1305"/>
                    </a:cubicBezTo>
                    <a:cubicBezTo>
                      <a:pt x="384" y="1294"/>
                      <a:pt x="354" y="1269"/>
                      <a:pt x="343" y="1257"/>
                    </a:cubicBezTo>
                    <a:cubicBezTo>
                      <a:pt x="297" y="1303"/>
                      <a:pt x="297" y="1303"/>
                      <a:pt x="297" y="1303"/>
                    </a:cubicBezTo>
                    <a:cubicBezTo>
                      <a:pt x="305" y="1310"/>
                      <a:pt x="373" y="1376"/>
                      <a:pt x="448" y="1376"/>
                    </a:cubicBezTo>
                    <a:cubicBezTo>
                      <a:pt x="523" y="1376"/>
                      <a:pt x="591" y="1310"/>
                      <a:pt x="599" y="1303"/>
                    </a:cubicBezTo>
                    <a:cubicBezTo>
                      <a:pt x="553" y="1257"/>
                      <a:pt x="553" y="1257"/>
                      <a:pt x="553" y="1257"/>
                    </a:cubicBezTo>
                    <a:cubicBezTo>
                      <a:pt x="542" y="1269"/>
                      <a:pt x="512" y="1294"/>
                      <a:pt x="480" y="1305"/>
                    </a:cubicBezTo>
                    <a:cubicBezTo>
                      <a:pt x="480" y="1245"/>
                      <a:pt x="480" y="1245"/>
                      <a:pt x="480" y="1245"/>
                    </a:cubicBezTo>
                    <a:cubicBezTo>
                      <a:pt x="495" y="1243"/>
                      <a:pt x="510" y="1239"/>
                      <a:pt x="524" y="1233"/>
                    </a:cubicBezTo>
                    <a:cubicBezTo>
                      <a:pt x="595" y="1202"/>
                      <a:pt x="681" y="1221"/>
                      <a:pt x="734" y="1279"/>
                    </a:cubicBezTo>
                    <a:cubicBezTo>
                      <a:pt x="801" y="1355"/>
                      <a:pt x="836" y="1452"/>
                      <a:pt x="832" y="1553"/>
                    </a:cubicBezTo>
                    <a:cubicBezTo>
                      <a:pt x="823" y="1751"/>
                      <a:pt x="661" y="1912"/>
                      <a:pt x="463" y="1920"/>
                    </a:cubicBezTo>
                    <a:close/>
                    <a:moveTo>
                      <a:pt x="895" y="1536"/>
                    </a:moveTo>
                    <a:cubicBezTo>
                      <a:pt x="895" y="1469"/>
                      <a:pt x="881" y="1403"/>
                      <a:pt x="853" y="1344"/>
                    </a:cubicBezTo>
                    <a:cubicBezTo>
                      <a:pt x="1792" y="1344"/>
                      <a:pt x="1792" y="1344"/>
                      <a:pt x="1792" y="1344"/>
                    </a:cubicBezTo>
                    <a:cubicBezTo>
                      <a:pt x="1792" y="1536"/>
                      <a:pt x="1792" y="1536"/>
                      <a:pt x="1792" y="1536"/>
                    </a:cubicBezTo>
                    <a:lnTo>
                      <a:pt x="895" y="1536"/>
                    </a:lnTo>
                    <a:close/>
                    <a:moveTo>
                      <a:pt x="1696" y="1792"/>
                    </a:moveTo>
                    <a:cubicBezTo>
                      <a:pt x="815" y="1792"/>
                      <a:pt x="815" y="1792"/>
                      <a:pt x="815" y="1792"/>
                    </a:cubicBezTo>
                    <a:cubicBezTo>
                      <a:pt x="854" y="1736"/>
                      <a:pt x="881" y="1670"/>
                      <a:pt x="891" y="1600"/>
                    </a:cubicBezTo>
                    <a:cubicBezTo>
                      <a:pt x="1792" y="1600"/>
                      <a:pt x="1792" y="1600"/>
                      <a:pt x="1792" y="1600"/>
                    </a:cubicBezTo>
                    <a:cubicBezTo>
                      <a:pt x="1792" y="1696"/>
                      <a:pt x="1792" y="1696"/>
                      <a:pt x="1792" y="1696"/>
                    </a:cubicBezTo>
                    <a:cubicBezTo>
                      <a:pt x="1792" y="1749"/>
                      <a:pt x="1749" y="1792"/>
                      <a:pt x="1696" y="1792"/>
                    </a:cubicBezTo>
                    <a:close/>
                    <a:moveTo>
                      <a:pt x="1920" y="1024"/>
                    </a:moveTo>
                    <a:cubicBezTo>
                      <a:pt x="1792" y="1024"/>
                      <a:pt x="1792" y="1024"/>
                      <a:pt x="1792" y="1024"/>
                    </a:cubicBezTo>
                    <a:cubicBezTo>
                      <a:pt x="1792" y="1280"/>
                      <a:pt x="1792" y="1280"/>
                      <a:pt x="1792" y="1280"/>
                    </a:cubicBezTo>
                    <a:cubicBezTo>
                      <a:pt x="815" y="1280"/>
                      <a:pt x="815" y="1280"/>
                      <a:pt x="815" y="1280"/>
                    </a:cubicBezTo>
                    <a:cubicBezTo>
                      <a:pt x="805" y="1265"/>
                      <a:pt x="794" y="1250"/>
                      <a:pt x="781" y="1237"/>
                    </a:cubicBezTo>
                    <a:cubicBezTo>
                      <a:pt x="710" y="1157"/>
                      <a:pt x="596" y="1132"/>
                      <a:pt x="499" y="1174"/>
                    </a:cubicBezTo>
                    <a:cubicBezTo>
                      <a:pt x="493" y="1177"/>
                      <a:pt x="486" y="1178"/>
                      <a:pt x="480" y="1180"/>
                    </a:cubicBezTo>
                    <a:cubicBezTo>
                      <a:pt x="480" y="1088"/>
                      <a:pt x="480" y="1088"/>
                      <a:pt x="480" y="1088"/>
                    </a:cubicBezTo>
                    <a:cubicBezTo>
                      <a:pt x="1728" y="1088"/>
                      <a:pt x="1728" y="1088"/>
                      <a:pt x="1728" y="1088"/>
                    </a:cubicBezTo>
                    <a:cubicBezTo>
                      <a:pt x="1728" y="1024"/>
                      <a:pt x="1728" y="1024"/>
                      <a:pt x="1728" y="1024"/>
                    </a:cubicBezTo>
                    <a:cubicBezTo>
                      <a:pt x="480" y="1024"/>
                      <a:pt x="480" y="1024"/>
                      <a:pt x="480" y="1024"/>
                    </a:cubicBezTo>
                    <a:cubicBezTo>
                      <a:pt x="480" y="992"/>
                      <a:pt x="480" y="992"/>
                      <a:pt x="480" y="992"/>
                    </a:cubicBezTo>
                    <a:cubicBezTo>
                      <a:pt x="480" y="981"/>
                      <a:pt x="482" y="970"/>
                      <a:pt x="485" y="960"/>
                    </a:cubicBezTo>
                    <a:cubicBezTo>
                      <a:pt x="1920" y="960"/>
                      <a:pt x="1920" y="960"/>
                      <a:pt x="1920" y="960"/>
                    </a:cubicBezTo>
                    <a:lnTo>
                      <a:pt x="1920" y="1024"/>
                    </a:lnTo>
                    <a:close/>
                    <a:moveTo>
                      <a:pt x="1920" y="1024"/>
                    </a:moveTo>
                    <a:cubicBezTo>
                      <a:pt x="1920" y="1024"/>
                      <a:pt x="1920" y="1024"/>
                      <a:pt x="1920" y="102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9" name="Freeform 9">
                <a:extLst>
                  <a:ext uri="{FF2B5EF4-FFF2-40B4-BE49-F238E27FC236}">
                    <a16:creationId xmlns:a16="http://schemas.microsoft.com/office/drawing/2014/main" id="{76B9E0F7-C382-459B-8384-84E3B887CF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17750" y="3981450"/>
                <a:ext cx="835025" cy="830263"/>
              </a:xfrm>
              <a:custGeom>
                <a:avLst/>
                <a:gdLst>
                  <a:gd name="T0" fmla="*/ 64 w 320"/>
                  <a:gd name="T1" fmla="*/ 0 h 320"/>
                  <a:gd name="T2" fmla="*/ 0 w 320"/>
                  <a:gd name="T3" fmla="*/ 0 h 320"/>
                  <a:gd name="T4" fmla="*/ 320 w 320"/>
                  <a:gd name="T5" fmla="*/ 320 h 320"/>
                  <a:gd name="T6" fmla="*/ 320 w 320"/>
                  <a:gd name="T7" fmla="*/ 256 h 320"/>
                  <a:gd name="T8" fmla="*/ 64 w 320"/>
                  <a:gd name="T9" fmla="*/ 0 h 320"/>
                  <a:gd name="T10" fmla="*/ 64 w 320"/>
                  <a:gd name="T11" fmla="*/ 0 h 320"/>
                  <a:gd name="T12" fmla="*/ 64 w 320"/>
                  <a:gd name="T13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" h="320">
                    <a:moveTo>
                      <a:pt x="6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76"/>
                      <a:pt x="144" y="320"/>
                      <a:pt x="320" y="320"/>
                    </a:cubicBezTo>
                    <a:cubicBezTo>
                      <a:pt x="320" y="256"/>
                      <a:pt x="320" y="256"/>
                      <a:pt x="320" y="256"/>
                    </a:cubicBezTo>
                    <a:cubicBezTo>
                      <a:pt x="179" y="256"/>
                      <a:pt x="64" y="141"/>
                      <a:pt x="64" y="0"/>
                    </a:cubicBezTo>
                    <a:close/>
                    <a:moveTo>
                      <a:pt x="64" y="0"/>
                    </a:moveTo>
                    <a:cubicBezTo>
                      <a:pt x="64" y="0"/>
                      <a:pt x="64" y="0"/>
                      <a:pt x="64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19A60593-6496-40DA-BB9A-001BC113B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7800" y="1325563"/>
                <a:ext cx="166688" cy="165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EB1992C8-DDE4-4F2B-90CF-A73DCD625B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7800" y="1657350"/>
                <a:ext cx="166688" cy="1666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2C82E768-BF72-48CA-9F0E-6C281CB00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7800" y="1989138"/>
                <a:ext cx="166688" cy="1666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EA6EEEA-1D5A-4915-A362-5159ED9CEF1B}"/>
                </a:ext>
              </a:extLst>
            </p:cNvPr>
            <p:cNvGrpSpPr/>
            <p:nvPr/>
          </p:nvGrpSpPr>
          <p:grpSpPr>
            <a:xfrm>
              <a:off x="660338" y="2586156"/>
              <a:ext cx="375130" cy="372825"/>
              <a:chOff x="2762251" y="774700"/>
              <a:chExt cx="3617913" cy="3595688"/>
            </a:xfrm>
            <a:solidFill>
              <a:schemeClr val="bg1"/>
            </a:solidFill>
          </p:grpSpPr>
          <p:sp>
            <p:nvSpPr>
              <p:cNvPr id="103" name="Freeform 16">
                <a:extLst>
                  <a:ext uri="{FF2B5EF4-FFF2-40B4-BE49-F238E27FC236}">
                    <a16:creationId xmlns:a16="http://schemas.microsoft.com/office/drawing/2014/main" id="{24D192A3-1E98-4EE2-B919-59B8C36C9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7713" y="1181100"/>
                <a:ext cx="466725" cy="811213"/>
              </a:xfrm>
              <a:custGeom>
                <a:avLst/>
                <a:gdLst>
                  <a:gd name="T0" fmla="*/ 128 w 256"/>
                  <a:gd name="T1" fmla="*/ 448 h 448"/>
                  <a:gd name="T2" fmla="*/ 0 w 256"/>
                  <a:gd name="T3" fmla="*/ 320 h 448"/>
                  <a:gd name="T4" fmla="*/ 64 w 256"/>
                  <a:gd name="T5" fmla="*/ 320 h 448"/>
                  <a:gd name="T6" fmla="*/ 128 w 256"/>
                  <a:gd name="T7" fmla="*/ 384 h 448"/>
                  <a:gd name="T8" fmla="*/ 192 w 256"/>
                  <a:gd name="T9" fmla="*/ 320 h 448"/>
                  <a:gd name="T10" fmla="*/ 128 w 256"/>
                  <a:gd name="T11" fmla="*/ 256 h 448"/>
                  <a:gd name="T12" fmla="*/ 0 w 256"/>
                  <a:gd name="T13" fmla="*/ 128 h 448"/>
                  <a:gd name="T14" fmla="*/ 128 w 256"/>
                  <a:gd name="T15" fmla="*/ 0 h 448"/>
                  <a:gd name="T16" fmla="*/ 256 w 256"/>
                  <a:gd name="T17" fmla="*/ 128 h 448"/>
                  <a:gd name="T18" fmla="*/ 192 w 256"/>
                  <a:gd name="T19" fmla="*/ 128 h 448"/>
                  <a:gd name="T20" fmla="*/ 128 w 256"/>
                  <a:gd name="T21" fmla="*/ 64 h 448"/>
                  <a:gd name="T22" fmla="*/ 64 w 256"/>
                  <a:gd name="T23" fmla="*/ 128 h 448"/>
                  <a:gd name="T24" fmla="*/ 128 w 256"/>
                  <a:gd name="T25" fmla="*/ 192 h 448"/>
                  <a:gd name="T26" fmla="*/ 256 w 256"/>
                  <a:gd name="T27" fmla="*/ 320 h 448"/>
                  <a:gd name="T28" fmla="*/ 128 w 256"/>
                  <a:gd name="T29" fmla="*/ 448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6" h="448">
                    <a:moveTo>
                      <a:pt x="128" y="448"/>
                    </a:moveTo>
                    <a:cubicBezTo>
                      <a:pt x="57" y="448"/>
                      <a:pt x="0" y="391"/>
                      <a:pt x="0" y="320"/>
                    </a:cubicBezTo>
                    <a:cubicBezTo>
                      <a:pt x="64" y="320"/>
                      <a:pt x="64" y="320"/>
                      <a:pt x="64" y="320"/>
                    </a:cubicBezTo>
                    <a:cubicBezTo>
                      <a:pt x="64" y="355"/>
                      <a:pt x="93" y="384"/>
                      <a:pt x="128" y="384"/>
                    </a:cubicBezTo>
                    <a:cubicBezTo>
                      <a:pt x="163" y="384"/>
                      <a:pt x="192" y="355"/>
                      <a:pt x="192" y="320"/>
                    </a:cubicBezTo>
                    <a:cubicBezTo>
                      <a:pt x="192" y="285"/>
                      <a:pt x="163" y="256"/>
                      <a:pt x="128" y="256"/>
                    </a:cubicBezTo>
                    <a:cubicBezTo>
                      <a:pt x="57" y="256"/>
                      <a:pt x="0" y="199"/>
                      <a:pt x="0" y="128"/>
                    </a:cubicBezTo>
                    <a:cubicBezTo>
                      <a:pt x="0" y="57"/>
                      <a:pt x="57" y="0"/>
                      <a:pt x="128" y="0"/>
                    </a:cubicBezTo>
                    <a:cubicBezTo>
                      <a:pt x="199" y="0"/>
                      <a:pt x="256" y="57"/>
                      <a:pt x="256" y="128"/>
                    </a:cubicBezTo>
                    <a:cubicBezTo>
                      <a:pt x="192" y="128"/>
                      <a:pt x="192" y="128"/>
                      <a:pt x="192" y="128"/>
                    </a:cubicBezTo>
                    <a:cubicBezTo>
                      <a:pt x="192" y="93"/>
                      <a:pt x="163" y="64"/>
                      <a:pt x="128" y="64"/>
                    </a:cubicBezTo>
                    <a:cubicBezTo>
                      <a:pt x="93" y="64"/>
                      <a:pt x="64" y="93"/>
                      <a:pt x="64" y="128"/>
                    </a:cubicBezTo>
                    <a:cubicBezTo>
                      <a:pt x="64" y="163"/>
                      <a:pt x="93" y="192"/>
                      <a:pt x="128" y="192"/>
                    </a:cubicBezTo>
                    <a:cubicBezTo>
                      <a:pt x="199" y="192"/>
                      <a:pt x="256" y="249"/>
                      <a:pt x="256" y="320"/>
                    </a:cubicBezTo>
                    <a:cubicBezTo>
                      <a:pt x="256" y="391"/>
                      <a:pt x="199" y="448"/>
                      <a:pt x="128" y="44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B475F6E-DED6-4EF9-823B-F9FC8DB1B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2338" y="1065213"/>
                <a:ext cx="117475" cy="1730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8F41328-52D0-40BE-AD67-3E1311D3E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2338" y="1935163"/>
                <a:ext cx="117475" cy="1730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6" name="Freeform 19">
                <a:extLst>
                  <a:ext uri="{FF2B5EF4-FFF2-40B4-BE49-F238E27FC236}">
                    <a16:creationId xmlns:a16="http://schemas.microsoft.com/office/drawing/2014/main" id="{92A041E4-E903-4023-BA8B-16442F1A9A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62251" y="4022725"/>
                <a:ext cx="1050925" cy="347663"/>
              </a:xfrm>
              <a:custGeom>
                <a:avLst/>
                <a:gdLst>
                  <a:gd name="T0" fmla="*/ 662 w 662"/>
                  <a:gd name="T1" fmla="*/ 219 h 219"/>
                  <a:gd name="T2" fmla="*/ 0 w 662"/>
                  <a:gd name="T3" fmla="*/ 219 h 219"/>
                  <a:gd name="T4" fmla="*/ 0 w 662"/>
                  <a:gd name="T5" fmla="*/ 0 h 219"/>
                  <a:gd name="T6" fmla="*/ 662 w 662"/>
                  <a:gd name="T7" fmla="*/ 0 h 219"/>
                  <a:gd name="T8" fmla="*/ 662 w 662"/>
                  <a:gd name="T9" fmla="*/ 219 h 219"/>
                  <a:gd name="T10" fmla="*/ 73 w 662"/>
                  <a:gd name="T11" fmla="*/ 146 h 219"/>
                  <a:gd name="T12" fmla="*/ 588 w 662"/>
                  <a:gd name="T13" fmla="*/ 146 h 219"/>
                  <a:gd name="T14" fmla="*/ 588 w 662"/>
                  <a:gd name="T15" fmla="*/ 73 h 219"/>
                  <a:gd name="T16" fmla="*/ 73 w 662"/>
                  <a:gd name="T17" fmla="*/ 73 h 219"/>
                  <a:gd name="T18" fmla="*/ 73 w 662"/>
                  <a:gd name="T19" fmla="*/ 146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2" h="219">
                    <a:moveTo>
                      <a:pt x="662" y="219"/>
                    </a:moveTo>
                    <a:lnTo>
                      <a:pt x="0" y="219"/>
                    </a:lnTo>
                    <a:lnTo>
                      <a:pt x="0" y="0"/>
                    </a:lnTo>
                    <a:lnTo>
                      <a:pt x="662" y="0"/>
                    </a:lnTo>
                    <a:lnTo>
                      <a:pt x="662" y="219"/>
                    </a:lnTo>
                    <a:close/>
                    <a:moveTo>
                      <a:pt x="73" y="146"/>
                    </a:moveTo>
                    <a:lnTo>
                      <a:pt x="588" y="146"/>
                    </a:lnTo>
                    <a:lnTo>
                      <a:pt x="588" y="73"/>
                    </a:lnTo>
                    <a:lnTo>
                      <a:pt x="73" y="73"/>
                    </a:lnTo>
                    <a:lnTo>
                      <a:pt x="73" y="14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7" name="Freeform 20">
                <a:extLst>
                  <a:ext uri="{FF2B5EF4-FFF2-40B4-BE49-F238E27FC236}">
                    <a16:creationId xmlns:a16="http://schemas.microsoft.com/office/drawing/2014/main" id="{201455B4-53D2-4E01-A140-67BACC9F0A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62251" y="3790950"/>
                <a:ext cx="1050925" cy="347663"/>
              </a:xfrm>
              <a:custGeom>
                <a:avLst/>
                <a:gdLst>
                  <a:gd name="T0" fmla="*/ 662 w 662"/>
                  <a:gd name="T1" fmla="*/ 219 h 219"/>
                  <a:gd name="T2" fmla="*/ 0 w 662"/>
                  <a:gd name="T3" fmla="*/ 219 h 219"/>
                  <a:gd name="T4" fmla="*/ 0 w 662"/>
                  <a:gd name="T5" fmla="*/ 0 h 219"/>
                  <a:gd name="T6" fmla="*/ 662 w 662"/>
                  <a:gd name="T7" fmla="*/ 0 h 219"/>
                  <a:gd name="T8" fmla="*/ 662 w 662"/>
                  <a:gd name="T9" fmla="*/ 219 h 219"/>
                  <a:gd name="T10" fmla="*/ 73 w 662"/>
                  <a:gd name="T11" fmla="*/ 146 h 219"/>
                  <a:gd name="T12" fmla="*/ 588 w 662"/>
                  <a:gd name="T13" fmla="*/ 146 h 219"/>
                  <a:gd name="T14" fmla="*/ 588 w 662"/>
                  <a:gd name="T15" fmla="*/ 73 h 219"/>
                  <a:gd name="T16" fmla="*/ 73 w 662"/>
                  <a:gd name="T17" fmla="*/ 73 h 219"/>
                  <a:gd name="T18" fmla="*/ 73 w 662"/>
                  <a:gd name="T19" fmla="*/ 146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2" h="219">
                    <a:moveTo>
                      <a:pt x="662" y="219"/>
                    </a:moveTo>
                    <a:lnTo>
                      <a:pt x="0" y="219"/>
                    </a:lnTo>
                    <a:lnTo>
                      <a:pt x="0" y="0"/>
                    </a:lnTo>
                    <a:lnTo>
                      <a:pt x="662" y="0"/>
                    </a:lnTo>
                    <a:lnTo>
                      <a:pt x="662" y="219"/>
                    </a:lnTo>
                    <a:close/>
                    <a:moveTo>
                      <a:pt x="73" y="146"/>
                    </a:moveTo>
                    <a:lnTo>
                      <a:pt x="588" y="146"/>
                    </a:lnTo>
                    <a:lnTo>
                      <a:pt x="588" y="73"/>
                    </a:lnTo>
                    <a:lnTo>
                      <a:pt x="73" y="73"/>
                    </a:lnTo>
                    <a:lnTo>
                      <a:pt x="73" y="14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8" name="Freeform 21">
                <a:extLst>
                  <a:ext uri="{FF2B5EF4-FFF2-40B4-BE49-F238E27FC236}">
                    <a16:creationId xmlns:a16="http://schemas.microsoft.com/office/drawing/2014/main" id="{D9288F39-A939-4E50-9AA1-865B15798D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62251" y="3559175"/>
                <a:ext cx="1050925" cy="347663"/>
              </a:xfrm>
              <a:custGeom>
                <a:avLst/>
                <a:gdLst>
                  <a:gd name="T0" fmla="*/ 662 w 662"/>
                  <a:gd name="T1" fmla="*/ 219 h 219"/>
                  <a:gd name="T2" fmla="*/ 0 w 662"/>
                  <a:gd name="T3" fmla="*/ 219 h 219"/>
                  <a:gd name="T4" fmla="*/ 0 w 662"/>
                  <a:gd name="T5" fmla="*/ 0 h 219"/>
                  <a:gd name="T6" fmla="*/ 662 w 662"/>
                  <a:gd name="T7" fmla="*/ 0 h 219"/>
                  <a:gd name="T8" fmla="*/ 662 w 662"/>
                  <a:gd name="T9" fmla="*/ 219 h 219"/>
                  <a:gd name="T10" fmla="*/ 73 w 662"/>
                  <a:gd name="T11" fmla="*/ 146 h 219"/>
                  <a:gd name="T12" fmla="*/ 588 w 662"/>
                  <a:gd name="T13" fmla="*/ 146 h 219"/>
                  <a:gd name="T14" fmla="*/ 588 w 662"/>
                  <a:gd name="T15" fmla="*/ 73 h 219"/>
                  <a:gd name="T16" fmla="*/ 73 w 662"/>
                  <a:gd name="T17" fmla="*/ 73 h 219"/>
                  <a:gd name="T18" fmla="*/ 73 w 662"/>
                  <a:gd name="T19" fmla="*/ 146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2" h="219">
                    <a:moveTo>
                      <a:pt x="662" y="219"/>
                    </a:moveTo>
                    <a:lnTo>
                      <a:pt x="0" y="219"/>
                    </a:lnTo>
                    <a:lnTo>
                      <a:pt x="0" y="0"/>
                    </a:lnTo>
                    <a:lnTo>
                      <a:pt x="662" y="0"/>
                    </a:lnTo>
                    <a:lnTo>
                      <a:pt x="662" y="219"/>
                    </a:lnTo>
                    <a:close/>
                    <a:moveTo>
                      <a:pt x="73" y="146"/>
                    </a:moveTo>
                    <a:lnTo>
                      <a:pt x="588" y="146"/>
                    </a:lnTo>
                    <a:lnTo>
                      <a:pt x="588" y="73"/>
                    </a:lnTo>
                    <a:lnTo>
                      <a:pt x="73" y="73"/>
                    </a:lnTo>
                    <a:lnTo>
                      <a:pt x="73" y="14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9" name="Freeform 22">
                <a:extLst>
                  <a:ext uri="{FF2B5EF4-FFF2-40B4-BE49-F238E27FC236}">
                    <a16:creationId xmlns:a16="http://schemas.microsoft.com/office/drawing/2014/main" id="{79755D85-46C5-4470-B23B-3968E2AB0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063" y="4022725"/>
                <a:ext cx="1050925" cy="347663"/>
              </a:xfrm>
              <a:custGeom>
                <a:avLst/>
                <a:gdLst>
                  <a:gd name="T0" fmla="*/ 662 w 662"/>
                  <a:gd name="T1" fmla="*/ 219 h 219"/>
                  <a:gd name="T2" fmla="*/ 0 w 662"/>
                  <a:gd name="T3" fmla="*/ 219 h 219"/>
                  <a:gd name="T4" fmla="*/ 0 w 662"/>
                  <a:gd name="T5" fmla="*/ 0 h 219"/>
                  <a:gd name="T6" fmla="*/ 147 w 662"/>
                  <a:gd name="T7" fmla="*/ 0 h 219"/>
                  <a:gd name="T8" fmla="*/ 147 w 662"/>
                  <a:gd name="T9" fmla="*/ 73 h 219"/>
                  <a:gd name="T10" fmla="*/ 74 w 662"/>
                  <a:gd name="T11" fmla="*/ 73 h 219"/>
                  <a:gd name="T12" fmla="*/ 74 w 662"/>
                  <a:gd name="T13" fmla="*/ 146 h 219"/>
                  <a:gd name="T14" fmla="*/ 588 w 662"/>
                  <a:gd name="T15" fmla="*/ 146 h 219"/>
                  <a:gd name="T16" fmla="*/ 588 w 662"/>
                  <a:gd name="T17" fmla="*/ 73 h 219"/>
                  <a:gd name="T18" fmla="*/ 221 w 662"/>
                  <a:gd name="T19" fmla="*/ 73 h 219"/>
                  <a:gd name="T20" fmla="*/ 221 w 662"/>
                  <a:gd name="T21" fmla="*/ 0 h 219"/>
                  <a:gd name="T22" fmla="*/ 662 w 662"/>
                  <a:gd name="T23" fmla="*/ 0 h 219"/>
                  <a:gd name="T24" fmla="*/ 662 w 662"/>
                  <a:gd name="T25" fmla="*/ 21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62" h="219">
                    <a:moveTo>
                      <a:pt x="662" y="219"/>
                    </a:moveTo>
                    <a:lnTo>
                      <a:pt x="0" y="219"/>
                    </a:lnTo>
                    <a:lnTo>
                      <a:pt x="0" y="0"/>
                    </a:lnTo>
                    <a:lnTo>
                      <a:pt x="147" y="0"/>
                    </a:lnTo>
                    <a:lnTo>
                      <a:pt x="147" y="73"/>
                    </a:lnTo>
                    <a:lnTo>
                      <a:pt x="74" y="73"/>
                    </a:lnTo>
                    <a:lnTo>
                      <a:pt x="74" y="146"/>
                    </a:lnTo>
                    <a:lnTo>
                      <a:pt x="588" y="146"/>
                    </a:lnTo>
                    <a:lnTo>
                      <a:pt x="588" y="73"/>
                    </a:lnTo>
                    <a:lnTo>
                      <a:pt x="221" y="73"/>
                    </a:lnTo>
                    <a:lnTo>
                      <a:pt x="221" y="0"/>
                    </a:lnTo>
                    <a:lnTo>
                      <a:pt x="662" y="0"/>
                    </a:lnTo>
                    <a:lnTo>
                      <a:pt x="662" y="21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0" name="Freeform 23">
                <a:extLst>
                  <a:ext uri="{FF2B5EF4-FFF2-40B4-BE49-F238E27FC236}">
                    <a16:creationId xmlns:a16="http://schemas.microsoft.com/office/drawing/2014/main" id="{A298D75E-21D2-4097-9A69-EC61B2E9E0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063" y="3790950"/>
                <a:ext cx="1050925" cy="290513"/>
              </a:xfrm>
              <a:custGeom>
                <a:avLst/>
                <a:gdLst>
                  <a:gd name="T0" fmla="*/ 662 w 662"/>
                  <a:gd name="T1" fmla="*/ 183 h 183"/>
                  <a:gd name="T2" fmla="*/ 588 w 662"/>
                  <a:gd name="T3" fmla="*/ 183 h 183"/>
                  <a:gd name="T4" fmla="*/ 588 w 662"/>
                  <a:gd name="T5" fmla="*/ 73 h 183"/>
                  <a:gd name="T6" fmla="*/ 74 w 662"/>
                  <a:gd name="T7" fmla="*/ 73 h 183"/>
                  <a:gd name="T8" fmla="*/ 74 w 662"/>
                  <a:gd name="T9" fmla="*/ 183 h 183"/>
                  <a:gd name="T10" fmla="*/ 0 w 662"/>
                  <a:gd name="T11" fmla="*/ 183 h 183"/>
                  <a:gd name="T12" fmla="*/ 0 w 662"/>
                  <a:gd name="T13" fmla="*/ 0 h 183"/>
                  <a:gd name="T14" fmla="*/ 662 w 662"/>
                  <a:gd name="T15" fmla="*/ 0 h 183"/>
                  <a:gd name="T16" fmla="*/ 662 w 662"/>
                  <a:gd name="T17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2" h="183">
                    <a:moveTo>
                      <a:pt x="662" y="183"/>
                    </a:moveTo>
                    <a:lnTo>
                      <a:pt x="588" y="183"/>
                    </a:lnTo>
                    <a:lnTo>
                      <a:pt x="588" y="73"/>
                    </a:lnTo>
                    <a:lnTo>
                      <a:pt x="74" y="73"/>
                    </a:lnTo>
                    <a:lnTo>
                      <a:pt x="74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662" y="0"/>
                    </a:lnTo>
                    <a:lnTo>
                      <a:pt x="662" y="18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1" name="Freeform 24">
                <a:extLst>
                  <a:ext uri="{FF2B5EF4-FFF2-40B4-BE49-F238E27FC236}">
                    <a16:creationId xmlns:a16="http://schemas.microsoft.com/office/drawing/2014/main" id="{AF4912E7-A49D-4576-9CFA-3AF85E5A81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29063" y="3559175"/>
                <a:ext cx="1050925" cy="347663"/>
              </a:xfrm>
              <a:custGeom>
                <a:avLst/>
                <a:gdLst>
                  <a:gd name="T0" fmla="*/ 662 w 662"/>
                  <a:gd name="T1" fmla="*/ 219 h 219"/>
                  <a:gd name="T2" fmla="*/ 0 w 662"/>
                  <a:gd name="T3" fmla="*/ 219 h 219"/>
                  <a:gd name="T4" fmla="*/ 0 w 662"/>
                  <a:gd name="T5" fmla="*/ 0 h 219"/>
                  <a:gd name="T6" fmla="*/ 662 w 662"/>
                  <a:gd name="T7" fmla="*/ 0 h 219"/>
                  <a:gd name="T8" fmla="*/ 662 w 662"/>
                  <a:gd name="T9" fmla="*/ 219 h 219"/>
                  <a:gd name="T10" fmla="*/ 74 w 662"/>
                  <a:gd name="T11" fmla="*/ 146 h 219"/>
                  <a:gd name="T12" fmla="*/ 588 w 662"/>
                  <a:gd name="T13" fmla="*/ 146 h 219"/>
                  <a:gd name="T14" fmla="*/ 588 w 662"/>
                  <a:gd name="T15" fmla="*/ 73 h 219"/>
                  <a:gd name="T16" fmla="*/ 74 w 662"/>
                  <a:gd name="T17" fmla="*/ 73 h 219"/>
                  <a:gd name="T18" fmla="*/ 74 w 662"/>
                  <a:gd name="T19" fmla="*/ 146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2" h="219">
                    <a:moveTo>
                      <a:pt x="662" y="219"/>
                    </a:moveTo>
                    <a:lnTo>
                      <a:pt x="0" y="219"/>
                    </a:lnTo>
                    <a:lnTo>
                      <a:pt x="0" y="0"/>
                    </a:lnTo>
                    <a:lnTo>
                      <a:pt x="662" y="0"/>
                    </a:lnTo>
                    <a:lnTo>
                      <a:pt x="662" y="219"/>
                    </a:lnTo>
                    <a:close/>
                    <a:moveTo>
                      <a:pt x="74" y="146"/>
                    </a:moveTo>
                    <a:lnTo>
                      <a:pt x="588" y="146"/>
                    </a:lnTo>
                    <a:lnTo>
                      <a:pt x="588" y="73"/>
                    </a:lnTo>
                    <a:lnTo>
                      <a:pt x="74" y="73"/>
                    </a:lnTo>
                    <a:lnTo>
                      <a:pt x="74" y="14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2" name="Freeform 25">
                <a:extLst>
                  <a:ext uri="{FF2B5EF4-FFF2-40B4-BE49-F238E27FC236}">
                    <a16:creationId xmlns:a16="http://schemas.microsoft.com/office/drawing/2014/main" id="{C3A8E3C9-46D2-453D-BEE6-FEDD59096B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29063" y="3327400"/>
                <a:ext cx="1050925" cy="347663"/>
              </a:xfrm>
              <a:custGeom>
                <a:avLst/>
                <a:gdLst>
                  <a:gd name="T0" fmla="*/ 662 w 662"/>
                  <a:gd name="T1" fmla="*/ 219 h 219"/>
                  <a:gd name="T2" fmla="*/ 0 w 662"/>
                  <a:gd name="T3" fmla="*/ 219 h 219"/>
                  <a:gd name="T4" fmla="*/ 0 w 662"/>
                  <a:gd name="T5" fmla="*/ 0 h 219"/>
                  <a:gd name="T6" fmla="*/ 662 w 662"/>
                  <a:gd name="T7" fmla="*/ 0 h 219"/>
                  <a:gd name="T8" fmla="*/ 662 w 662"/>
                  <a:gd name="T9" fmla="*/ 219 h 219"/>
                  <a:gd name="T10" fmla="*/ 74 w 662"/>
                  <a:gd name="T11" fmla="*/ 146 h 219"/>
                  <a:gd name="T12" fmla="*/ 588 w 662"/>
                  <a:gd name="T13" fmla="*/ 146 h 219"/>
                  <a:gd name="T14" fmla="*/ 588 w 662"/>
                  <a:gd name="T15" fmla="*/ 73 h 219"/>
                  <a:gd name="T16" fmla="*/ 74 w 662"/>
                  <a:gd name="T17" fmla="*/ 73 h 219"/>
                  <a:gd name="T18" fmla="*/ 74 w 662"/>
                  <a:gd name="T19" fmla="*/ 146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2" h="219">
                    <a:moveTo>
                      <a:pt x="662" y="219"/>
                    </a:moveTo>
                    <a:lnTo>
                      <a:pt x="0" y="219"/>
                    </a:lnTo>
                    <a:lnTo>
                      <a:pt x="0" y="0"/>
                    </a:lnTo>
                    <a:lnTo>
                      <a:pt x="662" y="0"/>
                    </a:lnTo>
                    <a:lnTo>
                      <a:pt x="662" y="219"/>
                    </a:lnTo>
                    <a:close/>
                    <a:moveTo>
                      <a:pt x="74" y="146"/>
                    </a:moveTo>
                    <a:lnTo>
                      <a:pt x="588" y="146"/>
                    </a:lnTo>
                    <a:lnTo>
                      <a:pt x="588" y="73"/>
                    </a:lnTo>
                    <a:lnTo>
                      <a:pt x="74" y="73"/>
                    </a:lnTo>
                    <a:lnTo>
                      <a:pt x="74" y="14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3" name="Freeform 26">
                <a:extLst>
                  <a:ext uri="{FF2B5EF4-FFF2-40B4-BE49-F238E27FC236}">
                    <a16:creationId xmlns:a16="http://schemas.microsoft.com/office/drawing/2014/main" id="{D7E50F74-0C3F-4E75-B57A-A78C653BAA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29063" y="3094038"/>
                <a:ext cx="1050925" cy="349250"/>
              </a:xfrm>
              <a:custGeom>
                <a:avLst/>
                <a:gdLst>
                  <a:gd name="T0" fmla="*/ 662 w 662"/>
                  <a:gd name="T1" fmla="*/ 220 h 220"/>
                  <a:gd name="T2" fmla="*/ 0 w 662"/>
                  <a:gd name="T3" fmla="*/ 220 h 220"/>
                  <a:gd name="T4" fmla="*/ 0 w 662"/>
                  <a:gd name="T5" fmla="*/ 0 h 220"/>
                  <a:gd name="T6" fmla="*/ 662 w 662"/>
                  <a:gd name="T7" fmla="*/ 0 h 220"/>
                  <a:gd name="T8" fmla="*/ 662 w 662"/>
                  <a:gd name="T9" fmla="*/ 220 h 220"/>
                  <a:gd name="T10" fmla="*/ 74 w 662"/>
                  <a:gd name="T11" fmla="*/ 147 h 220"/>
                  <a:gd name="T12" fmla="*/ 588 w 662"/>
                  <a:gd name="T13" fmla="*/ 147 h 220"/>
                  <a:gd name="T14" fmla="*/ 588 w 662"/>
                  <a:gd name="T15" fmla="*/ 73 h 220"/>
                  <a:gd name="T16" fmla="*/ 74 w 662"/>
                  <a:gd name="T17" fmla="*/ 73 h 220"/>
                  <a:gd name="T18" fmla="*/ 74 w 662"/>
                  <a:gd name="T19" fmla="*/ 147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2" h="220">
                    <a:moveTo>
                      <a:pt x="662" y="220"/>
                    </a:moveTo>
                    <a:lnTo>
                      <a:pt x="0" y="220"/>
                    </a:lnTo>
                    <a:lnTo>
                      <a:pt x="0" y="0"/>
                    </a:lnTo>
                    <a:lnTo>
                      <a:pt x="662" y="0"/>
                    </a:lnTo>
                    <a:lnTo>
                      <a:pt x="662" y="220"/>
                    </a:lnTo>
                    <a:close/>
                    <a:moveTo>
                      <a:pt x="74" y="147"/>
                    </a:moveTo>
                    <a:lnTo>
                      <a:pt x="588" y="147"/>
                    </a:lnTo>
                    <a:lnTo>
                      <a:pt x="588" y="73"/>
                    </a:lnTo>
                    <a:lnTo>
                      <a:pt x="74" y="73"/>
                    </a:lnTo>
                    <a:lnTo>
                      <a:pt x="74" y="14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4" name="Freeform 27">
                <a:extLst>
                  <a:ext uri="{FF2B5EF4-FFF2-40B4-BE49-F238E27FC236}">
                    <a16:creationId xmlns:a16="http://schemas.microsoft.com/office/drawing/2014/main" id="{2670A8EA-67E3-4F40-99B1-D8D2AC054A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95876" y="4022725"/>
                <a:ext cx="1050925" cy="347663"/>
              </a:xfrm>
              <a:custGeom>
                <a:avLst/>
                <a:gdLst>
                  <a:gd name="T0" fmla="*/ 662 w 662"/>
                  <a:gd name="T1" fmla="*/ 219 h 219"/>
                  <a:gd name="T2" fmla="*/ 0 w 662"/>
                  <a:gd name="T3" fmla="*/ 219 h 219"/>
                  <a:gd name="T4" fmla="*/ 0 w 662"/>
                  <a:gd name="T5" fmla="*/ 0 h 219"/>
                  <a:gd name="T6" fmla="*/ 662 w 662"/>
                  <a:gd name="T7" fmla="*/ 0 h 219"/>
                  <a:gd name="T8" fmla="*/ 662 w 662"/>
                  <a:gd name="T9" fmla="*/ 219 h 219"/>
                  <a:gd name="T10" fmla="*/ 74 w 662"/>
                  <a:gd name="T11" fmla="*/ 146 h 219"/>
                  <a:gd name="T12" fmla="*/ 588 w 662"/>
                  <a:gd name="T13" fmla="*/ 146 h 219"/>
                  <a:gd name="T14" fmla="*/ 588 w 662"/>
                  <a:gd name="T15" fmla="*/ 73 h 219"/>
                  <a:gd name="T16" fmla="*/ 74 w 662"/>
                  <a:gd name="T17" fmla="*/ 73 h 219"/>
                  <a:gd name="T18" fmla="*/ 74 w 662"/>
                  <a:gd name="T19" fmla="*/ 146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2" h="219">
                    <a:moveTo>
                      <a:pt x="662" y="219"/>
                    </a:moveTo>
                    <a:lnTo>
                      <a:pt x="0" y="219"/>
                    </a:lnTo>
                    <a:lnTo>
                      <a:pt x="0" y="0"/>
                    </a:lnTo>
                    <a:lnTo>
                      <a:pt x="662" y="0"/>
                    </a:lnTo>
                    <a:lnTo>
                      <a:pt x="662" y="219"/>
                    </a:lnTo>
                    <a:close/>
                    <a:moveTo>
                      <a:pt x="74" y="146"/>
                    </a:moveTo>
                    <a:lnTo>
                      <a:pt x="588" y="146"/>
                    </a:lnTo>
                    <a:lnTo>
                      <a:pt x="588" y="73"/>
                    </a:lnTo>
                    <a:lnTo>
                      <a:pt x="74" y="73"/>
                    </a:lnTo>
                    <a:lnTo>
                      <a:pt x="74" y="14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5" name="Freeform 28">
                <a:extLst>
                  <a:ext uri="{FF2B5EF4-FFF2-40B4-BE49-F238E27FC236}">
                    <a16:creationId xmlns:a16="http://schemas.microsoft.com/office/drawing/2014/main" id="{D51B9CB1-1C44-4202-8971-3795CF0212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95876" y="3790950"/>
                <a:ext cx="1050925" cy="347663"/>
              </a:xfrm>
              <a:custGeom>
                <a:avLst/>
                <a:gdLst>
                  <a:gd name="T0" fmla="*/ 662 w 662"/>
                  <a:gd name="T1" fmla="*/ 219 h 219"/>
                  <a:gd name="T2" fmla="*/ 0 w 662"/>
                  <a:gd name="T3" fmla="*/ 219 h 219"/>
                  <a:gd name="T4" fmla="*/ 0 w 662"/>
                  <a:gd name="T5" fmla="*/ 0 h 219"/>
                  <a:gd name="T6" fmla="*/ 662 w 662"/>
                  <a:gd name="T7" fmla="*/ 0 h 219"/>
                  <a:gd name="T8" fmla="*/ 662 w 662"/>
                  <a:gd name="T9" fmla="*/ 219 h 219"/>
                  <a:gd name="T10" fmla="*/ 74 w 662"/>
                  <a:gd name="T11" fmla="*/ 146 h 219"/>
                  <a:gd name="T12" fmla="*/ 588 w 662"/>
                  <a:gd name="T13" fmla="*/ 146 h 219"/>
                  <a:gd name="T14" fmla="*/ 588 w 662"/>
                  <a:gd name="T15" fmla="*/ 73 h 219"/>
                  <a:gd name="T16" fmla="*/ 74 w 662"/>
                  <a:gd name="T17" fmla="*/ 73 h 219"/>
                  <a:gd name="T18" fmla="*/ 74 w 662"/>
                  <a:gd name="T19" fmla="*/ 146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2" h="219">
                    <a:moveTo>
                      <a:pt x="662" y="219"/>
                    </a:moveTo>
                    <a:lnTo>
                      <a:pt x="0" y="219"/>
                    </a:lnTo>
                    <a:lnTo>
                      <a:pt x="0" y="0"/>
                    </a:lnTo>
                    <a:lnTo>
                      <a:pt x="662" y="0"/>
                    </a:lnTo>
                    <a:lnTo>
                      <a:pt x="662" y="219"/>
                    </a:lnTo>
                    <a:close/>
                    <a:moveTo>
                      <a:pt x="74" y="146"/>
                    </a:moveTo>
                    <a:lnTo>
                      <a:pt x="588" y="146"/>
                    </a:lnTo>
                    <a:lnTo>
                      <a:pt x="588" y="73"/>
                    </a:lnTo>
                    <a:lnTo>
                      <a:pt x="74" y="73"/>
                    </a:lnTo>
                    <a:lnTo>
                      <a:pt x="74" y="14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6" name="Freeform 29">
                <a:extLst>
                  <a:ext uri="{FF2B5EF4-FFF2-40B4-BE49-F238E27FC236}">
                    <a16:creationId xmlns:a16="http://schemas.microsoft.com/office/drawing/2014/main" id="{617373CA-2AE2-4FDE-A07B-4469448FE0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95876" y="3559175"/>
                <a:ext cx="1050925" cy="347663"/>
              </a:xfrm>
              <a:custGeom>
                <a:avLst/>
                <a:gdLst>
                  <a:gd name="T0" fmla="*/ 662 w 662"/>
                  <a:gd name="T1" fmla="*/ 219 h 219"/>
                  <a:gd name="T2" fmla="*/ 0 w 662"/>
                  <a:gd name="T3" fmla="*/ 219 h 219"/>
                  <a:gd name="T4" fmla="*/ 0 w 662"/>
                  <a:gd name="T5" fmla="*/ 0 h 219"/>
                  <a:gd name="T6" fmla="*/ 662 w 662"/>
                  <a:gd name="T7" fmla="*/ 0 h 219"/>
                  <a:gd name="T8" fmla="*/ 662 w 662"/>
                  <a:gd name="T9" fmla="*/ 219 h 219"/>
                  <a:gd name="T10" fmla="*/ 74 w 662"/>
                  <a:gd name="T11" fmla="*/ 146 h 219"/>
                  <a:gd name="T12" fmla="*/ 588 w 662"/>
                  <a:gd name="T13" fmla="*/ 146 h 219"/>
                  <a:gd name="T14" fmla="*/ 588 w 662"/>
                  <a:gd name="T15" fmla="*/ 73 h 219"/>
                  <a:gd name="T16" fmla="*/ 74 w 662"/>
                  <a:gd name="T17" fmla="*/ 73 h 219"/>
                  <a:gd name="T18" fmla="*/ 74 w 662"/>
                  <a:gd name="T19" fmla="*/ 146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2" h="219">
                    <a:moveTo>
                      <a:pt x="662" y="219"/>
                    </a:moveTo>
                    <a:lnTo>
                      <a:pt x="0" y="219"/>
                    </a:lnTo>
                    <a:lnTo>
                      <a:pt x="0" y="0"/>
                    </a:lnTo>
                    <a:lnTo>
                      <a:pt x="662" y="0"/>
                    </a:lnTo>
                    <a:lnTo>
                      <a:pt x="662" y="219"/>
                    </a:lnTo>
                    <a:close/>
                    <a:moveTo>
                      <a:pt x="74" y="146"/>
                    </a:moveTo>
                    <a:lnTo>
                      <a:pt x="588" y="146"/>
                    </a:lnTo>
                    <a:lnTo>
                      <a:pt x="588" y="73"/>
                    </a:lnTo>
                    <a:lnTo>
                      <a:pt x="74" y="73"/>
                    </a:lnTo>
                    <a:lnTo>
                      <a:pt x="74" y="14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7" name="Freeform 30">
                <a:extLst>
                  <a:ext uri="{FF2B5EF4-FFF2-40B4-BE49-F238E27FC236}">
                    <a16:creationId xmlns:a16="http://schemas.microsoft.com/office/drawing/2014/main" id="{BFB84DB1-F67A-4E32-86C2-8DE1BF73A5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95876" y="3327400"/>
                <a:ext cx="1050925" cy="347663"/>
              </a:xfrm>
              <a:custGeom>
                <a:avLst/>
                <a:gdLst>
                  <a:gd name="T0" fmla="*/ 662 w 662"/>
                  <a:gd name="T1" fmla="*/ 219 h 219"/>
                  <a:gd name="T2" fmla="*/ 0 w 662"/>
                  <a:gd name="T3" fmla="*/ 219 h 219"/>
                  <a:gd name="T4" fmla="*/ 0 w 662"/>
                  <a:gd name="T5" fmla="*/ 0 h 219"/>
                  <a:gd name="T6" fmla="*/ 662 w 662"/>
                  <a:gd name="T7" fmla="*/ 0 h 219"/>
                  <a:gd name="T8" fmla="*/ 662 w 662"/>
                  <a:gd name="T9" fmla="*/ 219 h 219"/>
                  <a:gd name="T10" fmla="*/ 74 w 662"/>
                  <a:gd name="T11" fmla="*/ 146 h 219"/>
                  <a:gd name="T12" fmla="*/ 588 w 662"/>
                  <a:gd name="T13" fmla="*/ 146 h 219"/>
                  <a:gd name="T14" fmla="*/ 588 w 662"/>
                  <a:gd name="T15" fmla="*/ 73 h 219"/>
                  <a:gd name="T16" fmla="*/ 74 w 662"/>
                  <a:gd name="T17" fmla="*/ 73 h 219"/>
                  <a:gd name="T18" fmla="*/ 74 w 662"/>
                  <a:gd name="T19" fmla="*/ 146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2" h="219">
                    <a:moveTo>
                      <a:pt x="662" y="219"/>
                    </a:moveTo>
                    <a:lnTo>
                      <a:pt x="0" y="219"/>
                    </a:lnTo>
                    <a:lnTo>
                      <a:pt x="0" y="0"/>
                    </a:lnTo>
                    <a:lnTo>
                      <a:pt x="662" y="0"/>
                    </a:lnTo>
                    <a:lnTo>
                      <a:pt x="662" y="219"/>
                    </a:lnTo>
                    <a:close/>
                    <a:moveTo>
                      <a:pt x="74" y="146"/>
                    </a:moveTo>
                    <a:lnTo>
                      <a:pt x="588" y="146"/>
                    </a:lnTo>
                    <a:lnTo>
                      <a:pt x="588" y="73"/>
                    </a:lnTo>
                    <a:lnTo>
                      <a:pt x="74" y="73"/>
                    </a:lnTo>
                    <a:lnTo>
                      <a:pt x="74" y="14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8" name="Freeform 31">
                <a:extLst>
                  <a:ext uri="{FF2B5EF4-FFF2-40B4-BE49-F238E27FC236}">
                    <a16:creationId xmlns:a16="http://schemas.microsoft.com/office/drawing/2014/main" id="{E222BD2F-A0A0-46D8-AD4D-21FFA4D814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876" y="3094038"/>
                <a:ext cx="1050925" cy="349250"/>
              </a:xfrm>
              <a:custGeom>
                <a:avLst/>
                <a:gdLst>
                  <a:gd name="T0" fmla="*/ 662 w 662"/>
                  <a:gd name="T1" fmla="*/ 220 h 220"/>
                  <a:gd name="T2" fmla="*/ 0 w 662"/>
                  <a:gd name="T3" fmla="*/ 220 h 220"/>
                  <a:gd name="T4" fmla="*/ 0 w 662"/>
                  <a:gd name="T5" fmla="*/ 0 h 220"/>
                  <a:gd name="T6" fmla="*/ 441 w 662"/>
                  <a:gd name="T7" fmla="*/ 0 h 220"/>
                  <a:gd name="T8" fmla="*/ 441 w 662"/>
                  <a:gd name="T9" fmla="*/ 73 h 220"/>
                  <a:gd name="T10" fmla="*/ 74 w 662"/>
                  <a:gd name="T11" fmla="*/ 73 h 220"/>
                  <a:gd name="T12" fmla="*/ 74 w 662"/>
                  <a:gd name="T13" fmla="*/ 147 h 220"/>
                  <a:gd name="T14" fmla="*/ 588 w 662"/>
                  <a:gd name="T15" fmla="*/ 147 h 220"/>
                  <a:gd name="T16" fmla="*/ 588 w 662"/>
                  <a:gd name="T17" fmla="*/ 73 h 220"/>
                  <a:gd name="T18" fmla="*/ 515 w 662"/>
                  <a:gd name="T19" fmla="*/ 73 h 220"/>
                  <a:gd name="T20" fmla="*/ 515 w 662"/>
                  <a:gd name="T21" fmla="*/ 0 h 220"/>
                  <a:gd name="T22" fmla="*/ 662 w 662"/>
                  <a:gd name="T23" fmla="*/ 0 h 220"/>
                  <a:gd name="T24" fmla="*/ 662 w 662"/>
                  <a:gd name="T25" fmla="*/ 22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62" h="220">
                    <a:moveTo>
                      <a:pt x="662" y="220"/>
                    </a:moveTo>
                    <a:lnTo>
                      <a:pt x="0" y="220"/>
                    </a:lnTo>
                    <a:lnTo>
                      <a:pt x="0" y="0"/>
                    </a:lnTo>
                    <a:lnTo>
                      <a:pt x="441" y="0"/>
                    </a:lnTo>
                    <a:lnTo>
                      <a:pt x="441" y="73"/>
                    </a:lnTo>
                    <a:lnTo>
                      <a:pt x="74" y="73"/>
                    </a:lnTo>
                    <a:lnTo>
                      <a:pt x="74" y="147"/>
                    </a:lnTo>
                    <a:lnTo>
                      <a:pt x="588" y="147"/>
                    </a:lnTo>
                    <a:lnTo>
                      <a:pt x="588" y="73"/>
                    </a:lnTo>
                    <a:lnTo>
                      <a:pt x="515" y="73"/>
                    </a:lnTo>
                    <a:lnTo>
                      <a:pt x="515" y="0"/>
                    </a:lnTo>
                    <a:lnTo>
                      <a:pt x="662" y="0"/>
                    </a:lnTo>
                    <a:lnTo>
                      <a:pt x="662" y="2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9" name="Freeform 32">
                <a:extLst>
                  <a:ext uri="{FF2B5EF4-FFF2-40B4-BE49-F238E27FC236}">
                    <a16:creationId xmlns:a16="http://schemas.microsoft.com/office/drawing/2014/main" id="{25A4A107-C08E-4A03-844B-19A08712F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876" y="2862263"/>
                <a:ext cx="1050925" cy="290513"/>
              </a:xfrm>
              <a:custGeom>
                <a:avLst/>
                <a:gdLst>
                  <a:gd name="T0" fmla="*/ 662 w 662"/>
                  <a:gd name="T1" fmla="*/ 183 h 183"/>
                  <a:gd name="T2" fmla="*/ 588 w 662"/>
                  <a:gd name="T3" fmla="*/ 183 h 183"/>
                  <a:gd name="T4" fmla="*/ 588 w 662"/>
                  <a:gd name="T5" fmla="*/ 73 h 183"/>
                  <a:gd name="T6" fmla="*/ 74 w 662"/>
                  <a:gd name="T7" fmla="*/ 73 h 183"/>
                  <a:gd name="T8" fmla="*/ 74 w 662"/>
                  <a:gd name="T9" fmla="*/ 183 h 183"/>
                  <a:gd name="T10" fmla="*/ 0 w 662"/>
                  <a:gd name="T11" fmla="*/ 183 h 183"/>
                  <a:gd name="T12" fmla="*/ 0 w 662"/>
                  <a:gd name="T13" fmla="*/ 0 h 183"/>
                  <a:gd name="T14" fmla="*/ 662 w 662"/>
                  <a:gd name="T15" fmla="*/ 0 h 183"/>
                  <a:gd name="T16" fmla="*/ 662 w 662"/>
                  <a:gd name="T17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2" h="183">
                    <a:moveTo>
                      <a:pt x="662" y="183"/>
                    </a:moveTo>
                    <a:lnTo>
                      <a:pt x="588" y="183"/>
                    </a:lnTo>
                    <a:lnTo>
                      <a:pt x="588" y="73"/>
                    </a:lnTo>
                    <a:lnTo>
                      <a:pt x="74" y="73"/>
                    </a:lnTo>
                    <a:lnTo>
                      <a:pt x="74" y="183"/>
                    </a:lnTo>
                    <a:lnTo>
                      <a:pt x="0" y="183"/>
                    </a:lnTo>
                    <a:lnTo>
                      <a:pt x="0" y="0"/>
                    </a:lnTo>
                    <a:lnTo>
                      <a:pt x="662" y="0"/>
                    </a:lnTo>
                    <a:lnTo>
                      <a:pt x="662" y="18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0" name="Freeform 33">
                <a:extLst>
                  <a:ext uri="{FF2B5EF4-FFF2-40B4-BE49-F238E27FC236}">
                    <a16:creationId xmlns:a16="http://schemas.microsoft.com/office/drawing/2014/main" id="{43331CED-E26B-4137-B054-0E8AA82C41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95876" y="2630488"/>
                <a:ext cx="1050925" cy="347663"/>
              </a:xfrm>
              <a:custGeom>
                <a:avLst/>
                <a:gdLst>
                  <a:gd name="T0" fmla="*/ 662 w 662"/>
                  <a:gd name="T1" fmla="*/ 219 h 219"/>
                  <a:gd name="T2" fmla="*/ 0 w 662"/>
                  <a:gd name="T3" fmla="*/ 219 h 219"/>
                  <a:gd name="T4" fmla="*/ 0 w 662"/>
                  <a:gd name="T5" fmla="*/ 0 h 219"/>
                  <a:gd name="T6" fmla="*/ 662 w 662"/>
                  <a:gd name="T7" fmla="*/ 0 h 219"/>
                  <a:gd name="T8" fmla="*/ 662 w 662"/>
                  <a:gd name="T9" fmla="*/ 219 h 219"/>
                  <a:gd name="T10" fmla="*/ 74 w 662"/>
                  <a:gd name="T11" fmla="*/ 146 h 219"/>
                  <a:gd name="T12" fmla="*/ 588 w 662"/>
                  <a:gd name="T13" fmla="*/ 146 h 219"/>
                  <a:gd name="T14" fmla="*/ 588 w 662"/>
                  <a:gd name="T15" fmla="*/ 73 h 219"/>
                  <a:gd name="T16" fmla="*/ 74 w 662"/>
                  <a:gd name="T17" fmla="*/ 73 h 219"/>
                  <a:gd name="T18" fmla="*/ 74 w 662"/>
                  <a:gd name="T19" fmla="*/ 146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2" h="219">
                    <a:moveTo>
                      <a:pt x="662" y="219"/>
                    </a:moveTo>
                    <a:lnTo>
                      <a:pt x="0" y="219"/>
                    </a:lnTo>
                    <a:lnTo>
                      <a:pt x="0" y="0"/>
                    </a:lnTo>
                    <a:lnTo>
                      <a:pt x="662" y="0"/>
                    </a:lnTo>
                    <a:lnTo>
                      <a:pt x="662" y="219"/>
                    </a:lnTo>
                    <a:close/>
                    <a:moveTo>
                      <a:pt x="74" y="146"/>
                    </a:moveTo>
                    <a:lnTo>
                      <a:pt x="588" y="146"/>
                    </a:lnTo>
                    <a:lnTo>
                      <a:pt x="588" y="73"/>
                    </a:lnTo>
                    <a:lnTo>
                      <a:pt x="74" y="73"/>
                    </a:lnTo>
                    <a:lnTo>
                      <a:pt x="74" y="14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1" name="Freeform 34">
                <a:extLst>
                  <a:ext uri="{FF2B5EF4-FFF2-40B4-BE49-F238E27FC236}">
                    <a16:creationId xmlns:a16="http://schemas.microsoft.com/office/drawing/2014/main" id="{F88E73BB-4EA1-4650-B0A7-D5D16F098F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476" y="774700"/>
                <a:ext cx="3595688" cy="2540000"/>
              </a:xfrm>
              <a:custGeom>
                <a:avLst/>
                <a:gdLst>
                  <a:gd name="T0" fmla="*/ 136 w 1972"/>
                  <a:gd name="T1" fmla="*/ 1401 h 1401"/>
                  <a:gd name="T2" fmla="*/ 96 w 1972"/>
                  <a:gd name="T3" fmla="*/ 1351 h 1401"/>
                  <a:gd name="T4" fmla="*/ 913 w 1972"/>
                  <a:gd name="T5" fmla="*/ 698 h 1401"/>
                  <a:gd name="T6" fmla="*/ 1198 w 1972"/>
                  <a:gd name="T7" fmla="*/ 856 h 1401"/>
                  <a:gd name="T8" fmla="*/ 1844 w 1972"/>
                  <a:gd name="T9" fmla="*/ 211 h 1401"/>
                  <a:gd name="T10" fmla="*/ 1844 w 1972"/>
                  <a:gd name="T11" fmla="*/ 480 h 1401"/>
                  <a:gd name="T12" fmla="*/ 1876 w 1972"/>
                  <a:gd name="T13" fmla="*/ 512 h 1401"/>
                  <a:gd name="T14" fmla="*/ 1908 w 1972"/>
                  <a:gd name="T15" fmla="*/ 480 h 1401"/>
                  <a:gd name="T16" fmla="*/ 1908 w 1972"/>
                  <a:gd name="T17" fmla="*/ 64 h 1401"/>
                  <a:gd name="T18" fmla="*/ 1492 w 1972"/>
                  <a:gd name="T19" fmla="*/ 64 h 1401"/>
                  <a:gd name="T20" fmla="*/ 1460 w 1972"/>
                  <a:gd name="T21" fmla="*/ 96 h 1401"/>
                  <a:gd name="T22" fmla="*/ 1492 w 1972"/>
                  <a:gd name="T23" fmla="*/ 128 h 1401"/>
                  <a:gd name="T24" fmla="*/ 1793 w 1972"/>
                  <a:gd name="T25" fmla="*/ 128 h 1401"/>
                  <a:gd name="T26" fmla="*/ 1177 w 1972"/>
                  <a:gd name="T27" fmla="*/ 745 h 1401"/>
                  <a:gd name="T28" fmla="*/ 918 w 1972"/>
                  <a:gd name="T29" fmla="*/ 583 h 1401"/>
                  <a:gd name="T30" fmla="*/ 40 w 1972"/>
                  <a:gd name="T31" fmla="*/ 1273 h 1401"/>
                  <a:gd name="T32" fmla="*/ 0 w 1972"/>
                  <a:gd name="T33" fmla="*/ 1223 h 1401"/>
                  <a:gd name="T34" fmla="*/ 914 w 1972"/>
                  <a:gd name="T35" fmla="*/ 505 h 1401"/>
                  <a:gd name="T36" fmla="*/ 1167 w 1972"/>
                  <a:gd name="T37" fmla="*/ 663 h 1401"/>
                  <a:gd name="T38" fmla="*/ 1639 w 1972"/>
                  <a:gd name="T39" fmla="*/ 192 h 1401"/>
                  <a:gd name="T40" fmla="*/ 1492 w 1972"/>
                  <a:gd name="T41" fmla="*/ 192 h 1401"/>
                  <a:gd name="T42" fmla="*/ 1396 w 1972"/>
                  <a:gd name="T43" fmla="*/ 96 h 1401"/>
                  <a:gd name="T44" fmla="*/ 1492 w 1972"/>
                  <a:gd name="T45" fmla="*/ 0 h 1401"/>
                  <a:gd name="T46" fmla="*/ 1972 w 1972"/>
                  <a:gd name="T47" fmla="*/ 0 h 1401"/>
                  <a:gd name="T48" fmla="*/ 1972 w 1972"/>
                  <a:gd name="T49" fmla="*/ 480 h 1401"/>
                  <a:gd name="T50" fmla="*/ 1876 w 1972"/>
                  <a:gd name="T51" fmla="*/ 576 h 1401"/>
                  <a:gd name="T52" fmla="*/ 1780 w 1972"/>
                  <a:gd name="T53" fmla="*/ 480 h 1401"/>
                  <a:gd name="T54" fmla="*/ 1780 w 1972"/>
                  <a:gd name="T55" fmla="*/ 365 h 1401"/>
                  <a:gd name="T56" fmla="*/ 1210 w 1972"/>
                  <a:gd name="T57" fmla="*/ 936 h 1401"/>
                  <a:gd name="T58" fmla="*/ 919 w 1972"/>
                  <a:gd name="T59" fmla="*/ 774 h 1401"/>
                  <a:gd name="T60" fmla="*/ 136 w 1972"/>
                  <a:gd name="T61" fmla="*/ 1401 h 1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72" h="1401">
                    <a:moveTo>
                      <a:pt x="136" y="1401"/>
                    </a:moveTo>
                    <a:cubicBezTo>
                      <a:pt x="96" y="1351"/>
                      <a:pt x="96" y="1351"/>
                      <a:pt x="96" y="1351"/>
                    </a:cubicBezTo>
                    <a:cubicBezTo>
                      <a:pt x="913" y="698"/>
                      <a:pt x="913" y="698"/>
                      <a:pt x="913" y="698"/>
                    </a:cubicBezTo>
                    <a:cubicBezTo>
                      <a:pt x="1198" y="856"/>
                      <a:pt x="1198" y="856"/>
                      <a:pt x="1198" y="856"/>
                    </a:cubicBezTo>
                    <a:cubicBezTo>
                      <a:pt x="1844" y="211"/>
                      <a:pt x="1844" y="211"/>
                      <a:pt x="1844" y="211"/>
                    </a:cubicBezTo>
                    <a:cubicBezTo>
                      <a:pt x="1844" y="480"/>
                      <a:pt x="1844" y="480"/>
                      <a:pt x="1844" y="480"/>
                    </a:cubicBezTo>
                    <a:cubicBezTo>
                      <a:pt x="1844" y="498"/>
                      <a:pt x="1858" y="512"/>
                      <a:pt x="1876" y="512"/>
                    </a:cubicBezTo>
                    <a:cubicBezTo>
                      <a:pt x="1894" y="512"/>
                      <a:pt x="1908" y="498"/>
                      <a:pt x="1908" y="480"/>
                    </a:cubicBezTo>
                    <a:cubicBezTo>
                      <a:pt x="1908" y="64"/>
                      <a:pt x="1908" y="64"/>
                      <a:pt x="1908" y="64"/>
                    </a:cubicBezTo>
                    <a:cubicBezTo>
                      <a:pt x="1492" y="64"/>
                      <a:pt x="1492" y="64"/>
                      <a:pt x="1492" y="64"/>
                    </a:cubicBezTo>
                    <a:cubicBezTo>
                      <a:pt x="1474" y="64"/>
                      <a:pt x="1460" y="78"/>
                      <a:pt x="1460" y="96"/>
                    </a:cubicBezTo>
                    <a:cubicBezTo>
                      <a:pt x="1460" y="114"/>
                      <a:pt x="1474" y="128"/>
                      <a:pt x="1492" y="128"/>
                    </a:cubicBezTo>
                    <a:cubicBezTo>
                      <a:pt x="1793" y="128"/>
                      <a:pt x="1793" y="128"/>
                      <a:pt x="1793" y="128"/>
                    </a:cubicBezTo>
                    <a:cubicBezTo>
                      <a:pt x="1177" y="745"/>
                      <a:pt x="1177" y="745"/>
                      <a:pt x="1177" y="745"/>
                    </a:cubicBezTo>
                    <a:cubicBezTo>
                      <a:pt x="918" y="583"/>
                      <a:pt x="918" y="583"/>
                      <a:pt x="918" y="583"/>
                    </a:cubicBezTo>
                    <a:cubicBezTo>
                      <a:pt x="40" y="1273"/>
                      <a:pt x="40" y="1273"/>
                      <a:pt x="40" y="1273"/>
                    </a:cubicBezTo>
                    <a:cubicBezTo>
                      <a:pt x="0" y="1223"/>
                      <a:pt x="0" y="1223"/>
                      <a:pt x="0" y="1223"/>
                    </a:cubicBezTo>
                    <a:cubicBezTo>
                      <a:pt x="914" y="505"/>
                      <a:pt x="914" y="505"/>
                      <a:pt x="914" y="505"/>
                    </a:cubicBezTo>
                    <a:cubicBezTo>
                      <a:pt x="1167" y="663"/>
                      <a:pt x="1167" y="663"/>
                      <a:pt x="1167" y="663"/>
                    </a:cubicBezTo>
                    <a:cubicBezTo>
                      <a:pt x="1639" y="192"/>
                      <a:pt x="1639" y="192"/>
                      <a:pt x="1639" y="192"/>
                    </a:cubicBezTo>
                    <a:cubicBezTo>
                      <a:pt x="1492" y="192"/>
                      <a:pt x="1492" y="192"/>
                      <a:pt x="1492" y="192"/>
                    </a:cubicBezTo>
                    <a:cubicBezTo>
                      <a:pt x="1439" y="192"/>
                      <a:pt x="1396" y="149"/>
                      <a:pt x="1396" y="96"/>
                    </a:cubicBezTo>
                    <a:cubicBezTo>
                      <a:pt x="1396" y="43"/>
                      <a:pt x="1439" y="0"/>
                      <a:pt x="1492" y="0"/>
                    </a:cubicBezTo>
                    <a:cubicBezTo>
                      <a:pt x="1972" y="0"/>
                      <a:pt x="1972" y="0"/>
                      <a:pt x="1972" y="0"/>
                    </a:cubicBezTo>
                    <a:cubicBezTo>
                      <a:pt x="1972" y="480"/>
                      <a:pt x="1972" y="480"/>
                      <a:pt x="1972" y="480"/>
                    </a:cubicBezTo>
                    <a:cubicBezTo>
                      <a:pt x="1972" y="533"/>
                      <a:pt x="1929" y="576"/>
                      <a:pt x="1876" y="576"/>
                    </a:cubicBezTo>
                    <a:cubicBezTo>
                      <a:pt x="1823" y="576"/>
                      <a:pt x="1780" y="533"/>
                      <a:pt x="1780" y="480"/>
                    </a:cubicBezTo>
                    <a:cubicBezTo>
                      <a:pt x="1780" y="365"/>
                      <a:pt x="1780" y="365"/>
                      <a:pt x="1780" y="365"/>
                    </a:cubicBezTo>
                    <a:cubicBezTo>
                      <a:pt x="1210" y="936"/>
                      <a:pt x="1210" y="936"/>
                      <a:pt x="1210" y="936"/>
                    </a:cubicBezTo>
                    <a:cubicBezTo>
                      <a:pt x="919" y="774"/>
                      <a:pt x="919" y="774"/>
                      <a:pt x="919" y="774"/>
                    </a:cubicBezTo>
                    <a:lnTo>
                      <a:pt x="136" y="14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EB893369-BA94-40C9-9A20-1A69DECB6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5613" y="1528763"/>
                <a:ext cx="115888" cy="1158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468F562C-3478-4EB1-940E-05C3C8C4D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9063" y="1528763"/>
                <a:ext cx="117475" cy="1158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4" name="Freeform 37">
                <a:extLst>
                  <a:ext uri="{FF2B5EF4-FFF2-40B4-BE49-F238E27FC236}">
                    <a16:creationId xmlns:a16="http://schemas.microsoft.com/office/drawing/2014/main" id="{A8A3CCD1-8C2D-46D7-AEFE-7AE6893FFE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62251" y="833438"/>
                <a:ext cx="1517650" cy="1506538"/>
              </a:xfrm>
              <a:custGeom>
                <a:avLst/>
                <a:gdLst>
                  <a:gd name="T0" fmla="*/ 416 w 832"/>
                  <a:gd name="T1" fmla="*/ 832 h 832"/>
                  <a:gd name="T2" fmla="*/ 0 w 832"/>
                  <a:gd name="T3" fmla="*/ 416 h 832"/>
                  <a:gd name="T4" fmla="*/ 416 w 832"/>
                  <a:gd name="T5" fmla="*/ 0 h 832"/>
                  <a:gd name="T6" fmla="*/ 832 w 832"/>
                  <a:gd name="T7" fmla="*/ 416 h 832"/>
                  <a:gd name="T8" fmla="*/ 416 w 832"/>
                  <a:gd name="T9" fmla="*/ 832 h 832"/>
                  <a:gd name="T10" fmla="*/ 416 w 832"/>
                  <a:gd name="T11" fmla="*/ 64 h 832"/>
                  <a:gd name="T12" fmla="*/ 64 w 832"/>
                  <a:gd name="T13" fmla="*/ 416 h 832"/>
                  <a:gd name="T14" fmla="*/ 416 w 832"/>
                  <a:gd name="T15" fmla="*/ 768 h 832"/>
                  <a:gd name="T16" fmla="*/ 768 w 832"/>
                  <a:gd name="T17" fmla="*/ 416 h 832"/>
                  <a:gd name="T18" fmla="*/ 416 w 832"/>
                  <a:gd name="T19" fmla="*/ 64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2" h="832">
                    <a:moveTo>
                      <a:pt x="416" y="832"/>
                    </a:moveTo>
                    <a:cubicBezTo>
                      <a:pt x="187" y="832"/>
                      <a:pt x="0" y="645"/>
                      <a:pt x="0" y="416"/>
                    </a:cubicBezTo>
                    <a:cubicBezTo>
                      <a:pt x="0" y="187"/>
                      <a:pt x="187" y="0"/>
                      <a:pt x="416" y="0"/>
                    </a:cubicBezTo>
                    <a:cubicBezTo>
                      <a:pt x="645" y="0"/>
                      <a:pt x="832" y="187"/>
                      <a:pt x="832" y="416"/>
                    </a:cubicBezTo>
                    <a:cubicBezTo>
                      <a:pt x="832" y="645"/>
                      <a:pt x="645" y="832"/>
                      <a:pt x="416" y="832"/>
                    </a:cubicBezTo>
                    <a:close/>
                    <a:moveTo>
                      <a:pt x="416" y="64"/>
                    </a:moveTo>
                    <a:cubicBezTo>
                      <a:pt x="222" y="64"/>
                      <a:pt x="64" y="222"/>
                      <a:pt x="64" y="416"/>
                    </a:cubicBezTo>
                    <a:cubicBezTo>
                      <a:pt x="64" y="610"/>
                      <a:pt x="222" y="768"/>
                      <a:pt x="416" y="768"/>
                    </a:cubicBezTo>
                    <a:cubicBezTo>
                      <a:pt x="610" y="768"/>
                      <a:pt x="768" y="610"/>
                      <a:pt x="768" y="416"/>
                    </a:cubicBezTo>
                    <a:cubicBezTo>
                      <a:pt x="768" y="222"/>
                      <a:pt x="610" y="64"/>
                      <a:pt x="416" y="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832DAB0-5FC0-43F3-8A18-762073032897}"/>
                </a:ext>
              </a:extLst>
            </p:cNvPr>
            <p:cNvGrpSpPr/>
            <p:nvPr/>
          </p:nvGrpSpPr>
          <p:grpSpPr>
            <a:xfrm>
              <a:off x="641221" y="3645603"/>
              <a:ext cx="413330" cy="406384"/>
              <a:chOff x="3957638" y="1968500"/>
              <a:chExt cx="1227137" cy="1206500"/>
            </a:xfrm>
            <a:solidFill>
              <a:schemeClr val="bg1"/>
            </a:solidFill>
          </p:grpSpPr>
          <p:sp>
            <p:nvSpPr>
              <p:cNvPr id="91" name="Freeform 93">
                <a:extLst>
                  <a:ext uri="{FF2B5EF4-FFF2-40B4-BE49-F238E27FC236}">
                    <a16:creationId xmlns:a16="http://schemas.microsoft.com/office/drawing/2014/main" id="{AEE71233-07CA-463B-9D8F-1FA698AFD5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33850" y="2724150"/>
                <a:ext cx="265113" cy="222250"/>
              </a:xfrm>
              <a:custGeom>
                <a:avLst/>
                <a:gdLst>
                  <a:gd name="T0" fmla="*/ 223 w 446"/>
                  <a:gd name="T1" fmla="*/ 377 h 377"/>
                  <a:gd name="T2" fmla="*/ 263 w 446"/>
                  <a:gd name="T3" fmla="*/ 337 h 377"/>
                  <a:gd name="T4" fmla="*/ 263 w 446"/>
                  <a:gd name="T5" fmla="*/ 262 h 377"/>
                  <a:gd name="T6" fmla="*/ 388 w 446"/>
                  <a:gd name="T7" fmla="*/ 213 h 377"/>
                  <a:gd name="T8" fmla="*/ 438 w 446"/>
                  <a:gd name="T9" fmla="*/ 44 h 377"/>
                  <a:gd name="T10" fmla="*/ 424 w 446"/>
                  <a:gd name="T11" fmla="*/ 16 h 377"/>
                  <a:gd name="T12" fmla="*/ 401 w 446"/>
                  <a:gd name="T13" fmla="*/ 7 h 377"/>
                  <a:gd name="T14" fmla="*/ 235 w 446"/>
                  <a:gd name="T15" fmla="*/ 57 h 377"/>
                  <a:gd name="T16" fmla="*/ 223 w 446"/>
                  <a:gd name="T17" fmla="*/ 71 h 377"/>
                  <a:gd name="T18" fmla="*/ 211 w 446"/>
                  <a:gd name="T19" fmla="*/ 57 h 377"/>
                  <a:gd name="T20" fmla="*/ 45 w 446"/>
                  <a:gd name="T21" fmla="*/ 7 h 377"/>
                  <a:gd name="T22" fmla="*/ 23 w 446"/>
                  <a:gd name="T23" fmla="*/ 16 h 377"/>
                  <a:gd name="T24" fmla="*/ 8 w 446"/>
                  <a:gd name="T25" fmla="*/ 43 h 377"/>
                  <a:gd name="T26" fmla="*/ 58 w 446"/>
                  <a:gd name="T27" fmla="*/ 213 h 377"/>
                  <a:gd name="T28" fmla="*/ 58 w 446"/>
                  <a:gd name="T29" fmla="*/ 213 h 377"/>
                  <a:gd name="T30" fmla="*/ 183 w 446"/>
                  <a:gd name="T31" fmla="*/ 262 h 377"/>
                  <a:gd name="T32" fmla="*/ 183 w 446"/>
                  <a:gd name="T33" fmla="*/ 337 h 377"/>
                  <a:gd name="T34" fmla="*/ 223 w 446"/>
                  <a:gd name="T35" fmla="*/ 377 h 377"/>
                  <a:gd name="T36" fmla="*/ 291 w 446"/>
                  <a:gd name="T37" fmla="*/ 114 h 377"/>
                  <a:gd name="T38" fmla="*/ 358 w 446"/>
                  <a:gd name="T39" fmla="*/ 88 h 377"/>
                  <a:gd name="T40" fmla="*/ 332 w 446"/>
                  <a:gd name="T41" fmla="*/ 155 h 377"/>
                  <a:gd name="T42" fmla="*/ 264 w 446"/>
                  <a:gd name="T43" fmla="*/ 181 h 377"/>
                  <a:gd name="T44" fmla="*/ 291 w 446"/>
                  <a:gd name="T45" fmla="*/ 114 h 377"/>
                  <a:gd name="T46" fmla="*/ 114 w 446"/>
                  <a:gd name="T47" fmla="*/ 155 h 377"/>
                  <a:gd name="T48" fmla="*/ 114 w 446"/>
                  <a:gd name="T49" fmla="*/ 155 h 377"/>
                  <a:gd name="T50" fmla="*/ 88 w 446"/>
                  <a:gd name="T51" fmla="*/ 88 h 377"/>
                  <a:gd name="T52" fmla="*/ 155 w 446"/>
                  <a:gd name="T53" fmla="*/ 114 h 377"/>
                  <a:gd name="T54" fmla="*/ 182 w 446"/>
                  <a:gd name="T55" fmla="*/ 181 h 377"/>
                  <a:gd name="T56" fmla="*/ 114 w 446"/>
                  <a:gd name="T57" fmla="*/ 155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46" h="377">
                    <a:moveTo>
                      <a:pt x="223" y="377"/>
                    </a:moveTo>
                    <a:cubicBezTo>
                      <a:pt x="245" y="377"/>
                      <a:pt x="263" y="359"/>
                      <a:pt x="263" y="337"/>
                    </a:cubicBezTo>
                    <a:cubicBezTo>
                      <a:pt x="263" y="262"/>
                      <a:pt x="263" y="262"/>
                      <a:pt x="263" y="262"/>
                    </a:cubicBezTo>
                    <a:cubicBezTo>
                      <a:pt x="300" y="259"/>
                      <a:pt x="351" y="249"/>
                      <a:pt x="388" y="213"/>
                    </a:cubicBezTo>
                    <a:cubicBezTo>
                      <a:pt x="446" y="156"/>
                      <a:pt x="440" y="65"/>
                      <a:pt x="438" y="44"/>
                    </a:cubicBezTo>
                    <a:cubicBezTo>
                      <a:pt x="437" y="33"/>
                      <a:pt x="432" y="23"/>
                      <a:pt x="424" y="16"/>
                    </a:cubicBezTo>
                    <a:cubicBezTo>
                      <a:pt x="417" y="10"/>
                      <a:pt x="409" y="7"/>
                      <a:pt x="401" y="7"/>
                    </a:cubicBezTo>
                    <a:cubicBezTo>
                      <a:pt x="386" y="6"/>
                      <a:pt x="294" y="0"/>
                      <a:pt x="235" y="57"/>
                    </a:cubicBezTo>
                    <a:cubicBezTo>
                      <a:pt x="231" y="62"/>
                      <a:pt x="227" y="66"/>
                      <a:pt x="223" y="71"/>
                    </a:cubicBezTo>
                    <a:cubicBezTo>
                      <a:pt x="219" y="66"/>
                      <a:pt x="215" y="62"/>
                      <a:pt x="211" y="57"/>
                    </a:cubicBezTo>
                    <a:cubicBezTo>
                      <a:pt x="152" y="0"/>
                      <a:pt x="60" y="6"/>
                      <a:pt x="45" y="7"/>
                    </a:cubicBezTo>
                    <a:cubicBezTo>
                      <a:pt x="37" y="7"/>
                      <a:pt x="29" y="10"/>
                      <a:pt x="23" y="16"/>
                    </a:cubicBezTo>
                    <a:cubicBezTo>
                      <a:pt x="14" y="23"/>
                      <a:pt x="9" y="33"/>
                      <a:pt x="8" y="43"/>
                    </a:cubicBezTo>
                    <a:cubicBezTo>
                      <a:pt x="6" y="63"/>
                      <a:pt x="0" y="156"/>
                      <a:pt x="58" y="213"/>
                    </a:cubicBezTo>
                    <a:cubicBezTo>
                      <a:pt x="58" y="213"/>
                      <a:pt x="58" y="213"/>
                      <a:pt x="58" y="213"/>
                    </a:cubicBezTo>
                    <a:cubicBezTo>
                      <a:pt x="95" y="249"/>
                      <a:pt x="146" y="259"/>
                      <a:pt x="183" y="262"/>
                    </a:cubicBezTo>
                    <a:cubicBezTo>
                      <a:pt x="183" y="337"/>
                      <a:pt x="183" y="337"/>
                      <a:pt x="183" y="337"/>
                    </a:cubicBezTo>
                    <a:cubicBezTo>
                      <a:pt x="183" y="359"/>
                      <a:pt x="201" y="377"/>
                      <a:pt x="223" y="377"/>
                    </a:cubicBezTo>
                    <a:close/>
                    <a:moveTo>
                      <a:pt x="291" y="114"/>
                    </a:moveTo>
                    <a:cubicBezTo>
                      <a:pt x="309" y="98"/>
                      <a:pt x="335" y="90"/>
                      <a:pt x="358" y="88"/>
                    </a:cubicBezTo>
                    <a:cubicBezTo>
                      <a:pt x="356" y="110"/>
                      <a:pt x="350" y="138"/>
                      <a:pt x="332" y="155"/>
                    </a:cubicBezTo>
                    <a:cubicBezTo>
                      <a:pt x="315" y="172"/>
                      <a:pt x="288" y="179"/>
                      <a:pt x="264" y="181"/>
                    </a:cubicBezTo>
                    <a:cubicBezTo>
                      <a:pt x="267" y="158"/>
                      <a:pt x="274" y="131"/>
                      <a:pt x="291" y="114"/>
                    </a:cubicBezTo>
                    <a:close/>
                    <a:moveTo>
                      <a:pt x="114" y="155"/>
                    </a:moveTo>
                    <a:cubicBezTo>
                      <a:pt x="114" y="155"/>
                      <a:pt x="114" y="155"/>
                      <a:pt x="114" y="155"/>
                    </a:cubicBezTo>
                    <a:cubicBezTo>
                      <a:pt x="96" y="138"/>
                      <a:pt x="90" y="110"/>
                      <a:pt x="88" y="88"/>
                    </a:cubicBezTo>
                    <a:cubicBezTo>
                      <a:pt x="111" y="90"/>
                      <a:pt x="138" y="98"/>
                      <a:pt x="155" y="114"/>
                    </a:cubicBezTo>
                    <a:cubicBezTo>
                      <a:pt x="172" y="131"/>
                      <a:pt x="179" y="158"/>
                      <a:pt x="182" y="181"/>
                    </a:cubicBezTo>
                    <a:cubicBezTo>
                      <a:pt x="158" y="179"/>
                      <a:pt x="131" y="172"/>
                      <a:pt x="114" y="15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2" name="Freeform 94">
                <a:extLst>
                  <a:ext uri="{FF2B5EF4-FFF2-40B4-BE49-F238E27FC236}">
                    <a16:creationId xmlns:a16="http://schemas.microsoft.com/office/drawing/2014/main" id="{4FCD62AF-4ED3-4E73-B496-81B2B61B06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60813" y="2544763"/>
                <a:ext cx="265113" cy="222250"/>
              </a:xfrm>
              <a:custGeom>
                <a:avLst/>
                <a:gdLst>
                  <a:gd name="T0" fmla="*/ 425 w 446"/>
                  <a:gd name="T1" fmla="*/ 18 h 379"/>
                  <a:gd name="T2" fmla="*/ 401 w 446"/>
                  <a:gd name="T3" fmla="*/ 8 h 379"/>
                  <a:gd name="T4" fmla="*/ 235 w 446"/>
                  <a:gd name="T5" fmla="*/ 58 h 379"/>
                  <a:gd name="T6" fmla="*/ 223 w 446"/>
                  <a:gd name="T7" fmla="*/ 72 h 379"/>
                  <a:gd name="T8" fmla="*/ 211 w 446"/>
                  <a:gd name="T9" fmla="*/ 58 h 379"/>
                  <a:gd name="T10" fmla="*/ 45 w 446"/>
                  <a:gd name="T11" fmla="*/ 7 h 379"/>
                  <a:gd name="T12" fmla="*/ 19 w 446"/>
                  <a:gd name="T13" fmla="*/ 20 h 379"/>
                  <a:gd name="T14" fmla="*/ 8 w 446"/>
                  <a:gd name="T15" fmla="*/ 44 h 379"/>
                  <a:gd name="T16" fmla="*/ 58 w 446"/>
                  <a:gd name="T17" fmla="*/ 213 h 379"/>
                  <a:gd name="T18" fmla="*/ 183 w 446"/>
                  <a:gd name="T19" fmla="*/ 262 h 379"/>
                  <a:gd name="T20" fmla="*/ 183 w 446"/>
                  <a:gd name="T21" fmla="*/ 339 h 379"/>
                  <a:gd name="T22" fmla="*/ 223 w 446"/>
                  <a:gd name="T23" fmla="*/ 379 h 379"/>
                  <a:gd name="T24" fmla="*/ 263 w 446"/>
                  <a:gd name="T25" fmla="*/ 339 h 379"/>
                  <a:gd name="T26" fmla="*/ 263 w 446"/>
                  <a:gd name="T27" fmla="*/ 262 h 379"/>
                  <a:gd name="T28" fmla="*/ 388 w 446"/>
                  <a:gd name="T29" fmla="*/ 213 h 379"/>
                  <a:gd name="T30" fmla="*/ 438 w 446"/>
                  <a:gd name="T31" fmla="*/ 44 h 379"/>
                  <a:gd name="T32" fmla="*/ 425 w 446"/>
                  <a:gd name="T33" fmla="*/ 18 h 379"/>
                  <a:gd name="T34" fmla="*/ 114 w 446"/>
                  <a:gd name="T35" fmla="*/ 156 h 379"/>
                  <a:gd name="T36" fmla="*/ 114 w 446"/>
                  <a:gd name="T37" fmla="*/ 156 h 379"/>
                  <a:gd name="T38" fmla="*/ 88 w 446"/>
                  <a:gd name="T39" fmla="*/ 88 h 379"/>
                  <a:gd name="T40" fmla="*/ 155 w 446"/>
                  <a:gd name="T41" fmla="*/ 115 h 379"/>
                  <a:gd name="T42" fmla="*/ 182 w 446"/>
                  <a:gd name="T43" fmla="*/ 182 h 379"/>
                  <a:gd name="T44" fmla="*/ 114 w 446"/>
                  <a:gd name="T45" fmla="*/ 156 h 379"/>
                  <a:gd name="T46" fmla="*/ 332 w 446"/>
                  <a:gd name="T47" fmla="*/ 156 h 379"/>
                  <a:gd name="T48" fmla="*/ 264 w 446"/>
                  <a:gd name="T49" fmla="*/ 182 h 379"/>
                  <a:gd name="T50" fmla="*/ 291 w 446"/>
                  <a:gd name="T51" fmla="*/ 115 h 379"/>
                  <a:gd name="T52" fmla="*/ 358 w 446"/>
                  <a:gd name="T53" fmla="*/ 88 h 379"/>
                  <a:gd name="T54" fmla="*/ 332 w 446"/>
                  <a:gd name="T55" fmla="*/ 156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46" h="379">
                    <a:moveTo>
                      <a:pt x="425" y="18"/>
                    </a:moveTo>
                    <a:cubicBezTo>
                      <a:pt x="418" y="12"/>
                      <a:pt x="410" y="8"/>
                      <a:pt x="401" y="8"/>
                    </a:cubicBezTo>
                    <a:cubicBezTo>
                      <a:pt x="389" y="6"/>
                      <a:pt x="295" y="0"/>
                      <a:pt x="235" y="58"/>
                    </a:cubicBezTo>
                    <a:cubicBezTo>
                      <a:pt x="231" y="62"/>
                      <a:pt x="227" y="67"/>
                      <a:pt x="223" y="72"/>
                    </a:cubicBezTo>
                    <a:cubicBezTo>
                      <a:pt x="219" y="67"/>
                      <a:pt x="215" y="62"/>
                      <a:pt x="211" y="58"/>
                    </a:cubicBezTo>
                    <a:cubicBezTo>
                      <a:pt x="153" y="1"/>
                      <a:pt x="60" y="6"/>
                      <a:pt x="45" y="7"/>
                    </a:cubicBezTo>
                    <a:cubicBezTo>
                      <a:pt x="36" y="8"/>
                      <a:pt x="26" y="12"/>
                      <a:pt x="19" y="20"/>
                    </a:cubicBezTo>
                    <a:cubicBezTo>
                      <a:pt x="13" y="27"/>
                      <a:pt x="9" y="35"/>
                      <a:pt x="8" y="44"/>
                    </a:cubicBezTo>
                    <a:cubicBezTo>
                      <a:pt x="6" y="65"/>
                      <a:pt x="0" y="157"/>
                      <a:pt x="58" y="213"/>
                    </a:cubicBezTo>
                    <a:cubicBezTo>
                      <a:pt x="95" y="250"/>
                      <a:pt x="146" y="260"/>
                      <a:pt x="183" y="262"/>
                    </a:cubicBezTo>
                    <a:cubicBezTo>
                      <a:pt x="183" y="339"/>
                      <a:pt x="183" y="339"/>
                      <a:pt x="183" y="339"/>
                    </a:cubicBezTo>
                    <a:cubicBezTo>
                      <a:pt x="183" y="361"/>
                      <a:pt x="201" y="379"/>
                      <a:pt x="223" y="379"/>
                    </a:cubicBezTo>
                    <a:cubicBezTo>
                      <a:pt x="245" y="379"/>
                      <a:pt x="263" y="361"/>
                      <a:pt x="263" y="339"/>
                    </a:cubicBezTo>
                    <a:cubicBezTo>
                      <a:pt x="263" y="262"/>
                      <a:pt x="263" y="262"/>
                      <a:pt x="263" y="262"/>
                    </a:cubicBezTo>
                    <a:cubicBezTo>
                      <a:pt x="300" y="260"/>
                      <a:pt x="351" y="250"/>
                      <a:pt x="388" y="213"/>
                    </a:cubicBezTo>
                    <a:cubicBezTo>
                      <a:pt x="446" y="157"/>
                      <a:pt x="440" y="66"/>
                      <a:pt x="438" y="44"/>
                    </a:cubicBezTo>
                    <a:cubicBezTo>
                      <a:pt x="437" y="35"/>
                      <a:pt x="433" y="25"/>
                      <a:pt x="425" y="18"/>
                    </a:cubicBezTo>
                    <a:close/>
                    <a:moveTo>
                      <a:pt x="114" y="156"/>
                    </a:moveTo>
                    <a:cubicBezTo>
                      <a:pt x="114" y="156"/>
                      <a:pt x="114" y="156"/>
                      <a:pt x="114" y="156"/>
                    </a:cubicBezTo>
                    <a:cubicBezTo>
                      <a:pt x="97" y="139"/>
                      <a:pt x="90" y="112"/>
                      <a:pt x="88" y="88"/>
                    </a:cubicBezTo>
                    <a:cubicBezTo>
                      <a:pt x="111" y="91"/>
                      <a:pt x="138" y="98"/>
                      <a:pt x="155" y="115"/>
                    </a:cubicBezTo>
                    <a:cubicBezTo>
                      <a:pt x="172" y="132"/>
                      <a:pt x="179" y="159"/>
                      <a:pt x="182" y="182"/>
                    </a:cubicBezTo>
                    <a:cubicBezTo>
                      <a:pt x="158" y="180"/>
                      <a:pt x="131" y="173"/>
                      <a:pt x="114" y="156"/>
                    </a:cubicBezTo>
                    <a:close/>
                    <a:moveTo>
                      <a:pt x="332" y="156"/>
                    </a:moveTo>
                    <a:cubicBezTo>
                      <a:pt x="315" y="173"/>
                      <a:pt x="288" y="180"/>
                      <a:pt x="264" y="182"/>
                    </a:cubicBezTo>
                    <a:cubicBezTo>
                      <a:pt x="267" y="159"/>
                      <a:pt x="274" y="132"/>
                      <a:pt x="291" y="115"/>
                    </a:cubicBezTo>
                    <a:cubicBezTo>
                      <a:pt x="309" y="98"/>
                      <a:pt x="335" y="91"/>
                      <a:pt x="358" y="88"/>
                    </a:cubicBezTo>
                    <a:cubicBezTo>
                      <a:pt x="356" y="112"/>
                      <a:pt x="349" y="139"/>
                      <a:pt x="332" y="1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02CE12C-9DBE-4514-8623-66EDA312A3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5738" y="2670175"/>
                <a:ext cx="1588" cy="15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" name="Freeform 96">
                <a:extLst>
                  <a:ext uri="{FF2B5EF4-FFF2-40B4-BE49-F238E27FC236}">
                    <a16:creationId xmlns:a16="http://schemas.microsoft.com/office/drawing/2014/main" id="{DB18FC31-3FF6-4001-9E54-8E119E5B70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60813" y="2952750"/>
                <a:ext cx="265113" cy="222250"/>
              </a:xfrm>
              <a:custGeom>
                <a:avLst/>
                <a:gdLst>
                  <a:gd name="T0" fmla="*/ 438 w 446"/>
                  <a:gd name="T1" fmla="*/ 43 h 377"/>
                  <a:gd name="T2" fmla="*/ 425 w 446"/>
                  <a:gd name="T3" fmla="*/ 17 h 377"/>
                  <a:gd name="T4" fmla="*/ 401 w 446"/>
                  <a:gd name="T5" fmla="*/ 7 h 377"/>
                  <a:gd name="T6" fmla="*/ 235 w 446"/>
                  <a:gd name="T7" fmla="*/ 57 h 377"/>
                  <a:gd name="T8" fmla="*/ 223 w 446"/>
                  <a:gd name="T9" fmla="*/ 71 h 377"/>
                  <a:gd name="T10" fmla="*/ 211 w 446"/>
                  <a:gd name="T11" fmla="*/ 57 h 377"/>
                  <a:gd name="T12" fmla="*/ 45 w 446"/>
                  <a:gd name="T13" fmla="*/ 7 h 377"/>
                  <a:gd name="T14" fmla="*/ 21 w 446"/>
                  <a:gd name="T15" fmla="*/ 17 h 377"/>
                  <a:gd name="T16" fmla="*/ 8 w 446"/>
                  <a:gd name="T17" fmla="*/ 43 h 377"/>
                  <a:gd name="T18" fmla="*/ 58 w 446"/>
                  <a:gd name="T19" fmla="*/ 212 h 377"/>
                  <a:gd name="T20" fmla="*/ 58 w 446"/>
                  <a:gd name="T21" fmla="*/ 212 h 377"/>
                  <a:gd name="T22" fmla="*/ 183 w 446"/>
                  <a:gd name="T23" fmla="*/ 261 h 377"/>
                  <a:gd name="T24" fmla="*/ 183 w 446"/>
                  <a:gd name="T25" fmla="*/ 337 h 377"/>
                  <a:gd name="T26" fmla="*/ 223 w 446"/>
                  <a:gd name="T27" fmla="*/ 377 h 377"/>
                  <a:gd name="T28" fmla="*/ 263 w 446"/>
                  <a:gd name="T29" fmla="*/ 337 h 377"/>
                  <a:gd name="T30" fmla="*/ 263 w 446"/>
                  <a:gd name="T31" fmla="*/ 261 h 377"/>
                  <a:gd name="T32" fmla="*/ 388 w 446"/>
                  <a:gd name="T33" fmla="*/ 212 h 377"/>
                  <a:gd name="T34" fmla="*/ 438 w 446"/>
                  <a:gd name="T35" fmla="*/ 43 h 377"/>
                  <a:gd name="T36" fmla="*/ 114 w 446"/>
                  <a:gd name="T37" fmla="*/ 155 h 377"/>
                  <a:gd name="T38" fmla="*/ 114 w 446"/>
                  <a:gd name="T39" fmla="*/ 155 h 377"/>
                  <a:gd name="T40" fmla="*/ 88 w 446"/>
                  <a:gd name="T41" fmla="*/ 87 h 377"/>
                  <a:gd name="T42" fmla="*/ 155 w 446"/>
                  <a:gd name="T43" fmla="*/ 114 h 377"/>
                  <a:gd name="T44" fmla="*/ 182 w 446"/>
                  <a:gd name="T45" fmla="*/ 181 h 377"/>
                  <a:gd name="T46" fmla="*/ 114 w 446"/>
                  <a:gd name="T47" fmla="*/ 155 h 377"/>
                  <a:gd name="T48" fmla="*/ 332 w 446"/>
                  <a:gd name="T49" fmla="*/ 155 h 377"/>
                  <a:gd name="T50" fmla="*/ 264 w 446"/>
                  <a:gd name="T51" fmla="*/ 181 h 377"/>
                  <a:gd name="T52" fmla="*/ 292 w 446"/>
                  <a:gd name="T53" fmla="*/ 114 h 377"/>
                  <a:gd name="T54" fmla="*/ 358 w 446"/>
                  <a:gd name="T55" fmla="*/ 87 h 377"/>
                  <a:gd name="T56" fmla="*/ 332 w 446"/>
                  <a:gd name="T57" fmla="*/ 155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46" h="377">
                    <a:moveTo>
                      <a:pt x="438" y="43"/>
                    </a:moveTo>
                    <a:cubicBezTo>
                      <a:pt x="437" y="34"/>
                      <a:pt x="433" y="24"/>
                      <a:pt x="425" y="17"/>
                    </a:cubicBezTo>
                    <a:cubicBezTo>
                      <a:pt x="419" y="11"/>
                      <a:pt x="410" y="7"/>
                      <a:pt x="401" y="7"/>
                    </a:cubicBezTo>
                    <a:cubicBezTo>
                      <a:pt x="387" y="5"/>
                      <a:pt x="294" y="0"/>
                      <a:pt x="235" y="57"/>
                    </a:cubicBezTo>
                    <a:cubicBezTo>
                      <a:pt x="231" y="61"/>
                      <a:pt x="227" y="66"/>
                      <a:pt x="223" y="71"/>
                    </a:cubicBezTo>
                    <a:cubicBezTo>
                      <a:pt x="219" y="66"/>
                      <a:pt x="215" y="61"/>
                      <a:pt x="211" y="57"/>
                    </a:cubicBezTo>
                    <a:cubicBezTo>
                      <a:pt x="152" y="0"/>
                      <a:pt x="59" y="5"/>
                      <a:pt x="45" y="7"/>
                    </a:cubicBezTo>
                    <a:cubicBezTo>
                      <a:pt x="36" y="7"/>
                      <a:pt x="28" y="11"/>
                      <a:pt x="21" y="17"/>
                    </a:cubicBezTo>
                    <a:cubicBezTo>
                      <a:pt x="13" y="24"/>
                      <a:pt x="9" y="34"/>
                      <a:pt x="8" y="43"/>
                    </a:cubicBezTo>
                    <a:cubicBezTo>
                      <a:pt x="6" y="63"/>
                      <a:pt x="0" y="156"/>
                      <a:pt x="58" y="212"/>
                    </a:cubicBezTo>
                    <a:cubicBezTo>
                      <a:pt x="58" y="212"/>
                      <a:pt x="58" y="212"/>
                      <a:pt x="58" y="212"/>
                    </a:cubicBezTo>
                    <a:cubicBezTo>
                      <a:pt x="95" y="249"/>
                      <a:pt x="147" y="259"/>
                      <a:pt x="183" y="261"/>
                    </a:cubicBezTo>
                    <a:cubicBezTo>
                      <a:pt x="183" y="337"/>
                      <a:pt x="183" y="337"/>
                      <a:pt x="183" y="337"/>
                    </a:cubicBezTo>
                    <a:cubicBezTo>
                      <a:pt x="183" y="359"/>
                      <a:pt x="201" y="377"/>
                      <a:pt x="223" y="377"/>
                    </a:cubicBezTo>
                    <a:cubicBezTo>
                      <a:pt x="245" y="377"/>
                      <a:pt x="263" y="359"/>
                      <a:pt x="263" y="337"/>
                    </a:cubicBezTo>
                    <a:cubicBezTo>
                      <a:pt x="263" y="261"/>
                      <a:pt x="263" y="261"/>
                      <a:pt x="263" y="261"/>
                    </a:cubicBezTo>
                    <a:cubicBezTo>
                      <a:pt x="300" y="259"/>
                      <a:pt x="351" y="249"/>
                      <a:pt x="388" y="212"/>
                    </a:cubicBezTo>
                    <a:cubicBezTo>
                      <a:pt x="446" y="156"/>
                      <a:pt x="440" y="65"/>
                      <a:pt x="438" y="43"/>
                    </a:cubicBezTo>
                    <a:close/>
                    <a:moveTo>
                      <a:pt x="114" y="155"/>
                    </a:moveTo>
                    <a:cubicBezTo>
                      <a:pt x="114" y="155"/>
                      <a:pt x="114" y="155"/>
                      <a:pt x="114" y="155"/>
                    </a:cubicBezTo>
                    <a:cubicBezTo>
                      <a:pt x="96" y="138"/>
                      <a:pt x="90" y="110"/>
                      <a:pt x="88" y="87"/>
                    </a:cubicBezTo>
                    <a:cubicBezTo>
                      <a:pt x="111" y="90"/>
                      <a:pt x="138" y="97"/>
                      <a:pt x="155" y="114"/>
                    </a:cubicBezTo>
                    <a:cubicBezTo>
                      <a:pt x="172" y="131"/>
                      <a:pt x="179" y="158"/>
                      <a:pt x="182" y="181"/>
                    </a:cubicBezTo>
                    <a:cubicBezTo>
                      <a:pt x="158" y="179"/>
                      <a:pt x="131" y="172"/>
                      <a:pt x="114" y="155"/>
                    </a:cubicBezTo>
                    <a:close/>
                    <a:moveTo>
                      <a:pt x="332" y="155"/>
                    </a:moveTo>
                    <a:cubicBezTo>
                      <a:pt x="315" y="172"/>
                      <a:pt x="288" y="179"/>
                      <a:pt x="264" y="181"/>
                    </a:cubicBezTo>
                    <a:cubicBezTo>
                      <a:pt x="267" y="158"/>
                      <a:pt x="274" y="131"/>
                      <a:pt x="292" y="114"/>
                    </a:cubicBezTo>
                    <a:cubicBezTo>
                      <a:pt x="309" y="97"/>
                      <a:pt x="335" y="90"/>
                      <a:pt x="358" y="87"/>
                    </a:cubicBezTo>
                    <a:cubicBezTo>
                      <a:pt x="356" y="110"/>
                      <a:pt x="350" y="138"/>
                      <a:pt x="332" y="15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5" name="Freeform 97">
                <a:extLst>
                  <a:ext uri="{FF2B5EF4-FFF2-40B4-BE49-F238E27FC236}">
                    <a16:creationId xmlns:a16="http://schemas.microsoft.com/office/drawing/2014/main" id="{D03BBEC2-0615-4AC5-B705-92DB609536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67263" y="2952750"/>
                <a:ext cx="263525" cy="222250"/>
              </a:xfrm>
              <a:custGeom>
                <a:avLst/>
                <a:gdLst>
                  <a:gd name="T0" fmla="*/ 425 w 446"/>
                  <a:gd name="T1" fmla="*/ 17 h 377"/>
                  <a:gd name="T2" fmla="*/ 401 w 446"/>
                  <a:gd name="T3" fmla="*/ 7 h 377"/>
                  <a:gd name="T4" fmla="*/ 235 w 446"/>
                  <a:gd name="T5" fmla="*/ 57 h 377"/>
                  <a:gd name="T6" fmla="*/ 223 w 446"/>
                  <a:gd name="T7" fmla="*/ 71 h 377"/>
                  <a:gd name="T8" fmla="*/ 211 w 446"/>
                  <a:gd name="T9" fmla="*/ 57 h 377"/>
                  <a:gd name="T10" fmla="*/ 45 w 446"/>
                  <a:gd name="T11" fmla="*/ 7 h 377"/>
                  <a:gd name="T12" fmla="*/ 21 w 446"/>
                  <a:gd name="T13" fmla="*/ 17 h 377"/>
                  <a:gd name="T14" fmla="*/ 8 w 446"/>
                  <a:gd name="T15" fmla="*/ 43 h 377"/>
                  <a:gd name="T16" fmla="*/ 58 w 446"/>
                  <a:gd name="T17" fmla="*/ 212 h 377"/>
                  <a:gd name="T18" fmla="*/ 58 w 446"/>
                  <a:gd name="T19" fmla="*/ 212 h 377"/>
                  <a:gd name="T20" fmla="*/ 183 w 446"/>
                  <a:gd name="T21" fmla="*/ 261 h 377"/>
                  <a:gd name="T22" fmla="*/ 183 w 446"/>
                  <a:gd name="T23" fmla="*/ 337 h 377"/>
                  <a:gd name="T24" fmla="*/ 223 w 446"/>
                  <a:gd name="T25" fmla="*/ 377 h 377"/>
                  <a:gd name="T26" fmla="*/ 263 w 446"/>
                  <a:gd name="T27" fmla="*/ 337 h 377"/>
                  <a:gd name="T28" fmla="*/ 263 w 446"/>
                  <a:gd name="T29" fmla="*/ 261 h 377"/>
                  <a:gd name="T30" fmla="*/ 388 w 446"/>
                  <a:gd name="T31" fmla="*/ 212 h 377"/>
                  <a:gd name="T32" fmla="*/ 438 w 446"/>
                  <a:gd name="T33" fmla="*/ 43 h 377"/>
                  <a:gd name="T34" fmla="*/ 425 w 446"/>
                  <a:gd name="T35" fmla="*/ 17 h 377"/>
                  <a:gd name="T36" fmla="*/ 114 w 446"/>
                  <a:gd name="T37" fmla="*/ 155 h 377"/>
                  <a:gd name="T38" fmla="*/ 114 w 446"/>
                  <a:gd name="T39" fmla="*/ 155 h 377"/>
                  <a:gd name="T40" fmla="*/ 88 w 446"/>
                  <a:gd name="T41" fmla="*/ 87 h 377"/>
                  <a:gd name="T42" fmla="*/ 155 w 446"/>
                  <a:gd name="T43" fmla="*/ 114 h 377"/>
                  <a:gd name="T44" fmla="*/ 182 w 446"/>
                  <a:gd name="T45" fmla="*/ 181 h 377"/>
                  <a:gd name="T46" fmla="*/ 114 w 446"/>
                  <a:gd name="T47" fmla="*/ 155 h 377"/>
                  <a:gd name="T48" fmla="*/ 332 w 446"/>
                  <a:gd name="T49" fmla="*/ 155 h 377"/>
                  <a:gd name="T50" fmla="*/ 264 w 446"/>
                  <a:gd name="T51" fmla="*/ 181 h 377"/>
                  <a:gd name="T52" fmla="*/ 291 w 446"/>
                  <a:gd name="T53" fmla="*/ 114 h 377"/>
                  <a:gd name="T54" fmla="*/ 358 w 446"/>
                  <a:gd name="T55" fmla="*/ 87 h 377"/>
                  <a:gd name="T56" fmla="*/ 332 w 446"/>
                  <a:gd name="T57" fmla="*/ 155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46" h="377">
                    <a:moveTo>
                      <a:pt x="425" y="17"/>
                    </a:moveTo>
                    <a:cubicBezTo>
                      <a:pt x="418" y="11"/>
                      <a:pt x="410" y="7"/>
                      <a:pt x="401" y="7"/>
                    </a:cubicBezTo>
                    <a:cubicBezTo>
                      <a:pt x="387" y="5"/>
                      <a:pt x="294" y="0"/>
                      <a:pt x="235" y="57"/>
                    </a:cubicBezTo>
                    <a:cubicBezTo>
                      <a:pt x="231" y="61"/>
                      <a:pt x="227" y="66"/>
                      <a:pt x="223" y="71"/>
                    </a:cubicBezTo>
                    <a:cubicBezTo>
                      <a:pt x="219" y="66"/>
                      <a:pt x="215" y="61"/>
                      <a:pt x="211" y="57"/>
                    </a:cubicBezTo>
                    <a:cubicBezTo>
                      <a:pt x="152" y="0"/>
                      <a:pt x="59" y="5"/>
                      <a:pt x="45" y="7"/>
                    </a:cubicBezTo>
                    <a:cubicBezTo>
                      <a:pt x="36" y="7"/>
                      <a:pt x="28" y="11"/>
                      <a:pt x="21" y="17"/>
                    </a:cubicBezTo>
                    <a:cubicBezTo>
                      <a:pt x="13" y="24"/>
                      <a:pt x="9" y="34"/>
                      <a:pt x="8" y="43"/>
                    </a:cubicBezTo>
                    <a:cubicBezTo>
                      <a:pt x="6" y="63"/>
                      <a:pt x="0" y="156"/>
                      <a:pt x="58" y="212"/>
                    </a:cubicBezTo>
                    <a:cubicBezTo>
                      <a:pt x="58" y="212"/>
                      <a:pt x="58" y="212"/>
                      <a:pt x="58" y="212"/>
                    </a:cubicBezTo>
                    <a:cubicBezTo>
                      <a:pt x="95" y="249"/>
                      <a:pt x="146" y="259"/>
                      <a:pt x="183" y="261"/>
                    </a:cubicBezTo>
                    <a:cubicBezTo>
                      <a:pt x="183" y="337"/>
                      <a:pt x="183" y="337"/>
                      <a:pt x="183" y="337"/>
                    </a:cubicBezTo>
                    <a:cubicBezTo>
                      <a:pt x="183" y="359"/>
                      <a:pt x="201" y="377"/>
                      <a:pt x="223" y="377"/>
                    </a:cubicBezTo>
                    <a:cubicBezTo>
                      <a:pt x="245" y="377"/>
                      <a:pt x="263" y="359"/>
                      <a:pt x="263" y="337"/>
                    </a:cubicBezTo>
                    <a:cubicBezTo>
                      <a:pt x="263" y="261"/>
                      <a:pt x="263" y="261"/>
                      <a:pt x="263" y="261"/>
                    </a:cubicBezTo>
                    <a:cubicBezTo>
                      <a:pt x="300" y="259"/>
                      <a:pt x="351" y="249"/>
                      <a:pt x="388" y="212"/>
                    </a:cubicBezTo>
                    <a:cubicBezTo>
                      <a:pt x="446" y="156"/>
                      <a:pt x="440" y="65"/>
                      <a:pt x="438" y="43"/>
                    </a:cubicBezTo>
                    <a:cubicBezTo>
                      <a:pt x="437" y="34"/>
                      <a:pt x="433" y="24"/>
                      <a:pt x="425" y="17"/>
                    </a:cubicBezTo>
                    <a:close/>
                    <a:moveTo>
                      <a:pt x="114" y="155"/>
                    </a:moveTo>
                    <a:cubicBezTo>
                      <a:pt x="114" y="155"/>
                      <a:pt x="114" y="155"/>
                      <a:pt x="114" y="155"/>
                    </a:cubicBezTo>
                    <a:cubicBezTo>
                      <a:pt x="96" y="138"/>
                      <a:pt x="90" y="110"/>
                      <a:pt x="88" y="87"/>
                    </a:cubicBezTo>
                    <a:cubicBezTo>
                      <a:pt x="111" y="90"/>
                      <a:pt x="137" y="97"/>
                      <a:pt x="155" y="114"/>
                    </a:cubicBezTo>
                    <a:cubicBezTo>
                      <a:pt x="172" y="131"/>
                      <a:pt x="179" y="158"/>
                      <a:pt x="182" y="181"/>
                    </a:cubicBezTo>
                    <a:cubicBezTo>
                      <a:pt x="158" y="179"/>
                      <a:pt x="131" y="172"/>
                      <a:pt x="114" y="155"/>
                    </a:cubicBezTo>
                    <a:close/>
                    <a:moveTo>
                      <a:pt x="332" y="155"/>
                    </a:moveTo>
                    <a:cubicBezTo>
                      <a:pt x="315" y="172"/>
                      <a:pt x="288" y="179"/>
                      <a:pt x="264" y="181"/>
                    </a:cubicBezTo>
                    <a:cubicBezTo>
                      <a:pt x="267" y="158"/>
                      <a:pt x="274" y="131"/>
                      <a:pt x="291" y="114"/>
                    </a:cubicBezTo>
                    <a:cubicBezTo>
                      <a:pt x="308" y="97"/>
                      <a:pt x="335" y="90"/>
                      <a:pt x="358" y="87"/>
                    </a:cubicBezTo>
                    <a:cubicBezTo>
                      <a:pt x="356" y="110"/>
                      <a:pt x="350" y="138"/>
                      <a:pt x="332" y="15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" name="Freeform 98">
                <a:extLst>
                  <a:ext uri="{FF2B5EF4-FFF2-40B4-BE49-F238E27FC236}">
                    <a16:creationId xmlns:a16="http://schemas.microsoft.com/office/drawing/2014/main" id="{374314E8-716E-457A-8056-FA3B49C16E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18075" y="2654300"/>
                <a:ext cx="263525" cy="222250"/>
              </a:xfrm>
              <a:custGeom>
                <a:avLst/>
                <a:gdLst>
                  <a:gd name="T0" fmla="*/ 438 w 446"/>
                  <a:gd name="T1" fmla="*/ 44 h 377"/>
                  <a:gd name="T2" fmla="*/ 427 w 446"/>
                  <a:gd name="T3" fmla="*/ 19 h 377"/>
                  <a:gd name="T4" fmla="*/ 401 w 446"/>
                  <a:gd name="T5" fmla="*/ 7 h 377"/>
                  <a:gd name="T6" fmla="*/ 235 w 446"/>
                  <a:gd name="T7" fmla="*/ 57 h 377"/>
                  <a:gd name="T8" fmla="*/ 223 w 446"/>
                  <a:gd name="T9" fmla="*/ 71 h 377"/>
                  <a:gd name="T10" fmla="*/ 211 w 446"/>
                  <a:gd name="T11" fmla="*/ 57 h 377"/>
                  <a:gd name="T12" fmla="*/ 45 w 446"/>
                  <a:gd name="T13" fmla="*/ 7 h 377"/>
                  <a:gd name="T14" fmla="*/ 21 w 446"/>
                  <a:gd name="T15" fmla="*/ 17 h 377"/>
                  <a:gd name="T16" fmla="*/ 8 w 446"/>
                  <a:gd name="T17" fmla="*/ 44 h 377"/>
                  <a:gd name="T18" fmla="*/ 58 w 446"/>
                  <a:gd name="T19" fmla="*/ 213 h 377"/>
                  <a:gd name="T20" fmla="*/ 183 w 446"/>
                  <a:gd name="T21" fmla="*/ 262 h 377"/>
                  <a:gd name="T22" fmla="*/ 183 w 446"/>
                  <a:gd name="T23" fmla="*/ 337 h 377"/>
                  <a:gd name="T24" fmla="*/ 223 w 446"/>
                  <a:gd name="T25" fmla="*/ 377 h 377"/>
                  <a:gd name="T26" fmla="*/ 263 w 446"/>
                  <a:gd name="T27" fmla="*/ 337 h 377"/>
                  <a:gd name="T28" fmla="*/ 263 w 446"/>
                  <a:gd name="T29" fmla="*/ 262 h 377"/>
                  <a:gd name="T30" fmla="*/ 388 w 446"/>
                  <a:gd name="T31" fmla="*/ 213 h 377"/>
                  <a:gd name="T32" fmla="*/ 438 w 446"/>
                  <a:gd name="T33" fmla="*/ 44 h 377"/>
                  <a:gd name="T34" fmla="*/ 114 w 446"/>
                  <a:gd name="T35" fmla="*/ 155 h 377"/>
                  <a:gd name="T36" fmla="*/ 114 w 446"/>
                  <a:gd name="T37" fmla="*/ 155 h 377"/>
                  <a:gd name="T38" fmla="*/ 88 w 446"/>
                  <a:gd name="T39" fmla="*/ 88 h 377"/>
                  <a:gd name="T40" fmla="*/ 155 w 446"/>
                  <a:gd name="T41" fmla="*/ 114 h 377"/>
                  <a:gd name="T42" fmla="*/ 182 w 446"/>
                  <a:gd name="T43" fmla="*/ 181 h 377"/>
                  <a:gd name="T44" fmla="*/ 114 w 446"/>
                  <a:gd name="T45" fmla="*/ 155 h 377"/>
                  <a:gd name="T46" fmla="*/ 332 w 446"/>
                  <a:gd name="T47" fmla="*/ 155 h 377"/>
                  <a:gd name="T48" fmla="*/ 264 w 446"/>
                  <a:gd name="T49" fmla="*/ 181 h 377"/>
                  <a:gd name="T50" fmla="*/ 291 w 446"/>
                  <a:gd name="T51" fmla="*/ 114 h 377"/>
                  <a:gd name="T52" fmla="*/ 358 w 446"/>
                  <a:gd name="T53" fmla="*/ 88 h 377"/>
                  <a:gd name="T54" fmla="*/ 332 w 446"/>
                  <a:gd name="T55" fmla="*/ 155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46" h="377">
                    <a:moveTo>
                      <a:pt x="438" y="44"/>
                    </a:moveTo>
                    <a:cubicBezTo>
                      <a:pt x="437" y="35"/>
                      <a:pt x="434" y="26"/>
                      <a:pt x="427" y="19"/>
                    </a:cubicBezTo>
                    <a:cubicBezTo>
                      <a:pt x="420" y="12"/>
                      <a:pt x="411" y="8"/>
                      <a:pt x="401" y="7"/>
                    </a:cubicBezTo>
                    <a:cubicBezTo>
                      <a:pt x="387" y="6"/>
                      <a:pt x="294" y="0"/>
                      <a:pt x="235" y="57"/>
                    </a:cubicBezTo>
                    <a:cubicBezTo>
                      <a:pt x="231" y="62"/>
                      <a:pt x="227" y="66"/>
                      <a:pt x="223" y="71"/>
                    </a:cubicBezTo>
                    <a:cubicBezTo>
                      <a:pt x="219" y="66"/>
                      <a:pt x="215" y="62"/>
                      <a:pt x="211" y="57"/>
                    </a:cubicBezTo>
                    <a:cubicBezTo>
                      <a:pt x="152" y="0"/>
                      <a:pt x="60" y="6"/>
                      <a:pt x="45" y="7"/>
                    </a:cubicBezTo>
                    <a:cubicBezTo>
                      <a:pt x="36" y="7"/>
                      <a:pt x="28" y="11"/>
                      <a:pt x="21" y="17"/>
                    </a:cubicBezTo>
                    <a:cubicBezTo>
                      <a:pt x="13" y="25"/>
                      <a:pt x="9" y="34"/>
                      <a:pt x="8" y="44"/>
                    </a:cubicBezTo>
                    <a:cubicBezTo>
                      <a:pt x="6" y="65"/>
                      <a:pt x="0" y="156"/>
                      <a:pt x="58" y="213"/>
                    </a:cubicBezTo>
                    <a:cubicBezTo>
                      <a:pt x="95" y="249"/>
                      <a:pt x="146" y="259"/>
                      <a:pt x="183" y="262"/>
                    </a:cubicBezTo>
                    <a:cubicBezTo>
                      <a:pt x="183" y="337"/>
                      <a:pt x="183" y="337"/>
                      <a:pt x="183" y="337"/>
                    </a:cubicBezTo>
                    <a:cubicBezTo>
                      <a:pt x="183" y="359"/>
                      <a:pt x="201" y="377"/>
                      <a:pt x="223" y="377"/>
                    </a:cubicBezTo>
                    <a:cubicBezTo>
                      <a:pt x="245" y="377"/>
                      <a:pt x="263" y="359"/>
                      <a:pt x="263" y="337"/>
                    </a:cubicBezTo>
                    <a:cubicBezTo>
                      <a:pt x="263" y="262"/>
                      <a:pt x="263" y="262"/>
                      <a:pt x="263" y="262"/>
                    </a:cubicBezTo>
                    <a:cubicBezTo>
                      <a:pt x="300" y="259"/>
                      <a:pt x="351" y="249"/>
                      <a:pt x="388" y="213"/>
                    </a:cubicBezTo>
                    <a:cubicBezTo>
                      <a:pt x="446" y="156"/>
                      <a:pt x="440" y="65"/>
                      <a:pt x="438" y="44"/>
                    </a:cubicBezTo>
                    <a:close/>
                    <a:moveTo>
                      <a:pt x="114" y="155"/>
                    </a:moveTo>
                    <a:cubicBezTo>
                      <a:pt x="114" y="155"/>
                      <a:pt x="114" y="155"/>
                      <a:pt x="114" y="155"/>
                    </a:cubicBezTo>
                    <a:cubicBezTo>
                      <a:pt x="97" y="139"/>
                      <a:pt x="90" y="111"/>
                      <a:pt x="88" y="88"/>
                    </a:cubicBezTo>
                    <a:cubicBezTo>
                      <a:pt x="111" y="90"/>
                      <a:pt x="137" y="98"/>
                      <a:pt x="155" y="114"/>
                    </a:cubicBezTo>
                    <a:cubicBezTo>
                      <a:pt x="172" y="131"/>
                      <a:pt x="179" y="158"/>
                      <a:pt x="182" y="181"/>
                    </a:cubicBezTo>
                    <a:cubicBezTo>
                      <a:pt x="158" y="179"/>
                      <a:pt x="131" y="172"/>
                      <a:pt x="114" y="155"/>
                    </a:cubicBezTo>
                    <a:close/>
                    <a:moveTo>
                      <a:pt x="332" y="155"/>
                    </a:moveTo>
                    <a:cubicBezTo>
                      <a:pt x="315" y="172"/>
                      <a:pt x="288" y="179"/>
                      <a:pt x="264" y="181"/>
                    </a:cubicBezTo>
                    <a:cubicBezTo>
                      <a:pt x="267" y="158"/>
                      <a:pt x="274" y="131"/>
                      <a:pt x="291" y="114"/>
                    </a:cubicBezTo>
                    <a:cubicBezTo>
                      <a:pt x="308" y="98"/>
                      <a:pt x="335" y="90"/>
                      <a:pt x="358" y="88"/>
                    </a:cubicBezTo>
                    <a:cubicBezTo>
                      <a:pt x="356" y="111"/>
                      <a:pt x="349" y="139"/>
                      <a:pt x="332" y="15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" name="Freeform 99">
                <a:extLst>
                  <a:ext uri="{FF2B5EF4-FFF2-40B4-BE49-F238E27FC236}">
                    <a16:creationId xmlns:a16="http://schemas.microsoft.com/office/drawing/2014/main" id="{1B0534BD-A16C-48DC-978A-5220663B9A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05313" y="2955925"/>
                <a:ext cx="161925" cy="219075"/>
              </a:xfrm>
              <a:custGeom>
                <a:avLst/>
                <a:gdLst>
                  <a:gd name="T0" fmla="*/ 136 w 272"/>
                  <a:gd name="T1" fmla="*/ 0 h 372"/>
                  <a:gd name="T2" fmla="*/ 0 w 272"/>
                  <a:gd name="T3" fmla="*/ 136 h 372"/>
                  <a:gd name="T4" fmla="*/ 96 w 272"/>
                  <a:gd name="T5" fmla="*/ 266 h 372"/>
                  <a:gd name="T6" fmla="*/ 96 w 272"/>
                  <a:gd name="T7" fmla="*/ 332 h 372"/>
                  <a:gd name="T8" fmla="*/ 136 w 272"/>
                  <a:gd name="T9" fmla="*/ 372 h 372"/>
                  <a:gd name="T10" fmla="*/ 176 w 272"/>
                  <a:gd name="T11" fmla="*/ 332 h 372"/>
                  <a:gd name="T12" fmla="*/ 176 w 272"/>
                  <a:gd name="T13" fmla="*/ 266 h 372"/>
                  <a:gd name="T14" fmla="*/ 272 w 272"/>
                  <a:gd name="T15" fmla="*/ 136 h 372"/>
                  <a:gd name="T16" fmla="*/ 136 w 272"/>
                  <a:gd name="T17" fmla="*/ 0 h 372"/>
                  <a:gd name="T18" fmla="*/ 138 w 272"/>
                  <a:gd name="T19" fmla="*/ 192 h 372"/>
                  <a:gd name="T20" fmla="*/ 136 w 272"/>
                  <a:gd name="T21" fmla="*/ 192 h 372"/>
                  <a:gd name="T22" fmla="*/ 133 w 272"/>
                  <a:gd name="T23" fmla="*/ 192 h 372"/>
                  <a:gd name="T24" fmla="*/ 80 w 272"/>
                  <a:gd name="T25" fmla="*/ 136 h 372"/>
                  <a:gd name="T26" fmla="*/ 136 w 272"/>
                  <a:gd name="T27" fmla="*/ 80 h 372"/>
                  <a:gd name="T28" fmla="*/ 192 w 272"/>
                  <a:gd name="T29" fmla="*/ 136 h 372"/>
                  <a:gd name="T30" fmla="*/ 138 w 272"/>
                  <a:gd name="T31" fmla="*/ 19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2" h="372">
                    <a:moveTo>
                      <a:pt x="136" y="0"/>
                    </a:moveTo>
                    <a:cubicBezTo>
                      <a:pt x="61" y="0"/>
                      <a:pt x="0" y="61"/>
                      <a:pt x="0" y="136"/>
                    </a:cubicBezTo>
                    <a:cubicBezTo>
                      <a:pt x="0" y="197"/>
                      <a:pt x="40" y="249"/>
                      <a:pt x="96" y="266"/>
                    </a:cubicBezTo>
                    <a:cubicBezTo>
                      <a:pt x="96" y="332"/>
                      <a:pt x="96" y="332"/>
                      <a:pt x="96" y="332"/>
                    </a:cubicBezTo>
                    <a:cubicBezTo>
                      <a:pt x="96" y="354"/>
                      <a:pt x="114" y="372"/>
                      <a:pt x="136" y="372"/>
                    </a:cubicBezTo>
                    <a:cubicBezTo>
                      <a:pt x="158" y="372"/>
                      <a:pt x="176" y="354"/>
                      <a:pt x="176" y="332"/>
                    </a:cubicBezTo>
                    <a:cubicBezTo>
                      <a:pt x="176" y="266"/>
                      <a:pt x="176" y="266"/>
                      <a:pt x="176" y="266"/>
                    </a:cubicBezTo>
                    <a:cubicBezTo>
                      <a:pt x="231" y="249"/>
                      <a:pt x="272" y="197"/>
                      <a:pt x="272" y="136"/>
                    </a:cubicBezTo>
                    <a:cubicBezTo>
                      <a:pt x="272" y="61"/>
                      <a:pt x="211" y="0"/>
                      <a:pt x="136" y="0"/>
                    </a:cubicBezTo>
                    <a:close/>
                    <a:moveTo>
                      <a:pt x="138" y="192"/>
                    </a:moveTo>
                    <a:cubicBezTo>
                      <a:pt x="138" y="192"/>
                      <a:pt x="137" y="192"/>
                      <a:pt x="136" y="192"/>
                    </a:cubicBezTo>
                    <a:cubicBezTo>
                      <a:pt x="135" y="192"/>
                      <a:pt x="134" y="192"/>
                      <a:pt x="133" y="192"/>
                    </a:cubicBezTo>
                    <a:cubicBezTo>
                      <a:pt x="104" y="190"/>
                      <a:pt x="80" y="166"/>
                      <a:pt x="80" y="136"/>
                    </a:cubicBezTo>
                    <a:cubicBezTo>
                      <a:pt x="80" y="105"/>
                      <a:pt x="105" y="80"/>
                      <a:pt x="136" y="80"/>
                    </a:cubicBezTo>
                    <a:cubicBezTo>
                      <a:pt x="167" y="80"/>
                      <a:pt x="192" y="105"/>
                      <a:pt x="192" y="136"/>
                    </a:cubicBezTo>
                    <a:cubicBezTo>
                      <a:pt x="192" y="166"/>
                      <a:pt x="168" y="190"/>
                      <a:pt x="138" y="19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8" name="Freeform 100">
                <a:extLst>
                  <a:ext uri="{FF2B5EF4-FFF2-40B4-BE49-F238E27FC236}">
                    <a16:creationId xmlns:a16="http://schemas.microsoft.com/office/drawing/2014/main" id="{3B602FC7-803B-49F6-A57E-1B9F3E5E03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19613" y="2747963"/>
                <a:ext cx="160338" cy="219075"/>
              </a:xfrm>
              <a:custGeom>
                <a:avLst/>
                <a:gdLst>
                  <a:gd name="T0" fmla="*/ 136 w 272"/>
                  <a:gd name="T1" fmla="*/ 372 h 372"/>
                  <a:gd name="T2" fmla="*/ 176 w 272"/>
                  <a:gd name="T3" fmla="*/ 332 h 372"/>
                  <a:gd name="T4" fmla="*/ 176 w 272"/>
                  <a:gd name="T5" fmla="*/ 266 h 372"/>
                  <a:gd name="T6" fmla="*/ 272 w 272"/>
                  <a:gd name="T7" fmla="*/ 136 h 372"/>
                  <a:gd name="T8" fmla="*/ 136 w 272"/>
                  <a:gd name="T9" fmla="*/ 0 h 372"/>
                  <a:gd name="T10" fmla="*/ 0 w 272"/>
                  <a:gd name="T11" fmla="*/ 136 h 372"/>
                  <a:gd name="T12" fmla="*/ 96 w 272"/>
                  <a:gd name="T13" fmla="*/ 266 h 372"/>
                  <a:gd name="T14" fmla="*/ 96 w 272"/>
                  <a:gd name="T15" fmla="*/ 332 h 372"/>
                  <a:gd name="T16" fmla="*/ 136 w 272"/>
                  <a:gd name="T17" fmla="*/ 372 h 372"/>
                  <a:gd name="T18" fmla="*/ 136 w 272"/>
                  <a:gd name="T19" fmla="*/ 80 h 372"/>
                  <a:gd name="T20" fmla="*/ 192 w 272"/>
                  <a:gd name="T21" fmla="*/ 136 h 372"/>
                  <a:gd name="T22" fmla="*/ 138 w 272"/>
                  <a:gd name="T23" fmla="*/ 192 h 372"/>
                  <a:gd name="T24" fmla="*/ 136 w 272"/>
                  <a:gd name="T25" fmla="*/ 192 h 372"/>
                  <a:gd name="T26" fmla="*/ 133 w 272"/>
                  <a:gd name="T27" fmla="*/ 192 h 372"/>
                  <a:gd name="T28" fmla="*/ 80 w 272"/>
                  <a:gd name="T29" fmla="*/ 136 h 372"/>
                  <a:gd name="T30" fmla="*/ 136 w 272"/>
                  <a:gd name="T31" fmla="*/ 8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2" h="372">
                    <a:moveTo>
                      <a:pt x="136" y="372"/>
                    </a:moveTo>
                    <a:cubicBezTo>
                      <a:pt x="158" y="372"/>
                      <a:pt x="176" y="354"/>
                      <a:pt x="176" y="332"/>
                    </a:cubicBezTo>
                    <a:cubicBezTo>
                      <a:pt x="176" y="266"/>
                      <a:pt x="176" y="266"/>
                      <a:pt x="176" y="266"/>
                    </a:cubicBezTo>
                    <a:cubicBezTo>
                      <a:pt x="231" y="249"/>
                      <a:pt x="272" y="197"/>
                      <a:pt x="272" y="136"/>
                    </a:cubicBezTo>
                    <a:cubicBezTo>
                      <a:pt x="272" y="61"/>
                      <a:pt x="211" y="0"/>
                      <a:pt x="136" y="0"/>
                    </a:cubicBezTo>
                    <a:cubicBezTo>
                      <a:pt x="61" y="0"/>
                      <a:pt x="0" y="61"/>
                      <a:pt x="0" y="136"/>
                    </a:cubicBezTo>
                    <a:cubicBezTo>
                      <a:pt x="0" y="197"/>
                      <a:pt x="40" y="249"/>
                      <a:pt x="96" y="266"/>
                    </a:cubicBezTo>
                    <a:cubicBezTo>
                      <a:pt x="96" y="332"/>
                      <a:pt x="96" y="332"/>
                      <a:pt x="96" y="332"/>
                    </a:cubicBezTo>
                    <a:cubicBezTo>
                      <a:pt x="96" y="354"/>
                      <a:pt x="114" y="372"/>
                      <a:pt x="136" y="372"/>
                    </a:cubicBezTo>
                    <a:close/>
                    <a:moveTo>
                      <a:pt x="136" y="80"/>
                    </a:moveTo>
                    <a:cubicBezTo>
                      <a:pt x="167" y="80"/>
                      <a:pt x="192" y="105"/>
                      <a:pt x="192" y="136"/>
                    </a:cubicBezTo>
                    <a:cubicBezTo>
                      <a:pt x="192" y="166"/>
                      <a:pt x="168" y="190"/>
                      <a:pt x="138" y="192"/>
                    </a:cubicBezTo>
                    <a:cubicBezTo>
                      <a:pt x="137" y="192"/>
                      <a:pt x="137" y="192"/>
                      <a:pt x="136" y="192"/>
                    </a:cubicBezTo>
                    <a:cubicBezTo>
                      <a:pt x="135" y="192"/>
                      <a:pt x="134" y="192"/>
                      <a:pt x="133" y="192"/>
                    </a:cubicBezTo>
                    <a:cubicBezTo>
                      <a:pt x="104" y="190"/>
                      <a:pt x="80" y="166"/>
                      <a:pt x="80" y="136"/>
                    </a:cubicBezTo>
                    <a:cubicBezTo>
                      <a:pt x="80" y="105"/>
                      <a:pt x="105" y="80"/>
                      <a:pt x="136" y="8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9" name="Freeform 101">
                <a:extLst>
                  <a:ext uri="{FF2B5EF4-FFF2-40B4-BE49-F238E27FC236}">
                    <a16:creationId xmlns:a16="http://schemas.microsoft.com/office/drawing/2014/main" id="{C994816B-3C73-4041-9BD2-096C6626BF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3913" y="2538413"/>
                <a:ext cx="160338" cy="219075"/>
              </a:xfrm>
              <a:custGeom>
                <a:avLst/>
                <a:gdLst>
                  <a:gd name="T0" fmla="*/ 0 w 272"/>
                  <a:gd name="T1" fmla="*/ 136 h 372"/>
                  <a:gd name="T2" fmla="*/ 96 w 272"/>
                  <a:gd name="T3" fmla="*/ 266 h 372"/>
                  <a:gd name="T4" fmla="*/ 96 w 272"/>
                  <a:gd name="T5" fmla="*/ 332 h 372"/>
                  <a:gd name="T6" fmla="*/ 136 w 272"/>
                  <a:gd name="T7" fmla="*/ 372 h 372"/>
                  <a:gd name="T8" fmla="*/ 176 w 272"/>
                  <a:gd name="T9" fmla="*/ 332 h 372"/>
                  <a:gd name="T10" fmla="*/ 176 w 272"/>
                  <a:gd name="T11" fmla="*/ 266 h 372"/>
                  <a:gd name="T12" fmla="*/ 272 w 272"/>
                  <a:gd name="T13" fmla="*/ 136 h 372"/>
                  <a:gd name="T14" fmla="*/ 136 w 272"/>
                  <a:gd name="T15" fmla="*/ 0 h 372"/>
                  <a:gd name="T16" fmla="*/ 0 w 272"/>
                  <a:gd name="T17" fmla="*/ 136 h 372"/>
                  <a:gd name="T18" fmla="*/ 192 w 272"/>
                  <a:gd name="T19" fmla="*/ 136 h 372"/>
                  <a:gd name="T20" fmla="*/ 139 w 272"/>
                  <a:gd name="T21" fmla="*/ 192 h 372"/>
                  <a:gd name="T22" fmla="*/ 136 w 272"/>
                  <a:gd name="T23" fmla="*/ 192 h 372"/>
                  <a:gd name="T24" fmla="*/ 133 w 272"/>
                  <a:gd name="T25" fmla="*/ 192 h 372"/>
                  <a:gd name="T26" fmla="*/ 80 w 272"/>
                  <a:gd name="T27" fmla="*/ 136 h 372"/>
                  <a:gd name="T28" fmla="*/ 136 w 272"/>
                  <a:gd name="T29" fmla="*/ 80 h 372"/>
                  <a:gd name="T30" fmla="*/ 192 w 272"/>
                  <a:gd name="T31" fmla="*/ 13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2" h="372">
                    <a:moveTo>
                      <a:pt x="0" y="136"/>
                    </a:moveTo>
                    <a:cubicBezTo>
                      <a:pt x="0" y="197"/>
                      <a:pt x="40" y="249"/>
                      <a:pt x="96" y="266"/>
                    </a:cubicBezTo>
                    <a:cubicBezTo>
                      <a:pt x="96" y="332"/>
                      <a:pt x="96" y="332"/>
                      <a:pt x="96" y="332"/>
                    </a:cubicBezTo>
                    <a:cubicBezTo>
                      <a:pt x="96" y="354"/>
                      <a:pt x="114" y="372"/>
                      <a:pt x="136" y="372"/>
                    </a:cubicBezTo>
                    <a:cubicBezTo>
                      <a:pt x="158" y="372"/>
                      <a:pt x="176" y="354"/>
                      <a:pt x="176" y="332"/>
                    </a:cubicBezTo>
                    <a:cubicBezTo>
                      <a:pt x="176" y="266"/>
                      <a:pt x="176" y="266"/>
                      <a:pt x="176" y="266"/>
                    </a:cubicBezTo>
                    <a:cubicBezTo>
                      <a:pt x="231" y="249"/>
                      <a:pt x="272" y="197"/>
                      <a:pt x="272" y="136"/>
                    </a:cubicBezTo>
                    <a:cubicBezTo>
                      <a:pt x="272" y="61"/>
                      <a:pt x="211" y="0"/>
                      <a:pt x="136" y="0"/>
                    </a:cubicBezTo>
                    <a:cubicBezTo>
                      <a:pt x="61" y="0"/>
                      <a:pt x="0" y="61"/>
                      <a:pt x="0" y="136"/>
                    </a:cubicBezTo>
                    <a:close/>
                    <a:moveTo>
                      <a:pt x="192" y="136"/>
                    </a:moveTo>
                    <a:cubicBezTo>
                      <a:pt x="192" y="166"/>
                      <a:pt x="168" y="190"/>
                      <a:pt x="139" y="192"/>
                    </a:cubicBezTo>
                    <a:cubicBezTo>
                      <a:pt x="138" y="192"/>
                      <a:pt x="137" y="192"/>
                      <a:pt x="136" y="192"/>
                    </a:cubicBezTo>
                    <a:cubicBezTo>
                      <a:pt x="135" y="192"/>
                      <a:pt x="134" y="192"/>
                      <a:pt x="133" y="192"/>
                    </a:cubicBezTo>
                    <a:cubicBezTo>
                      <a:pt x="104" y="190"/>
                      <a:pt x="80" y="166"/>
                      <a:pt x="80" y="136"/>
                    </a:cubicBezTo>
                    <a:cubicBezTo>
                      <a:pt x="80" y="105"/>
                      <a:pt x="105" y="80"/>
                      <a:pt x="136" y="80"/>
                    </a:cubicBezTo>
                    <a:cubicBezTo>
                      <a:pt x="167" y="80"/>
                      <a:pt x="192" y="105"/>
                      <a:pt x="192" y="13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" name="Freeform 102">
                <a:extLst>
                  <a:ext uri="{FF2B5EF4-FFF2-40B4-BE49-F238E27FC236}">
                    <a16:creationId xmlns:a16="http://schemas.microsoft.com/office/drawing/2014/main" id="{2FF04C75-8556-4E3F-89EE-4F84545102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7638" y="1968500"/>
                <a:ext cx="820738" cy="1206500"/>
              </a:xfrm>
              <a:custGeom>
                <a:avLst/>
                <a:gdLst>
                  <a:gd name="T0" fmla="*/ 1327 w 1385"/>
                  <a:gd name="T1" fmla="*/ 809 h 2048"/>
                  <a:gd name="T2" fmla="*/ 1077 w 1385"/>
                  <a:gd name="T3" fmla="*/ 769 h 2048"/>
                  <a:gd name="T4" fmla="*/ 1296 w 1385"/>
                  <a:gd name="T5" fmla="*/ 579 h 2048"/>
                  <a:gd name="T6" fmla="*/ 1360 w 1385"/>
                  <a:gd name="T7" fmla="*/ 292 h 2048"/>
                  <a:gd name="T8" fmla="*/ 1188 w 1385"/>
                  <a:gd name="T9" fmla="*/ 294 h 2048"/>
                  <a:gd name="T10" fmla="*/ 1061 w 1385"/>
                  <a:gd name="T11" fmla="*/ 10 h 2048"/>
                  <a:gd name="T12" fmla="*/ 1009 w 1385"/>
                  <a:gd name="T13" fmla="*/ 10 h 2048"/>
                  <a:gd name="T14" fmla="*/ 886 w 1385"/>
                  <a:gd name="T15" fmla="*/ 294 h 2048"/>
                  <a:gd name="T16" fmla="*/ 714 w 1385"/>
                  <a:gd name="T17" fmla="*/ 292 h 2048"/>
                  <a:gd name="T18" fmla="*/ 778 w 1385"/>
                  <a:gd name="T19" fmla="*/ 579 h 2048"/>
                  <a:gd name="T20" fmla="*/ 997 w 1385"/>
                  <a:gd name="T21" fmla="*/ 654 h 2048"/>
                  <a:gd name="T22" fmla="*/ 389 w 1385"/>
                  <a:gd name="T23" fmla="*/ 769 h 2048"/>
                  <a:gd name="T24" fmla="*/ 608 w 1385"/>
                  <a:gd name="T25" fmla="*/ 579 h 2048"/>
                  <a:gd name="T26" fmla="*/ 671 w 1385"/>
                  <a:gd name="T27" fmla="*/ 291 h 2048"/>
                  <a:gd name="T28" fmla="*/ 500 w 1385"/>
                  <a:gd name="T29" fmla="*/ 294 h 2048"/>
                  <a:gd name="T30" fmla="*/ 373 w 1385"/>
                  <a:gd name="T31" fmla="*/ 10 h 2048"/>
                  <a:gd name="T32" fmla="*/ 321 w 1385"/>
                  <a:gd name="T33" fmla="*/ 10 h 2048"/>
                  <a:gd name="T34" fmla="*/ 198 w 1385"/>
                  <a:gd name="T35" fmla="*/ 294 h 2048"/>
                  <a:gd name="T36" fmla="*/ 26 w 1385"/>
                  <a:gd name="T37" fmla="*/ 292 h 2048"/>
                  <a:gd name="T38" fmla="*/ 90 w 1385"/>
                  <a:gd name="T39" fmla="*/ 579 h 2048"/>
                  <a:gd name="T40" fmla="*/ 309 w 1385"/>
                  <a:gd name="T41" fmla="*/ 654 h 2048"/>
                  <a:gd name="T42" fmla="*/ 53 w 1385"/>
                  <a:gd name="T43" fmla="*/ 769 h 2048"/>
                  <a:gd name="T44" fmla="*/ 53 w 1385"/>
                  <a:gd name="T45" fmla="*/ 849 h 2048"/>
                  <a:gd name="T46" fmla="*/ 438 w 1385"/>
                  <a:gd name="T47" fmla="*/ 1988 h 2048"/>
                  <a:gd name="T48" fmla="*/ 472 w 1385"/>
                  <a:gd name="T49" fmla="*/ 2048 h 2048"/>
                  <a:gd name="T50" fmla="*/ 1187 w 1385"/>
                  <a:gd name="T51" fmla="*/ 849 h 2048"/>
                  <a:gd name="T52" fmla="*/ 1240 w 1385"/>
                  <a:gd name="T53" fmla="*/ 522 h 2048"/>
                  <a:gd name="T54" fmla="*/ 1133 w 1385"/>
                  <a:gd name="T55" fmla="*/ 414 h 2048"/>
                  <a:gd name="T56" fmla="*/ 1240 w 1385"/>
                  <a:gd name="T57" fmla="*/ 522 h 2048"/>
                  <a:gd name="T58" fmla="*/ 1113 w 1385"/>
                  <a:gd name="T59" fmla="*/ 248 h 2048"/>
                  <a:gd name="T60" fmla="*/ 961 w 1385"/>
                  <a:gd name="T61" fmla="*/ 247 h 2048"/>
                  <a:gd name="T62" fmla="*/ 834 w 1385"/>
                  <a:gd name="T63" fmla="*/ 522 h 2048"/>
                  <a:gd name="T64" fmla="*/ 781 w 1385"/>
                  <a:gd name="T65" fmla="*/ 359 h 2048"/>
                  <a:gd name="T66" fmla="*/ 949 w 1385"/>
                  <a:gd name="T67" fmla="*/ 422 h 2048"/>
                  <a:gd name="T68" fmla="*/ 997 w 1385"/>
                  <a:gd name="T69" fmla="*/ 574 h 2048"/>
                  <a:gd name="T70" fmla="*/ 552 w 1385"/>
                  <a:gd name="T71" fmla="*/ 522 h 2048"/>
                  <a:gd name="T72" fmla="*/ 445 w 1385"/>
                  <a:gd name="T73" fmla="*/ 414 h 2048"/>
                  <a:gd name="T74" fmla="*/ 552 w 1385"/>
                  <a:gd name="T75" fmla="*/ 522 h 2048"/>
                  <a:gd name="T76" fmla="*/ 425 w 1385"/>
                  <a:gd name="T77" fmla="*/ 248 h 2048"/>
                  <a:gd name="T78" fmla="*/ 273 w 1385"/>
                  <a:gd name="T79" fmla="*/ 247 h 2048"/>
                  <a:gd name="T80" fmla="*/ 146 w 1385"/>
                  <a:gd name="T81" fmla="*/ 522 h 2048"/>
                  <a:gd name="T82" fmla="*/ 93 w 1385"/>
                  <a:gd name="T83" fmla="*/ 359 h 2048"/>
                  <a:gd name="T84" fmla="*/ 309 w 1385"/>
                  <a:gd name="T85" fmla="*/ 574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85" h="2048">
                    <a:moveTo>
                      <a:pt x="1287" y="849"/>
                    </a:moveTo>
                    <a:cubicBezTo>
                      <a:pt x="1309" y="849"/>
                      <a:pt x="1327" y="832"/>
                      <a:pt x="1327" y="809"/>
                    </a:cubicBezTo>
                    <a:cubicBezTo>
                      <a:pt x="1327" y="787"/>
                      <a:pt x="1309" y="769"/>
                      <a:pt x="1287" y="769"/>
                    </a:cubicBezTo>
                    <a:cubicBezTo>
                      <a:pt x="1077" y="769"/>
                      <a:pt x="1077" y="769"/>
                      <a:pt x="1077" y="769"/>
                    </a:cubicBezTo>
                    <a:cubicBezTo>
                      <a:pt x="1077" y="654"/>
                      <a:pt x="1077" y="654"/>
                      <a:pt x="1077" y="654"/>
                    </a:cubicBezTo>
                    <a:cubicBezTo>
                      <a:pt x="1133" y="654"/>
                      <a:pt x="1231" y="643"/>
                      <a:pt x="1296" y="579"/>
                    </a:cubicBezTo>
                    <a:cubicBezTo>
                      <a:pt x="1385" y="491"/>
                      <a:pt x="1374" y="341"/>
                      <a:pt x="1371" y="317"/>
                    </a:cubicBezTo>
                    <a:cubicBezTo>
                      <a:pt x="1371" y="308"/>
                      <a:pt x="1367" y="299"/>
                      <a:pt x="1360" y="292"/>
                    </a:cubicBezTo>
                    <a:cubicBezTo>
                      <a:pt x="1353" y="284"/>
                      <a:pt x="1344" y="280"/>
                      <a:pt x="1334" y="280"/>
                    </a:cubicBezTo>
                    <a:cubicBezTo>
                      <a:pt x="1321" y="278"/>
                      <a:pt x="1256" y="274"/>
                      <a:pt x="1188" y="294"/>
                    </a:cubicBezTo>
                    <a:cubicBezTo>
                      <a:pt x="1191" y="280"/>
                      <a:pt x="1193" y="264"/>
                      <a:pt x="1193" y="248"/>
                    </a:cubicBezTo>
                    <a:cubicBezTo>
                      <a:pt x="1194" y="124"/>
                      <a:pt x="1080" y="25"/>
                      <a:pt x="1061" y="10"/>
                    </a:cubicBezTo>
                    <a:cubicBezTo>
                      <a:pt x="1054" y="4"/>
                      <a:pt x="1045" y="0"/>
                      <a:pt x="1035" y="0"/>
                    </a:cubicBezTo>
                    <a:cubicBezTo>
                      <a:pt x="1025" y="0"/>
                      <a:pt x="1016" y="4"/>
                      <a:pt x="1009" y="10"/>
                    </a:cubicBezTo>
                    <a:cubicBezTo>
                      <a:pt x="993" y="23"/>
                      <a:pt x="882" y="120"/>
                      <a:pt x="881" y="246"/>
                    </a:cubicBezTo>
                    <a:cubicBezTo>
                      <a:pt x="881" y="263"/>
                      <a:pt x="883" y="279"/>
                      <a:pt x="886" y="294"/>
                    </a:cubicBezTo>
                    <a:cubicBezTo>
                      <a:pt x="818" y="274"/>
                      <a:pt x="754" y="278"/>
                      <a:pt x="740" y="280"/>
                    </a:cubicBezTo>
                    <a:cubicBezTo>
                      <a:pt x="731" y="280"/>
                      <a:pt x="721" y="284"/>
                      <a:pt x="714" y="292"/>
                    </a:cubicBezTo>
                    <a:cubicBezTo>
                      <a:pt x="707" y="299"/>
                      <a:pt x="704" y="307"/>
                      <a:pt x="703" y="316"/>
                    </a:cubicBezTo>
                    <a:cubicBezTo>
                      <a:pt x="701" y="338"/>
                      <a:pt x="688" y="491"/>
                      <a:pt x="778" y="579"/>
                    </a:cubicBezTo>
                    <a:cubicBezTo>
                      <a:pt x="778" y="579"/>
                      <a:pt x="778" y="579"/>
                      <a:pt x="778" y="579"/>
                    </a:cubicBezTo>
                    <a:cubicBezTo>
                      <a:pt x="843" y="643"/>
                      <a:pt x="941" y="654"/>
                      <a:pt x="997" y="654"/>
                    </a:cubicBezTo>
                    <a:cubicBezTo>
                      <a:pt x="997" y="769"/>
                      <a:pt x="997" y="769"/>
                      <a:pt x="997" y="769"/>
                    </a:cubicBezTo>
                    <a:cubicBezTo>
                      <a:pt x="389" y="769"/>
                      <a:pt x="389" y="769"/>
                      <a:pt x="389" y="769"/>
                    </a:cubicBezTo>
                    <a:cubicBezTo>
                      <a:pt x="389" y="654"/>
                      <a:pt x="389" y="654"/>
                      <a:pt x="389" y="654"/>
                    </a:cubicBezTo>
                    <a:cubicBezTo>
                      <a:pt x="445" y="654"/>
                      <a:pt x="543" y="643"/>
                      <a:pt x="608" y="579"/>
                    </a:cubicBezTo>
                    <a:cubicBezTo>
                      <a:pt x="697" y="491"/>
                      <a:pt x="686" y="341"/>
                      <a:pt x="683" y="317"/>
                    </a:cubicBezTo>
                    <a:cubicBezTo>
                      <a:pt x="683" y="307"/>
                      <a:pt x="678" y="298"/>
                      <a:pt x="671" y="291"/>
                    </a:cubicBezTo>
                    <a:cubicBezTo>
                      <a:pt x="664" y="284"/>
                      <a:pt x="656" y="280"/>
                      <a:pt x="647" y="280"/>
                    </a:cubicBezTo>
                    <a:cubicBezTo>
                      <a:pt x="635" y="279"/>
                      <a:pt x="570" y="274"/>
                      <a:pt x="500" y="294"/>
                    </a:cubicBezTo>
                    <a:cubicBezTo>
                      <a:pt x="503" y="280"/>
                      <a:pt x="505" y="264"/>
                      <a:pt x="505" y="248"/>
                    </a:cubicBezTo>
                    <a:cubicBezTo>
                      <a:pt x="506" y="124"/>
                      <a:pt x="392" y="25"/>
                      <a:pt x="373" y="10"/>
                    </a:cubicBezTo>
                    <a:cubicBezTo>
                      <a:pt x="366" y="4"/>
                      <a:pt x="357" y="0"/>
                      <a:pt x="347" y="0"/>
                    </a:cubicBezTo>
                    <a:cubicBezTo>
                      <a:pt x="337" y="0"/>
                      <a:pt x="328" y="4"/>
                      <a:pt x="321" y="10"/>
                    </a:cubicBezTo>
                    <a:cubicBezTo>
                      <a:pt x="305" y="23"/>
                      <a:pt x="194" y="120"/>
                      <a:pt x="193" y="246"/>
                    </a:cubicBezTo>
                    <a:cubicBezTo>
                      <a:pt x="193" y="263"/>
                      <a:pt x="195" y="279"/>
                      <a:pt x="198" y="294"/>
                    </a:cubicBezTo>
                    <a:cubicBezTo>
                      <a:pt x="130" y="274"/>
                      <a:pt x="66" y="278"/>
                      <a:pt x="52" y="280"/>
                    </a:cubicBezTo>
                    <a:cubicBezTo>
                      <a:pt x="43" y="280"/>
                      <a:pt x="33" y="284"/>
                      <a:pt x="26" y="292"/>
                    </a:cubicBezTo>
                    <a:cubicBezTo>
                      <a:pt x="19" y="299"/>
                      <a:pt x="16" y="308"/>
                      <a:pt x="15" y="316"/>
                    </a:cubicBezTo>
                    <a:cubicBezTo>
                      <a:pt x="13" y="339"/>
                      <a:pt x="0" y="491"/>
                      <a:pt x="90" y="579"/>
                    </a:cubicBezTo>
                    <a:cubicBezTo>
                      <a:pt x="90" y="579"/>
                      <a:pt x="90" y="579"/>
                      <a:pt x="90" y="579"/>
                    </a:cubicBezTo>
                    <a:cubicBezTo>
                      <a:pt x="155" y="643"/>
                      <a:pt x="253" y="654"/>
                      <a:pt x="309" y="654"/>
                    </a:cubicBezTo>
                    <a:cubicBezTo>
                      <a:pt x="309" y="769"/>
                      <a:pt x="309" y="769"/>
                      <a:pt x="309" y="769"/>
                    </a:cubicBezTo>
                    <a:cubicBezTo>
                      <a:pt x="53" y="769"/>
                      <a:pt x="53" y="769"/>
                      <a:pt x="53" y="769"/>
                    </a:cubicBezTo>
                    <a:cubicBezTo>
                      <a:pt x="31" y="769"/>
                      <a:pt x="13" y="787"/>
                      <a:pt x="13" y="809"/>
                    </a:cubicBezTo>
                    <a:cubicBezTo>
                      <a:pt x="13" y="832"/>
                      <a:pt x="31" y="849"/>
                      <a:pt x="53" y="849"/>
                    </a:cubicBezTo>
                    <a:cubicBezTo>
                      <a:pt x="1095" y="849"/>
                      <a:pt x="1095" y="849"/>
                      <a:pt x="1095" y="849"/>
                    </a:cubicBezTo>
                    <a:cubicBezTo>
                      <a:pt x="438" y="1988"/>
                      <a:pt x="438" y="1988"/>
                      <a:pt x="438" y="1988"/>
                    </a:cubicBezTo>
                    <a:cubicBezTo>
                      <a:pt x="427" y="2007"/>
                      <a:pt x="433" y="2031"/>
                      <a:pt x="452" y="2043"/>
                    </a:cubicBezTo>
                    <a:cubicBezTo>
                      <a:pt x="459" y="2046"/>
                      <a:pt x="466" y="2048"/>
                      <a:pt x="472" y="2048"/>
                    </a:cubicBezTo>
                    <a:cubicBezTo>
                      <a:pt x="486" y="2048"/>
                      <a:pt x="500" y="2041"/>
                      <a:pt x="507" y="2028"/>
                    </a:cubicBezTo>
                    <a:cubicBezTo>
                      <a:pt x="1187" y="849"/>
                      <a:pt x="1187" y="849"/>
                      <a:pt x="1187" y="849"/>
                    </a:cubicBezTo>
                    <a:cubicBezTo>
                      <a:pt x="1287" y="849"/>
                      <a:pt x="1287" y="849"/>
                      <a:pt x="1287" y="849"/>
                    </a:cubicBezTo>
                    <a:close/>
                    <a:moveTo>
                      <a:pt x="1240" y="522"/>
                    </a:moveTo>
                    <a:cubicBezTo>
                      <a:pt x="1195" y="566"/>
                      <a:pt x="1120" y="574"/>
                      <a:pt x="1077" y="574"/>
                    </a:cubicBezTo>
                    <a:cubicBezTo>
                      <a:pt x="1079" y="527"/>
                      <a:pt x="1090" y="456"/>
                      <a:pt x="1133" y="414"/>
                    </a:cubicBezTo>
                    <a:cubicBezTo>
                      <a:pt x="1178" y="369"/>
                      <a:pt x="1250" y="360"/>
                      <a:pt x="1293" y="359"/>
                    </a:cubicBezTo>
                    <a:cubicBezTo>
                      <a:pt x="1293" y="402"/>
                      <a:pt x="1285" y="477"/>
                      <a:pt x="1240" y="522"/>
                    </a:cubicBezTo>
                    <a:close/>
                    <a:moveTo>
                      <a:pt x="1035" y="95"/>
                    </a:moveTo>
                    <a:cubicBezTo>
                      <a:pt x="1066" y="126"/>
                      <a:pt x="1114" y="184"/>
                      <a:pt x="1113" y="248"/>
                    </a:cubicBezTo>
                    <a:cubicBezTo>
                      <a:pt x="1113" y="311"/>
                      <a:pt x="1065" y="369"/>
                      <a:pt x="1035" y="400"/>
                    </a:cubicBezTo>
                    <a:cubicBezTo>
                      <a:pt x="1003" y="366"/>
                      <a:pt x="961" y="307"/>
                      <a:pt x="961" y="247"/>
                    </a:cubicBezTo>
                    <a:cubicBezTo>
                      <a:pt x="962" y="184"/>
                      <a:pt x="1006" y="126"/>
                      <a:pt x="1035" y="95"/>
                    </a:cubicBezTo>
                    <a:close/>
                    <a:moveTo>
                      <a:pt x="834" y="522"/>
                    </a:moveTo>
                    <a:cubicBezTo>
                      <a:pt x="834" y="522"/>
                      <a:pt x="834" y="522"/>
                      <a:pt x="834" y="522"/>
                    </a:cubicBezTo>
                    <a:cubicBezTo>
                      <a:pt x="789" y="477"/>
                      <a:pt x="781" y="402"/>
                      <a:pt x="781" y="359"/>
                    </a:cubicBezTo>
                    <a:cubicBezTo>
                      <a:pt x="824" y="360"/>
                      <a:pt x="896" y="369"/>
                      <a:pt x="941" y="414"/>
                    </a:cubicBezTo>
                    <a:cubicBezTo>
                      <a:pt x="944" y="416"/>
                      <a:pt x="946" y="419"/>
                      <a:pt x="949" y="422"/>
                    </a:cubicBezTo>
                    <a:cubicBezTo>
                      <a:pt x="950" y="424"/>
                      <a:pt x="951" y="425"/>
                      <a:pt x="952" y="427"/>
                    </a:cubicBezTo>
                    <a:cubicBezTo>
                      <a:pt x="986" y="469"/>
                      <a:pt x="996" y="532"/>
                      <a:pt x="997" y="574"/>
                    </a:cubicBezTo>
                    <a:cubicBezTo>
                      <a:pt x="954" y="574"/>
                      <a:pt x="879" y="566"/>
                      <a:pt x="834" y="522"/>
                    </a:cubicBezTo>
                    <a:close/>
                    <a:moveTo>
                      <a:pt x="552" y="522"/>
                    </a:moveTo>
                    <a:cubicBezTo>
                      <a:pt x="507" y="566"/>
                      <a:pt x="432" y="574"/>
                      <a:pt x="389" y="574"/>
                    </a:cubicBezTo>
                    <a:cubicBezTo>
                      <a:pt x="391" y="527"/>
                      <a:pt x="402" y="456"/>
                      <a:pt x="445" y="414"/>
                    </a:cubicBezTo>
                    <a:cubicBezTo>
                      <a:pt x="490" y="369"/>
                      <a:pt x="562" y="360"/>
                      <a:pt x="605" y="359"/>
                    </a:cubicBezTo>
                    <a:cubicBezTo>
                      <a:pt x="605" y="402"/>
                      <a:pt x="597" y="477"/>
                      <a:pt x="552" y="522"/>
                    </a:cubicBezTo>
                    <a:close/>
                    <a:moveTo>
                      <a:pt x="347" y="95"/>
                    </a:moveTo>
                    <a:cubicBezTo>
                      <a:pt x="378" y="126"/>
                      <a:pt x="426" y="184"/>
                      <a:pt x="425" y="248"/>
                    </a:cubicBezTo>
                    <a:cubicBezTo>
                      <a:pt x="425" y="311"/>
                      <a:pt x="378" y="369"/>
                      <a:pt x="347" y="400"/>
                    </a:cubicBezTo>
                    <a:cubicBezTo>
                      <a:pt x="315" y="366"/>
                      <a:pt x="273" y="307"/>
                      <a:pt x="273" y="247"/>
                    </a:cubicBezTo>
                    <a:cubicBezTo>
                      <a:pt x="274" y="184"/>
                      <a:pt x="318" y="126"/>
                      <a:pt x="347" y="95"/>
                    </a:cubicBezTo>
                    <a:close/>
                    <a:moveTo>
                      <a:pt x="146" y="522"/>
                    </a:moveTo>
                    <a:cubicBezTo>
                      <a:pt x="146" y="522"/>
                      <a:pt x="146" y="522"/>
                      <a:pt x="146" y="522"/>
                    </a:cubicBezTo>
                    <a:cubicBezTo>
                      <a:pt x="105" y="481"/>
                      <a:pt x="93" y="409"/>
                      <a:pt x="93" y="359"/>
                    </a:cubicBezTo>
                    <a:cubicBezTo>
                      <a:pt x="135" y="360"/>
                      <a:pt x="208" y="369"/>
                      <a:pt x="253" y="414"/>
                    </a:cubicBezTo>
                    <a:cubicBezTo>
                      <a:pt x="296" y="456"/>
                      <a:pt x="307" y="527"/>
                      <a:pt x="309" y="574"/>
                    </a:cubicBezTo>
                    <a:cubicBezTo>
                      <a:pt x="266" y="574"/>
                      <a:pt x="191" y="566"/>
                      <a:pt x="146" y="5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1" name="Freeform 103">
                <a:extLst>
                  <a:ext uri="{FF2B5EF4-FFF2-40B4-BE49-F238E27FC236}">
                    <a16:creationId xmlns:a16="http://schemas.microsoft.com/office/drawing/2014/main" id="{CFE36352-1142-426E-B71F-C1A6E9471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8375" y="2422525"/>
                <a:ext cx="46038" cy="46038"/>
              </a:xfrm>
              <a:custGeom>
                <a:avLst/>
                <a:gdLst>
                  <a:gd name="T0" fmla="*/ 40 w 80"/>
                  <a:gd name="T1" fmla="*/ 80 h 80"/>
                  <a:gd name="T2" fmla="*/ 80 w 80"/>
                  <a:gd name="T3" fmla="*/ 40 h 80"/>
                  <a:gd name="T4" fmla="*/ 40 w 80"/>
                  <a:gd name="T5" fmla="*/ 0 h 80"/>
                  <a:gd name="T6" fmla="*/ 40 w 80"/>
                  <a:gd name="T7" fmla="*/ 0 h 80"/>
                  <a:gd name="T8" fmla="*/ 0 w 80"/>
                  <a:gd name="T9" fmla="*/ 40 h 80"/>
                  <a:gd name="T10" fmla="*/ 40 w 80"/>
                  <a:gd name="T11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80">
                    <a:moveTo>
                      <a:pt x="40" y="80"/>
                    </a:moveTo>
                    <a:cubicBezTo>
                      <a:pt x="62" y="80"/>
                      <a:pt x="80" y="63"/>
                      <a:pt x="80" y="40"/>
                    </a:cubicBezTo>
                    <a:cubicBezTo>
                      <a:pt x="80" y="18"/>
                      <a:pt x="62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3"/>
                      <a:pt x="18" y="80"/>
                      <a:pt x="40" y="8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" name="Freeform 104">
                <a:extLst>
                  <a:ext uri="{FF2B5EF4-FFF2-40B4-BE49-F238E27FC236}">
                    <a16:creationId xmlns:a16="http://schemas.microsoft.com/office/drawing/2014/main" id="{F59CEF73-D57C-4763-9D61-EEB709578A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68825" y="1968500"/>
                <a:ext cx="615950" cy="1206500"/>
              </a:xfrm>
              <a:custGeom>
                <a:avLst/>
                <a:gdLst>
                  <a:gd name="T0" fmla="*/ 989 w 1041"/>
                  <a:gd name="T1" fmla="*/ 849 h 2048"/>
                  <a:gd name="T2" fmla="*/ 1029 w 1041"/>
                  <a:gd name="T3" fmla="*/ 809 h 2048"/>
                  <a:gd name="T4" fmla="*/ 989 w 1041"/>
                  <a:gd name="T5" fmla="*/ 769 h 2048"/>
                  <a:gd name="T6" fmla="*/ 733 w 1041"/>
                  <a:gd name="T7" fmla="*/ 769 h 2048"/>
                  <a:gd name="T8" fmla="*/ 733 w 1041"/>
                  <a:gd name="T9" fmla="*/ 654 h 2048"/>
                  <a:gd name="T10" fmla="*/ 952 w 1041"/>
                  <a:gd name="T11" fmla="*/ 579 h 2048"/>
                  <a:gd name="T12" fmla="*/ 1027 w 1041"/>
                  <a:gd name="T13" fmla="*/ 317 h 2048"/>
                  <a:gd name="T14" fmla="*/ 1016 w 1041"/>
                  <a:gd name="T15" fmla="*/ 292 h 2048"/>
                  <a:gd name="T16" fmla="*/ 990 w 1041"/>
                  <a:gd name="T17" fmla="*/ 280 h 2048"/>
                  <a:gd name="T18" fmla="*/ 844 w 1041"/>
                  <a:gd name="T19" fmla="*/ 294 h 2048"/>
                  <a:gd name="T20" fmla="*/ 849 w 1041"/>
                  <a:gd name="T21" fmla="*/ 248 h 2048"/>
                  <a:gd name="T22" fmla="*/ 717 w 1041"/>
                  <a:gd name="T23" fmla="*/ 10 h 2048"/>
                  <a:gd name="T24" fmla="*/ 691 w 1041"/>
                  <a:gd name="T25" fmla="*/ 0 h 2048"/>
                  <a:gd name="T26" fmla="*/ 664 w 1041"/>
                  <a:gd name="T27" fmla="*/ 10 h 2048"/>
                  <a:gd name="T28" fmla="*/ 537 w 1041"/>
                  <a:gd name="T29" fmla="*/ 246 h 2048"/>
                  <a:gd name="T30" fmla="*/ 542 w 1041"/>
                  <a:gd name="T31" fmla="*/ 294 h 2048"/>
                  <a:gd name="T32" fmla="*/ 396 w 1041"/>
                  <a:gd name="T33" fmla="*/ 280 h 2048"/>
                  <a:gd name="T34" fmla="*/ 371 w 1041"/>
                  <a:gd name="T35" fmla="*/ 291 h 2048"/>
                  <a:gd name="T36" fmla="*/ 359 w 1041"/>
                  <a:gd name="T37" fmla="*/ 317 h 2048"/>
                  <a:gd name="T38" fmla="*/ 434 w 1041"/>
                  <a:gd name="T39" fmla="*/ 579 h 2048"/>
                  <a:gd name="T40" fmla="*/ 434 w 1041"/>
                  <a:gd name="T41" fmla="*/ 579 h 2048"/>
                  <a:gd name="T42" fmla="*/ 653 w 1041"/>
                  <a:gd name="T43" fmla="*/ 654 h 2048"/>
                  <a:gd name="T44" fmla="*/ 653 w 1041"/>
                  <a:gd name="T45" fmla="*/ 769 h 2048"/>
                  <a:gd name="T46" fmla="*/ 529 w 1041"/>
                  <a:gd name="T47" fmla="*/ 769 h 2048"/>
                  <a:gd name="T48" fmla="*/ 489 w 1041"/>
                  <a:gd name="T49" fmla="*/ 809 h 2048"/>
                  <a:gd name="T50" fmla="*/ 529 w 1041"/>
                  <a:gd name="T51" fmla="*/ 849 h 2048"/>
                  <a:gd name="T52" fmla="*/ 668 w 1041"/>
                  <a:gd name="T53" fmla="*/ 849 h 2048"/>
                  <a:gd name="T54" fmla="*/ 11 w 1041"/>
                  <a:gd name="T55" fmla="*/ 1988 h 2048"/>
                  <a:gd name="T56" fmla="*/ 25 w 1041"/>
                  <a:gd name="T57" fmla="*/ 2043 h 2048"/>
                  <a:gd name="T58" fmla="*/ 45 w 1041"/>
                  <a:gd name="T59" fmla="*/ 2048 h 2048"/>
                  <a:gd name="T60" fmla="*/ 80 w 1041"/>
                  <a:gd name="T61" fmla="*/ 2028 h 2048"/>
                  <a:gd name="T62" fmla="*/ 760 w 1041"/>
                  <a:gd name="T63" fmla="*/ 849 h 2048"/>
                  <a:gd name="T64" fmla="*/ 989 w 1041"/>
                  <a:gd name="T65" fmla="*/ 849 h 2048"/>
                  <a:gd name="T66" fmla="*/ 896 w 1041"/>
                  <a:gd name="T67" fmla="*/ 522 h 2048"/>
                  <a:gd name="T68" fmla="*/ 733 w 1041"/>
                  <a:gd name="T69" fmla="*/ 574 h 2048"/>
                  <a:gd name="T70" fmla="*/ 789 w 1041"/>
                  <a:gd name="T71" fmla="*/ 414 h 2048"/>
                  <a:gd name="T72" fmla="*/ 949 w 1041"/>
                  <a:gd name="T73" fmla="*/ 359 h 2048"/>
                  <a:gd name="T74" fmla="*/ 896 w 1041"/>
                  <a:gd name="T75" fmla="*/ 522 h 2048"/>
                  <a:gd name="T76" fmla="*/ 691 w 1041"/>
                  <a:gd name="T77" fmla="*/ 95 h 2048"/>
                  <a:gd name="T78" fmla="*/ 769 w 1041"/>
                  <a:gd name="T79" fmla="*/ 248 h 2048"/>
                  <a:gd name="T80" fmla="*/ 691 w 1041"/>
                  <a:gd name="T81" fmla="*/ 400 h 2048"/>
                  <a:gd name="T82" fmla="*/ 617 w 1041"/>
                  <a:gd name="T83" fmla="*/ 247 h 2048"/>
                  <a:gd name="T84" fmla="*/ 691 w 1041"/>
                  <a:gd name="T85" fmla="*/ 95 h 2048"/>
                  <a:gd name="T86" fmla="*/ 490 w 1041"/>
                  <a:gd name="T87" fmla="*/ 522 h 2048"/>
                  <a:gd name="T88" fmla="*/ 490 w 1041"/>
                  <a:gd name="T89" fmla="*/ 522 h 2048"/>
                  <a:gd name="T90" fmla="*/ 437 w 1041"/>
                  <a:gd name="T91" fmla="*/ 359 h 2048"/>
                  <a:gd name="T92" fmla="*/ 597 w 1041"/>
                  <a:gd name="T93" fmla="*/ 414 h 2048"/>
                  <a:gd name="T94" fmla="*/ 653 w 1041"/>
                  <a:gd name="T95" fmla="*/ 574 h 2048"/>
                  <a:gd name="T96" fmla="*/ 490 w 1041"/>
                  <a:gd name="T97" fmla="*/ 522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41" h="2048">
                    <a:moveTo>
                      <a:pt x="989" y="849"/>
                    </a:moveTo>
                    <a:cubicBezTo>
                      <a:pt x="1011" y="849"/>
                      <a:pt x="1029" y="832"/>
                      <a:pt x="1029" y="809"/>
                    </a:cubicBezTo>
                    <a:cubicBezTo>
                      <a:pt x="1029" y="787"/>
                      <a:pt x="1011" y="769"/>
                      <a:pt x="989" y="769"/>
                    </a:cubicBezTo>
                    <a:cubicBezTo>
                      <a:pt x="733" y="769"/>
                      <a:pt x="733" y="769"/>
                      <a:pt x="733" y="769"/>
                    </a:cubicBezTo>
                    <a:cubicBezTo>
                      <a:pt x="733" y="654"/>
                      <a:pt x="733" y="654"/>
                      <a:pt x="733" y="654"/>
                    </a:cubicBezTo>
                    <a:cubicBezTo>
                      <a:pt x="789" y="654"/>
                      <a:pt x="887" y="643"/>
                      <a:pt x="952" y="579"/>
                    </a:cubicBezTo>
                    <a:cubicBezTo>
                      <a:pt x="1041" y="492"/>
                      <a:pt x="1030" y="341"/>
                      <a:pt x="1027" y="317"/>
                    </a:cubicBezTo>
                    <a:cubicBezTo>
                      <a:pt x="1026" y="308"/>
                      <a:pt x="1023" y="299"/>
                      <a:pt x="1016" y="292"/>
                    </a:cubicBezTo>
                    <a:cubicBezTo>
                      <a:pt x="1009" y="284"/>
                      <a:pt x="1000" y="280"/>
                      <a:pt x="990" y="280"/>
                    </a:cubicBezTo>
                    <a:cubicBezTo>
                      <a:pt x="977" y="278"/>
                      <a:pt x="912" y="274"/>
                      <a:pt x="844" y="294"/>
                    </a:cubicBezTo>
                    <a:cubicBezTo>
                      <a:pt x="847" y="280"/>
                      <a:pt x="849" y="264"/>
                      <a:pt x="849" y="248"/>
                    </a:cubicBezTo>
                    <a:cubicBezTo>
                      <a:pt x="850" y="124"/>
                      <a:pt x="736" y="25"/>
                      <a:pt x="717" y="10"/>
                    </a:cubicBezTo>
                    <a:cubicBezTo>
                      <a:pt x="710" y="4"/>
                      <a:pt x="701" y="0"/>
                      <a:pt x="691" y="0"/>
                    </a:cubicBezTo>
                    <a:cubicBezTo>
                      <a:pt x="681" y="0"/>
                      <a:pt x="671" y="4"/>
                      <a:pt x="664" y="10"/>
                    </a:cubicBezTo>
                    <a:cubicBezTo>
                      <a:pt x="649" y="23"/>
                      <a:pt x="538" y="120"/>
                      <a:pt x="537" y="246"/>
                    </a:cubicBezTo>
                    <a:cubicBezTo>
                      <a:pt x="537" y="263"/>
                      <a:pt x="539" y="279"/>
                      <a:pt x="542" y="294"/>
                    </a:cubicBezTo>
                    <a:cubicBezTo>
                      <a:pt x="474" y="274"/>
                      <a:pt x="410" y="278"/>
                      <a:pt x="396" y="280"/>
                    </a:cubicBezTo>
                    <a:cubicBezTo>
                      <a:pt x="387" y="280"/>
                      <a:pt x="378" y="284"/>
                      <a:pt x="371" y="291"/>
                    </a:cubicBezTo>
                    <a:cubicBezTo>
                      <a:pt x="364" y="298"/>
                      <a:pt x="360" y="307"/>
                      <a:pt x="359" y="317"/>
                    </a:cubicBezTo>
                    <a:cubicBezTo>
                      <a:pt x="356" y="339"/>
                      <a:pt x="345" y="491"/>
                      <a:pt x="434" y="579"/>
                    </a:cubicBezTo>
                    <a:cubicBezTo>
                      <a:pt x="434" y="579"/>
                      <a:pt x="434" y="579"/>
                      <a:pt x="434" y="579"/>
                    </a:cubicBezTo>
                    <a:cubicBezTo>
                      <a:pt x="499" y="643"/>
                      <a:pt x="597" y="654"/>
                      <a:pt x="653" y="654"/>
                    </a:cubicBezTo>
                    <a:cubicBezTo>
                      <a:pt x="653" y="769"/>
                      <a:pt x="653" y="769"/>
                      <a:pt x="653" y="769"/>
                    </a:cubicBezTo>
                    <a:cubicBezTo>
                      <a:pt x="529" y="769"/>
                      <a:pt x="529" y="769"/>
                      <a:pt x="529" y="769"/>
                    </a:cubicBezTo>
                    <a:cubicBezTo>
                      <a:pt x="507" y="769"/>
                      <a:pt x="489" y="787"/>
                      <a:pt x="489" y="809"/>
                    </a:cubicBezTo>
                    <a:cubicBezTo>
                      <a:pt x="489" y="832"/>
                      <a:pt x="507" y="849"/>
                      <a:pt x="529" y="849"/>
                    </a:cubicBezTo>
                    <a:cubicBezTo>
                      <a:pt x="668" y="849"/>
                      <a:pt x="668" y="849"/>
                      <a:pt x="668" y="849"/>
                    </a:cubicBezTo>
                    <a:cubicBezTo>
                      <a:pt x="11" y="1988"/>
                      <a:pt x="11" y="1988"/>
                      <a:pt x="11" y="1988"/>
                    </a:cubicBezTo>
                    <a:cubicBezTo>
                      <a:pt x="0" y="2007"/>
                      <a:pt x="6" y="2031"/>
                      <a:pt x="25" y="2043"/>
                    </a:cubicBezTo>
                    <a:cubicBezTo>
                      <a:pt x="32" y="2046"/>
                      <a:pt x="38" y="2048"/>
                      <a:pt x="45" y="2048"/>
                    </a:cubicBezTo>
                    <a:cubicBezTo>
                      <a:pt x="59" y="2048"/>
                      <a:pt x="72" y="2041"/>
                      <a:pt x="80" y="2028"/>
                    </a:cubicBezTo>
                    <a:cubicBezTo>
                      <a:pt x="760" y="849"/>
                      <a:pt x="760" y="849"/>
                      <a:pt x="760" y="849"/>
                    </a:cubicBezTo>
                    <a:cubicBezTo>
                      <a:pt x="989" y="849"/>
                      <a:pt x="989" y="849"/>
                      <a:pt x="989" y="849"/>
                    </a:cubicBezTo>
                    <a:close/>
                    <a:moveTo>
                      <a:pt x="896" y="522"/>
                    </a:moveTo>
                    <a:cubicBezTo>
                      <a:pt x="851" y="566"/>
                      <a:pt x="776" y="574"/>
                      <a:pt x="733" y="574"/>
                    </a:cubicBezTo>
                    <a:cubicBezTo>
                      <a:pt x="735" y="527"/>
                      <a:pt x="746" y="456"/>
                      <a:pt x="789" y="414"/>
                    </a:cubicBezTo>
                    <a:cubicBezTo>
                      <a:pt x="834" y="369"/>
                      <a:pt x="906" y="360"/>
                      <a:pt x="949" y="359"/>
                    </a:cubicBezTo>
                    <a:cubicBezTo>
                      <a:pt x="949" y="409"/>
                      <a:pt x="937" y="481"/>
                      <a:pt x="896" y="522"/>
                    </a:cubicBezTo>
                    <a:close/>
                    <a:moveTo>
                      <a:pt x="691" y="95"/>
                    </a:moveTo>
                    <a:cubicBezTo>
                      <a:pt x="722" y="126"/>
                      <a:pt x="770" y="184"/>
                      <a:pt x="769" y="248"/>
                    </a:cubicBezTo>
                    <a:cubicBezTo>
                      <a:pt x="768" y="311"/>
                      <a:pt x="721" y="369"/>
                      <a:pt x="691" y="400"/>
                    </a:cubicBezTo>
                    <a:cubicBezTo>
                      <a:pt x="659" y="366"/>
                      <a:pt x="617" y="307"/>
                      <a:pt x="617" y="247"/>
                    </a:cubicBezTo>
                    <a:cubicBezTo>
                      <a:pt x="618" y="184"/>
                      <a:pt x="662" y="126"/>
                      <a:pt x="691" y="95"/>
                    </a:cubicBezTo>
                    <a:close/>
                    <a:moveTo>
                      <a:pt x="490" y="522"/>
                    </a:moveTo>
                    <a:cubicBezTo>
                      <a:pt x="490" y="522"/>
                      <a:pt x="490" y="522"/>
                      <a:pt x="490" y="522"/>
                    </a:cubicBezTo>
                    <a:cubicBezTo>
                      <a:pt x="445" y="477"/>
                      <a:pt x="437" y="402"/>
                      <a:pt x="437" y="359"/>
                    </a:cubicBezTo>
                    <a:cubicBezTo>
                      <a:pt x="479" y="360"/>
                      <a:pt x="552" y="369"/>
                      <a:pt x="597" y="414"/>
                    </a:cubicBezTo>
                    <a:cubicBezTo>
                      <a:pt x="640" y="456"/>
                      <a:pt x="651" y="527"/>
                      <a:pt x="653" y="574"/>
                    </a:cubicBezTo>
                    <a:cubicBezTo>
                      <a:pt x="609" y="574"/>
                      <a:pt x="535" y="566"/>
                      <a:pt x="490" y="5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177F190-FAE4-447B-A5B6-638FD921D52A}"/>
                </a:ext>
              </a:extLst>
            </p:cNvPr>
            <p:cNvGrpSpPr/>
            <p:nvPr/>
          </p:nvGrpSpPr>
          <p:grpSpPr>
            <a:xfrm>
              <a:off x="5043487" y="2551147"/>
              <a:ext cx="448003" cy="442840"/>
              <a:chOff x="7835901" y="339725"/>
              <a:chExt cx="688975" cy="681038"/>
            </a:xfrm>
            <a:solidFill>
              <a:schemeClr val="bg1"/>
            </a:solidFill>
          </p:grpSpPr>
          <p:sp>
            <p:nvSpPr>
              <p:cNvPr id="56" name="Freeform 108">
                <a:extLst>
                  <a:ext uri="{FF2B5EF4-FFF2-40B4-BE49-F238E27FC236}">
                    <a16:creationId xmlns:a16="http://schemas.microsoft.com/office/drawing/2014/main" id="{5C1F44DF-DEC7-40D9-985B-FA65558AF3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26426" y="895350"/>
                <a:ext cx="149225" cy="125413"/>
              </a:xfrm>
              <a:custGeom>
                <a:avLst/>
                <a:gdLst>
                  <a:gd name="T0" fmla="*/ 428 w 446"/>
                  <a:gd name="T1" fmla="*/ 20 h 377"/>
                  <a:gd name="T2" fmla="*/ 401 w 446"/>
                  <a:gd name="T3" fmla="*/ 7 h 377"/>
                  <a:gd name="T4" fmla="*/ 235 w 446"/>
                  <a:gd name="T5" fmla="*/ 57 h 377"/>
                  <a:gd name="T6" fmla="*/ 223 w 446"/>
                  <a:gd name="T7" fmla="*/ 71 h 377"/>
                  <a:gd name="T8" fmla="*/ 211 w 446"/>
                  <a:gd name="T9" fmla="*/ 57 h 377"/>
                  <a:gd name="T10" fmla="*/ 45 w 446"/>
                  <a:gd name="T11" fmla="*/ 7 h 377"/>
                  <a:gd name="T12" fmla="*/ 18 w 446"/>
                  <a:gd name="T13" fmla="*/ 20 h 377"/>
                  <a:gd name="T14" fmla="*/ 8 w 446"/>
                  <a:gd name="T15" fmla="*/ 43 h 377"/>
                  <a:gd name="T16" fmla="*/ 58 w 446"/>
                  <a:gd name="T17" fmla="*/ 212 h 377"/>
                  <a:gd name="T18" fmla="*/ 183 w 446"/>
                  <a:gd name="T19" fmla="*/ 261 h 377"/>
                  <a:gd name="T20" fmla="*/ 183 w 446"/>
                  <a:gd name="T21" fmla="*/ 337 h 377"/>
                  <a:gd name="T22" fmla="*/ 223 w 446"/>
                  <a:gd name="T23" fmla="*/ 377 h 377"/>
                  <a:gd name="T24" fmla="*/ 263 w 446"/>
                  <a:gd name="T25" fmla="*/ 337 h 377"/>
                  <a:gd name="T26" fmla="*/ 263 w 446"/>
                  <a:gd name="T27" fmla="*/ 261 h 377"/>
                  <a:gd name="T28" fmla="*/ 388 w 446"/>
                  <a:gd name="T29" fmla="*/ 212 h 377"/>
                  <a:gd name="T30" fmla="*/ 438 w 446"/>
                  <a:gd name="T31" fmla="*/ 44 h 377"/>
                  <a:gd name="T32" fmla="*/ 428 w 446"/>
                  <a:gd name="T33" fmla="*/ 20 h 377"/>
                  <a:gd name="T34" fmla="*/ 114 w 446"/>
                  <a:gd name="T35" fmla="*/ 155 h 377"/>
                  <a:gd name="T36" fmla="*/ 114 w 446"/>
                  <a:gd name="T37" fmla="*/ 155 h 377"/>
                  <a:gd name="T38" fmla="*/ 88 w 446"/>
                  <a:gd name="T39" fmla="*/ 87 h 377"/>
                  <a:gd name="T40" fmla="*/ 155 w 446"/>
                  <a:gd name="T41" fmla="*/ 114 h 377"/>
                  <a:gd name="T42" fmla="*/ 182 w 446"/>
                  <a:gd name="T43" fmla="*/ 181 h 377"/>
                  <a:gd name="T44" fmla="*/ 114 w 446"/>
                  <a:gd name="T45" fmla="*/ 155 h 377"/>
                  <a:gd name="T46" fmla="*/ 332 w 446"/>
                  <a:gd name="T47" fmla="*/ 155 h 377"/>
                  <a:gd name="T48" fmla="*/ 264 w 446"/>
                  <a:gd name="T49" fmla="*/ 181 h 377"/>
                  <a:gd name="T50" fmla="*/ 291 w 446"/>
                  <a:gd name="T51" fmla="*/ 114 h 377"/>
                  <a:gd name="T52" fmla="*/ 358 w 446"/>
                  <a:gd name="T53" fmla="*/ 87 h 377"/>
                  <a:gd name="T54" fmla="*/ 332 w 446"/>
                  <a:gd name="T55" fmla="*/ 155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46" h="377">
                    <a:moveTo>
                      <a:pt x="428" y="20"/>
                    </a:moveTo>
                    <a:cubicBezTo>
                      <a:pt x="421" y="12"/>
                      <a:pt x="411" y="7"/>
                      <a:pt x="401" y="7"/>
                    </a:cubicBezTo>
                    <a:cubicBezTo>
                      <a:pt x="388" y="5"/>
                      <a:pt x="294" y="0"/>
                      <a:pt x="235" y="57"/>
                    </a:cubicBezTo>
                    <a:cubicBezTo>
                      <a:pt x="231" y="61"/>
                      <a:pt x="227" y="66"/>
                      <a:pt x="223" y="71"/>
                    </a:cubicBezTo>
                    <a:cubicBezTo>
                      <a:pt x="219" y="66"/>
                      <a:pt x="215" y="61"/>
                      <a:pt x="211" y="57"/>
                    </a:cubicBezTo>
                    <a:cubicBezTo>
                      <a:pt x="152" y="0"/>
                      <a:pt x="59" y="5"/>
                      <a:pt x="45" y="7"/>
                    </a:cubicBezTo>
                    <a:cubicBezTo>
                      <a:pt x="35" y="7"/>
                      <a:pt x="25" y="12"/>
                      <a:pt x="18" y="20"/>
                    </a:cubicBezTo>
                    <a:cubicBezTo>
                      <a:pt x="12" y="27"/>
                      <a:pt x="9" y="35"/>
                      <a:pt x="8" y="43"/>
                    </a:cubicBezTo>
                    <a:cubicBezTo>
                      <a:pt x="6" y="64"/>
                      <a:pt x="0" y="156"/>
                      <a:pt x="58" y="212"/>
                    </a:cubicBezTo>
                    <a:cubicBezTo>
                      <a:pt x="95" y="249"/>
                      <a:pt x="146" y="259"/>
                      <a:pt x="183" y="261"/>
                    </a:cubicBezTo>
                    <a:cubicBezTo>
                      <a:pt x="183" y="337"/>
                      <a:pt x="183" y="337"/>
                      <a:pt x="183" y="337"/>
                    </a:cubicBezTo>
                    <a:cubicBezTo>
                      <a:pt x="183" y="359"/>
                      <a:pt x="201" y="377"/>
                      <a:pt x="223" y="377"/>
                    </a:cubicBezTo>
                    <a:cubicBezTo>
                      <a:pt x="245" y="377"/>
                      <a:pt x="263" y="359"/>
                      <a:pt x="263" y="337"/>
                    </a:cubicBezTo>
                    <a:cubicBezTo>
                      <a:pt x="263" y="261"/>
                      <a:pt x="263" y="261"/>
                      <a:pt x="263" y="261"/>
                    </a:cubicBezTo>
                    <a:cubicBezTo>
                      <a:pt x="300" y="259"/>
                      <a:pt x="351" y="249"/>
                      <a:pt x="388" y="212"/>
                    </a:cubicBezTo>
                    <a:cubicBezTo>
                      <a:pt x="446" y="156"/>
                      <a:pt x="440" y="65"/>
                      <a:pt x="438" y="44"/>
                    </a:cubicBezTo>
                    <a:cubicBezTo>
                      <a:pt x="437" y="35"/>
                      <a:pt x="434" y="27"/>
                      <a:pt x="428" y="20"/>
                    </a:cubicBezTo>
                    <a:close/>
                    <a:moveTo>
                      <a:pt x="114" y="155"/>
                    </a:moveTo>
                    <a:cubicBezTo>
                      <a:pt x="114" y="155"/>
                      <a:pt x="114" y="155"/>
                      <a:pt x="114" y="155"/>
                    </a:cubicBezTo>
                    <a:cubicBezTo>
                      <a:pt x="97" y="139"/>
                      <a:pt x="90" y="111"/>
                      <a:pt x="88" y="87"/>
                    </a:cubicBezTo>
                    <a:cubicBezTo>
                      <a:pt x="111" y="90"/>
                      <a:pt x="137" y="97"/>
                      <a:pt x="155" y="114"/>
                    </a:cubicBezTo>
                    <a:cubicBezTo>
                      <a:pt x="172" y="131"/>
                      <a:pt x="179" y="158"/>
                      <a:pt x="182" y="181"/>
                    </a:cubicBezTo>
                    <a:cubicBezTo>
                      <a:pt x="158" y="179"/>
                      <a:pt x="131" y="172"/>
                      <a:pt x="114" y="155"/>
                    </a:cubicBezTo>
                    <a:close/>
                    <a:moveTo>
                      <a:pt x="332" y="155"/>
                    </a:moveTo>
                    <a:cubicBezTo>
                      <a:pt x="315" y="172"/>
                      <a:pt x="288" y="179"/>
                      <a:pt x="264" y="181"/>
                    </a:cubicBezTo>
                    <a:cubicBezTo>
                      <a:pt x="267" y="158"/>
                      <a:pt x="274" y="131"/>
                      <a:pt x="291" y="114"/>
                    </a:cubicBezTo>
                    <a:cubicBezTo>
                      <a:pt x="308" y="97"/>
                      <a:pt x="335" y="90"/>
                      <a:pt x="358" y="87"/>
                    </a:cubicBezTo>
                    <a:cubicBezTo>
                      <a:pt x="356" y="111"/>
                      <a:pt x="349" y="139"/>
                      <a:pt x="332" y="15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7" name="Freeform 109">
                <a:extLst>
                  <a:ext uri="{FF2B5EF4-FFF2-40B4-BE49-F238E27FC236}">
                    <a16:creationId xmlns:a16="http://schemas.microsoft.com/office/drawing/2014/main" id="{99A9CD0C-780D-4286-8AD7-308DE77903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75651" y="895350"/>
                <a:ext cx="149225" cy="125413"/>
              </a:xfrm>
              <a:custGeom>
                <a:avLst/>
                <a:gdLst>
                  <a:gd name="T0" fmla="*/ 438 w 446"/>
                  <a:gd name="T1" fmla="*/ 44 h 377"/>
                  <a:gd name="T2" fmla="*/ 428 w 446"/>
                  <a:gd name="T3" fmla="*/ 20 h 377"/>
                  <a:gd name="T4" fmla="*/ 401 w 446"/>
                  <a:gd name="T5" fmla="*/ 7 h 377"/>
                  <a:gd name="T6" fmla="*/ 235 w 446"/>
                  <a:gd name="T7" fmla="*/ 57 h 377"/>
                  <a:gd name="T8" fmla="*/ 223 w 446"/>
                  <a:gd name="T9" fmla="*/ 71 h 377"/>
                  <a:gd name="T10" fmla="*/ 211 w 446"/>
                  <a:gd name="T11" fmla="*/ 57 h 377"/>
                  <a:gd name="T12" fmla="*/ 45 w 446"/>
                  <a:gd name="T13" fmla="*/ 7 h 377"/>
                  <a:gd name="T14" fmla="*/ 18 w 446"/>
                  <a:gd name="T15" fmla="*/ 20 h 377"/>
                  <a:gd name="T16" fmla="*/ 8 w 446"/>
                  <a:gd name="T17" fmla="*/ 43 h 377"/>
                  <a:gd name="T18" fmla="*/ 58 w 446"/>
                  <a:gd name="T19" fmla="*/ 212 h 377"/>
                  <a:gd name="T20" fmla="*/ 183 w 446"/>
                  <a:gd name="T21" fmla="*/ 261 h 377"/>
                  <a:gd name="T22" fmla="*/ 183 w 446"/>
                  <a:gd name="T23" fmla="*/ 337 h 377"/>
                  <a:gd name="T24" fmla="*/ 223 w 446"/>
                  <a:gd name="T25" fmla="*/ 377 h 377"/>
                  <a:gd name="T26" fmla="*/ 263 w 446"/>
                  <a:gd name="T27" fmla="*/ 337 h 377"/>
                  <a:gd name="T28" fmla="*/ 263 w 446"/>
                  <a:gd name="T29" fmla="*/ 261 h 377"/>
                  <a:gd name="T30" fmla="*/ 388 w 446"/>
                  <a:gd name="T31" fmla="*/ 212 h 377"/>
                  <a:gd name="T32" fmla="*/ 438 w 446"/>
                  <a:gd name="T33" fmla="*/ 44 h 377"/>
                  <a:gd name="T34" fmla="*/ 114 w 446"/>
                  <a:gd name="T35" fmla="*/ 155 h 377"/>
                  <a:gd name="T36" fmla="*/ 114 w 446"/>
                  <a:gd name="T37" fmla="*/ 155 h 377"/>
                  <a:gd name="T38" fmla="*/ 88 w 446"/>
                  <a:gd name="T39" fmla="*/ 87 h 377"/>
                  <a:gd name="T40" fmla="*/ 155 w 446"/>
                  <a:gd name="T41" fmla="*/ 114 h 377"/>
                  <a:gd name="T42" fmla="*/ 182 w 446"/>
                  <a:gd name="T43" fmla="*/ 181 h 377"/>
                  <a:gd name="T44" fmla="*/ 114 w 446"/>
                  <a:gd name="T45" fmla="*/ 155 h 377"/>
                  <a:gd name="T46" fmla="*/ 332 w 446"/>
                  <a:gd name="T47" fmla="*/ 155 h 377"/>
                  <a:gd name="T48" fmla="*/ 264 w 446"/>
                  <a:gd name="T49" fmla="*/ 181 h 377"/>
                  <a:gd name="T50" fmla="*/ 291 w 446"/>
                  <a:gd name="T51" fmla="*/ 114 h 377"/>
                  <a:gd name="T52" fmla="*/ 358 w 446"/>
                  <a:gd name="T53" fmla="*/ 87 h 377"/>
                  <a:gd name="T54" fmla="*/ 332 w 446"/>
                  <a:gd name="T55" fmla="*/ 155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46" h="377">
                    <a:moveTo>
                      <a:pt x="438" y="44"/>
                    </a:moveTo>
                    <a:cubicBezTo>
                      <a:pt x="437" y="35"/>
                      <a:pt x="434" y="27"/>
                      <a:pt x="428" y="20"/>
                    </a:cubicBezTo>
                    <a:cubicBezTo>
                      <a:pt x="421" y="12"/>
                      <a:pt x="411" y="7"/>
                      <a:pt x="401" y="7"/>
                    </a:cubicBezTo>
                    <a:cubicBezTo>
                      <a:pt x="388" y="5"/>
                      <a:pt x="294" y="0"/>
                      <a:pt x="235" y="57"/>
                    </a:cubicBezTo>
                    <a:cubicBezTo>
                      <a:pt x="231" y="61"/>
                      <a:pt x="227" y="66"/>
                      <a:pt x="223" y="71"/>
                    </a:cubicBezTo>
                    <a:cubicBezTo>
                      <a:pt x="219" y="66"/>
                      <a:pt x="215" y="61"/>
                      <a:pt x="211" y="57"/>
                    </a:cubicBezTo>
                    <a:cubicBezTo>
                      <a:pt x="152" y="0"/>
                      <a:pt x="59" y="5"/>
                      <a:pt x="45" y="7"/>
                    </a:cubicBezTo>
                    <a:cubicBezTo>
                      <a:pt x="35" y="7"/>
                      <a:pt x="25" y="12"/>
                      <a:pt x="18" y="20"/>
                    </a:cubicBezTo>
                    <a:cubicBezTo>
                      <a:pt x="12" y="27"/>
                      <a:pt x="9" y="35"/>
                      <a:pt x="8" y="43"/>
                    </a:cubicBezTo>
                    <a:cubicBezTo>
                      <a:pt x="6" y="64"/>
                      <a:pt x="0" y="156"/>
                      <a:pt x="58" y="212"/>
                    </a:cubicBezTo>
                    <a:cubicBezTo>
                      <a:pt x="95" y="249"/>
                      <a:pt x="146" y="259"/>
                      <a:pt x="183" y="261"/>
                    </a:cubicBezTo>
                    <a:cubicBezTo>
                      <a:pt x="183" y="337"/>
                      <a:pt x="183" y="337"/>
                      <a:pt x="183" y="337"/>
                    </a:cubicBezTo>
                    <a:cubicBezTo>
                      <a:pt x="183" y="359"/>
                      <a:pt x="201" y="377"/>
                      <a:pt x="223" y="377"/>
                    </a:cubicBezTo>
                    <a:cubicBezTo>
                      <a:pt x="245" y="377"/>
                      <a:pt x="263" y="359"/>
                      <a:pt x="263" y="337"/>
                    </a:cubicBezTo>
                    <a:cubicBezTo>
                      <a:pt x="263" y="261"/>
                      <a:pt x="263" y="261"/>
                      <a:pt x="263" y="261"/>
                    </a:cubicBezTo>
                    <a:cubicBezTo>
                      <a:pt x="300" y="259"/>
                      <a:pt x="351" y="249"/>
                      <a:pt x="388" y="212"/>
                    </a:cubicBezTo>
                    <a:cubicBezTo>
                      <a:pt x="446" y="156"/>
                      <a:pt x="440" y="65"/>
                      <a:pt x="438" y="44"/>
                    </a:cubicBezTo>
                    <a:close/>
                    <a:moveTo>
                      <a:pt x="114" y="155"/>
                    </a:moveTo>
                    <a:cubicBezTo>
                      <a:pt x="114" y="155"/>
                      <a:pt x="114" y="155"/>
                      <a:pt x="114" y="155"/>
                    </a:cubicBezTo>
                    <a:cubicBezTo>
                      <a:pt x="97" y="139"/>
                      <a:pt x="90" y="111"/>
                      <a:pt x="88" y="87"/>
                    </a:cubicBezTo>
                    <a:cubicBezTo>
                      <a:pt x="111" y="90"/>
                      <a:pt x="137" y="97"/>
                      <a:pt x="155" y="114"/>
                    </a:cubicBezTo>
                    <a:cubicBezTo>
                      <a:pt x="172" y="131"/>
                      <a:pt x="179" y="158"/>
                      <a:pt x="182" y="181"/>
                    </a:cubicBezTo>
                    <a:cubicBezTo>
                      <a:pt x="158" y="179"/>
                      <a:pt x="131" y="172"/>
                      <a:pt x="114" y="155"/>
                    </a:cubicBezTo>
                    <a:close/>
                    <a:moveTo>
                      <a:pt x="332" y="155"/>
                    </a:moveTo>
                    <a:cubicBezTo>
                      <a:pt x="315" y="172"/>
                      <a:pt x="288" y="179"/>
                      <a:pt x="264" y="181"/>
                    </a:cubicBezTo>
                    <a:cubicBezTo>
                      <a:pt x="267" y="158"/>
                      <a:pt x="274" y="131"/>
                      <a:pt x="291" y="114"/>
                    </a:cubicBezTo>
                    <a:cubicBezTo>
                      <a:pt x="308" y="97"/>
                      <a:pt x="335" y="90"/>
                      <a:pt x="358" y="87"/>
                    </a:cubicBezTo>
                    <a:cubicBezTo>
                      <a:pt x="356" y="111"/>
                      <a:pt x="349" y="139"/>
                      <a:pt x="332" y="15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1BC88D1-FDC5-4C2F-BB80-7A4241C2C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29563" y="803275"/>
                <a:ext cx="1588" cy="15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Freeform 111">
                <a:extLst>
                  <a:ext uri="{FF2B5EF4-FFF2-40B4-BE49-F238E27FC236}">
                    <a16:creationId xmlns:a16="http://schemas.microsoft.com/office/drawing/2014/main" id="{BB161CAF-9C06-46BC-8174-DF67C1F9AC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10513" y="733425"/>
                <a:ext cx="149225" cy="125413"/>
              </a:xfrm>
              <a:custGeom>
                <a:avLst/>
                <a:gdLst>
                  <a:gd name="T0" fmla="*/ 263 w 446"/>
                  <a:gd name="T1" fmla="*/ 337 h 377"/>
                  <a:gd name="T2" fmla="*/ 263 w 446"/>
                  <a:gd name="T3" fmla="*/ 262 h 377"/>
                  <a:gd name="T4" fmla="*/ 388 w 446"/>
                  <a:gd name="T5" fmla="*/ 213 h 377"/>
                  <a:gd name="T6" fmla="*/ 438 w 446"/>
                  <a:gd name="T7" fmla="*/ 44 h 377"/>
                  <a:gd name="T8" fmla="*/ 426 w 446"/>
                  <a:gd name="T9" fmla="*/ 19 h 377"/>
                  <a:gd name="T10" fmla="*/ 401 w 446"/>
                  <a:gd name="T11" fmla="*/ 7 h 377"/>
                  <a:gd name="T12" fmla="*/ 235 w 446"/>
                  <a:gd name="T13" fmla="*/ 57 h 377"/>
                  <a:gd name="T14" fmla="*/ 223 w 446"/>
                  <a:gd name="T15" fmla="*/ 71 h 377"/>
                  <a:gd name="T16" fmla="*/ 211 w 446"/>
                  <a:gd name="T17" fmla="*/ 57 h 377"/>
                  <a:gd name="T18" fmla="*/ 45 w 446"/>
                  <a:gd name="T19" fmla="*/ 7 h 377"/>
                  <a:gd name="T20" fmla="*/ 20 w 446"/>
                  <a:gd name="T21" fmla="*/ 19 h 377"/>
                  <a:gd name="T22" fmla="*/ 8 w 446"/>
                  <a:gd name="T23" fmla="*/ 44 h 377"/>
                  <a:gd name="T24" fmla="*/ 58 w 446"/>
                  <a:gd name="T25" fmla="*/ 213 h 377"/>
                  <a:gd name="T26" fmla="*/ 183 w 446"/>
                  <a:gd name="T27" fmla="*/ 262 h 377"/>
                  <a:gd name="T28" fmla="*/ 183 w 446"/>
                  <a:gd name="T29" fmla="*/ 337 h 377"/>
                  <a:gd name="T30" fmla="*/ 223 w 446"/>
                  <a:gd name="T31" fmla="*/ 377 h 377"/>
                  <a:gd name="T32" fmla="*/ 263 w 446"/>
                  <a:gd name="T33" fmla="*/ 337 h 377"/>
                  <a:gd name="T34" fmla="*/ 291 w 446"/>
                  <a:gd name="T35" fmla="*/ 115 h 377"/>
                  <a:gd name="T36" fmla="*/ 358 w 446"/>
                  <a:gd name="T37" fmla="*/ 88 h 377"/>
                  <a:gd name="T38" fmla="*/ 332 w 446"/>
                  <a:gd name="T39" fmla="*/ 156 h 377"/>
                  <a:gd name="T40" fmla="*/ 264 w 446"/>
                  <a:gd name="T41" fmla="*/ 181 h 377"/>
                  <a:gd name="T42" fmla="*/ 291 w 446"/>
                  <a:gd name="T43" fmla="*/ 115 h 377"/>
                  <a:gd name="T44" fmla="*/ 114 w 446"/>
                  <a:gd name="T45" fmla="*/ 156 h 377"/>
                  <a:gd name="T46" fmla="*/ 114 w 446"/>
                  <a:gd name="T47" fmla="*/ 156 h 377"/>
                  <a:gd name="T48" fmla="*/ 88 w 446"/>
                  <a:gd name="T49" fmla="*/ 88 h 377"/>
                  <a:gd name="T50" fmla="*/ 155 w 446"/>
                  <a:gd name="T51" fmla="*/ 115 h 377"/>
                  <a:gd name="T52" fmla="*/ 182 w 446"/>
                  <a:gd name="T53" fmla="*/ 181 h 377"/>
                  <a:gd name="T54" fmla="*/ 114 w 446"/>
                  <a:gd name="T55" fmla="*/ 15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46" h="377">
                    <a:moveTo>
                      <a:pt x="263" y="337"/>
                    </a:moveTo>
                    <a:cubicBezTo>
                      <a:pt x="263" y="262"/>
                      <a:pt x="263" y="262"/>
                      <a:pt x="263" y="262"/>
                    </a:cubicBezTo>
                    <a:cubicBezTo>
                      <a:pt x="300" y="260"/>
                      <a:pt x="351" y="249"/>
                      <a:pt x="388" y="213"/>
                    </a:cubicBezTo>
                    <a:cubicBezTo>
                      <a:pt x="446" y="157"/>
                      <a:pt x="440" y="65"/>
                      <a:pt x="438" y="44"/>
                    </a:cubicBezTo>
                    <a:cubicBezTo>
                      <a:pt x="437" y="35"/>
                      <a:pt x="433" y="26"/>
                      <a:pt x="426" y="19"/>
                    </a:cubicBezTo>
                    <a:cubicBezTo>
                      <a:pt x="419" y="12"/>
                      <a:pt x="410" y="8"/>
                      <a:pt x="401" y="7"/>
                    </a:cubicBezTo>
                    <a:cubicBezTo>
                      <a:pt x="387" y="6"/>
                      <a:pt x="294" y="0"/>
                      <a:pt x="235" y="57"/>
                    </a:cubicBezTo>
                    <a:cubicBezTo>
                      <a:pt x="231" y="62"/>
                      <a:pt x="227" y="67"/>
                      <a:pt x="223" y="71"/>
                    </a:cubicBezTo>
                    <a:cubicBezTo>
                      <a:pt x="219" y="67"/>
                      <a:pt x="215" y="62"/>
                      <a:pt x="211" y="57"/>
                    </a:cubicBezTo>
                    <a:cubicBezTo>
                      <a:pt x="153" y="0"/>
                      <a:pt x="61" y="6"/>
                      <a:pt x="45" y="7"/>
                    </a:cubicBezTo>
                    <a:cubicBezTo>
                      <a:pt x="36" y="8"/>
                      <a:pt x="27" y="12"/>
                      <a:pt x="20" y="19"/>
                    </a:cubicBezTo>
                    <a:cubicBezTo>
                      <a:pt x="13" y="26"/>
                      <a:pt x="9" y="35"/>
                      <a:pt x="8" y="44"/>
                    </a:cubicBezTo>
                    <a:cubicBezTo>
                      <a:pt x="6" y="64"/>
                      <a:pt x="0" y="156"/>
                      <a:pt x="58" y="213"/>
                    </a:cubicBezTo>
                    <a:cubicBezTo>
                      <a:pt x="95" y="249"/>
                      <a:pt x="146" y="260"/>
                      <a:pt x="183" y="262"/>
                    </a:cubicBezTo>
                    <a:cubicBezTo>
                      <a:pt x="183" y="337"/>
                      <a:pt x="183" y="337"/>
                      <a:pt x="183" y="337"/>
                    </a:cubicBezTo>
                    <a:cubicBezTo>
                      <a:pt x="183" y="359"/>
                      <a:pt x="201" y="377"/>
                      <a:pt x="223" y="377"/>
                    </a:cubicBezTo>
                    <a:cubicBezTo>
                      <a:pt x="245" y="377"/>
                      <a:pt x="263" y="359"/>
                      <a:pt x="263" y="337"/>
                    </a:cubicBezTo>
                    <a:close/>
                    <a:moveTo>
                      <a:pt x="291" y="115"/>
                    </a:moveTo>
                    <a:cubicBezTo>
                      <a:pt x="309" y="98"/>
                      <a:pt x="335" y="90"/>
                      <a:pt x="358" y="88"/>
                    </a:cubicBezTo>
                    <a:cubicBezTo>
                      <a:pt x="356" y="111"/>
                      <a:pt x="349" y="139"/>
                      <a:pt x="332" y="156"/>
                    </a:cubicBezTo>
                    <a:cubicBezTo>
                      <a:pt x="315" y="172"/>
                      <a:pt x="288" y="179"/>
                      <a:pt x="264" y="181"/>
                    </a:cubicBezTo>
                    <a:cubicBezTo>
                      <a:pt x="267" y="158"/>
                      <a:pt x="274" y="131"/>
                      <a:pt x="291" y="115"/>
                    </a:cubicBezTo>
                    <a:close/>
                    <a:moveTo>
                      <a:pt x="114" y="156"/>
                    </a:moveTo>
                    <a:cubicBezTo>
                      <a:pt x="114" y="156"/>
                      <a:pt x="114" y="156"/>
                      <a:pt x="114" y="156"/>
                    </a:cubicBezTo>
                    <a:cubicBezTo>
                      <a:pt x="97" y="139"/>
                      <a:pt x="90" y="111"/>
                      <a:pt x="88" y="88"/>
                    </a:cubicBezTo>
                    <a:cubicBezTo>
                      <a:pt x="111" y="90"/>
                      <a:pt x="138" y="98"/>
                      <a:pt x="155" y="115"/>
                    </a:cubicBezTo>
                    <a:cubicBezTo>
                      <a:pt x="172" y="131"/>
                      <a:pt x="179" y="158"/>
                      <a:pt x="182" y="181"/>
                    </a:cubicBezTo>
                    <a:cubicBezTo>
                      <a:pt x="158" y="179"/>
                      <a:pt x="131" y="172"/>
                      <a:pt x="114" y="1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CFC3494-8A4E-43E8-A856-CC914B348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3263" y="803275"/>
                <a:ext cx="1588" cy="15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" name="Freeform 113">
                <a:extLst>
                  <a:ext uri="{FF2B5EF4-FFF2-40B4-BE49-F238E27FC236}">
                    <a16:creationId xmlns:a16="http://schemas.microsoft.com/office/drawing/2014/main" id="{4682CBA2-6D21-4773-82A8-F260750DC4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2626" y="733425"/>
                <a:ext cx="149225" cy="125413"/>
              </a:xfrm>
              <a:custGeom>
                <a:avLst/>
                <a:gdLst>
                  <a:gd name="T0" fmla="*/ 263 w 445"/>
                  <a:gd name="T1" fmla="*/ 337 h 377"/>
                  <a:gd name="T2" fmla="*/ 263 w 445"/>
                  <a:gd name="T3" fmla="*/ 262 h 377"/>
                  <a:gd name="T4" fmla="*/ 388 w 445"/>
                  <a:gd name="T5" fmla="*/ 213 h 377"/>
                  <a:gd name="T6" fmla="*/ 438 w 445"/>
                  <a:gd name="T7" fmla="*/ 44 h 377"/>
                  <a:gd name="T8" fmla="*/ 426 w 445"/>
                  <a:gd name="T9" fmla="*/ 19 h 377"/>
                  <a:gd name="T10" fmla="*/ 401 w 445"/>
                  <a:gd name="T11" fmla="*/ 7 h 377"/>
                  <a:gd name="T12" fmla="*/ 235 w 445"/>
                  <a:gd name="T13" fmla="*/ 57 h 377"/>
                  <a:gd name="T14" fmla="*/ 223 w 445"/>
                  <a:gd name="T15" fmla="*/ 71 h 377"/>
                  <a:gd name="T16" fmla="*/ 211 w 445"/>
                  <a:gd name="T17" fmla="*/ 57 h 377"/>
                  <a:gd name="T18" fmla="*/ 45 w 445"/>
                  <a:gd name="T19" fmla="*/ 7 h 377"/>
                  <a:gd name="T20" fmla="*/ 22 w 445"/>
                  <a:gd name="T21" fmla="*/ 17 h 377"/>
                  <a:gd name="T22" fmla="*/ 8 w 445"/>
                  <a:gd name="T23" fmla="*/ 44 h 377"/>
                  <a:gd name="T24" fmla="*/ 58 w 445"/>
                  <a:gd name="T25" fmla="*/ 213 h 377"/>
                  <a:gd name="T26" fmla="*/ 183 w 445"/>
                  <a:gd name="T27" fmla="*/ 262 h 377"/>
                  <a:gd name="T28" fmla="*/ 183 w 445"/>
                  <a:gd name="T29" fmla="*/ 337 h 377"/>
                  <a:gd name="T30" fmla="*/ 223 w 445"/>
                  <a:gd name="T31" fmla="*/ 377 h 377"/>
                  <a:gd name="T32" fmla="*/ 263 w 445"/>
                  <a:gd name="T33" fmla="*/ 337 h 377"/>
                  <a:gd name="T34" fmla="*/ 291 w 445"/>
                  <a:gd name="T35" fmla="*/ 115 h 377"/>
                  <a:gd name="T36" fmla="*/ 358 w 445"/>
                  <a:gd name="T37" fmla="*/ 88 h 377"/>
                  <a:gd name="T38" fmla="*/ 332 w 445"/>
                  <a:gd name="T39" fmla="*/ 156 h 377"/>
                  <a:gd name="T40" fmla="*/ 264 w 445"/>
                  <a:gd name="T41" fmla="*/ 181 h 377"/>
                  <a:gd name="T42" fmla="*/ 291 w 445"/>
                  <a:gd name="T43" fmla="*/ 115 h 377"/>
                  <a:gd name="T44" fmla="*/ 114 w 445"/>
                  <a:gd name="T45" fmla="*/ 156 h 377"/>
                  <a:gd name="T46" fmla="*/ 114 w 445"/>
                  <a:gd name="T47" fmla="*/ 156 h 377"/>
                  <a:gd name="T48" fmla="*/ 88 w 445"/>
                  <a:gd name="T49" fmla="*/ 88 h 377"/>
                  <a:gd name="T50" fmla="*/ 154 w 445"/>
                  <a:gd name="T51" fmla="*/ 115 h 377"/>
                  <a:gd name="T52" fmla="*/ 182 w 445"/>
                  <a:gd name="T53" fmla="*/ 181 h 377"/>
                  <a:gd name="T54" fmla="*/ 114 w 445"/>
                  <a:gd name="T55" fmla="*/ 156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45" h="377">
                    <a:moveTo>
                      <a:pt x="263" y="337"/>
                    </a:moveTo>
                    <a:cubicBezTo>
                      <a:pt x="263" y="262"/>
                      <a:pt x="263" y="262"/>
                      <a:pt x="263" y="262"/>
                    </a:cubicBezTo>
                    <a:cubicBezTo>
                      <a:pt x="299" y="260"/>
                      <a:pt x="351" y="249"/>
                      <a:pt x="388" y="213"/>
                    </a:cubicBezTo>
                    <a:cubicBezTo>
                      <a:pt x="445" y="157"/>
                      <a:pt x="440" y="65"/>
                      <a:pt x="438" y="44"/>
                    </a:cubicBezTo>
                    <a:cubicBezTo>
                      <a:pt x="437" y="35"/>
                      <a:pt x="433" y="26"/>
                      <a:pt x="426" y="19"/>
                    </a:cubicBezTo>
                    <a:cubicBezTo>
                      <a:pt x="419" y="12"/>
                      <a:pt x="410" y="8"/>
                      <a:pt x="401" y="7"/>
                    </a:cubicBezTo>
                    <a:cubicBezTo>
                      <a:pt x="387" y="6"/>
                      <a:pt x="294" y="0"/>
                      <a:pt x="235" y="57"/>
                    </a:cubicBezTo>
                    <a:cubicBezTo>
                      <a:pt x="231" y="62"/>
                      <a:pt x="227" y="67"/>
                      <a:pt x="223" y="71"/>
                    </a:cubicBezTo>
                    <a:cubicBezTo>
                      <a:pt x="219" y="67"/>
                      <a:pt x="215" y="62"/>
                      <a:pt x="211" y="57"/>
                    </a:cubicBezTo>
                    <a:cubicBezTo>
                      <a:pt x="152" y="1"/>
                      <a:pt x="61" y="6"/>
                      <a:pt x="45" y="7"/>
                    </a:cubicBezTo>
                    <a:cubicBezTo>
                      <a:pt x="37" y="8"/>
                      <a:pt x="28" y="11"/>
                      <a:pt x="22" y="17"/>
                    </a:cubicBezTo>
                    <a:cubicBezTo>
                      <a:pt x="13" y="24"/>
                      <a:pt x="9" y="34"/>
                      <a:pt x="8" y="44"/>
                    </a:cubicBezTo>
                    <a:cubicBezTo>
                      <a:pt x="6" y="64"/>
                      <a:pt x="0" y="156"/>
                      <a:pt x="58" y="213"/>
                    </a:cubicBezTo>
                    <a:cubicBezTo>
                      <a:pt x="95" y="249"/>
                      <a:pt x="146" y="260"/>
                      <a:pt x="183" y="262"/>
                    </a:cubicBezTo>
                    <a:cubicBezTo>
                      <a:pt x="183" y="337"/>
                      <a:pt x="183" y="337"/>
                      <a:pt x="183" y="337"/>
                    </a:cubicBezTo>
                    <a:cubicBezTo>
                      <a:pt x="183" y="359"/>
                      <a:pt x="201" y="377"/>
                      <a:pt x="223" y="377"/>
                    </a:cubicBezTo>
                    <a:cubicBezTo>
                      <a:pt x="245" y="377"/>
                      <a:pt x="263" y="359"/>
                      <a:pt x="263" y="337"/>
                    </a:cubicBezTo>
                    <a:close/>
                    <a:moveTo>
                      <a:pt x="291" y="115"/>
                    </a:moveTo>
                    <a:cubicBezTo>
                      <a:pt x="308" y="98"/>
                      <a:pt x="335" y="90"/>
                      <a:pt x="358" y="88"/>
                    </a:cubicBezTo>
                    <a:cubicBezTo>
                      <a:pt x="356" y="111"/>
                      <a:pt x="349" y="139"/>
                      <a:pt x="332" y="156"/>
                    </a:cubicBezTo>
                    <a:cubicBezTo>
                      <a:pt x="315" y="172"/>
                      <a:pt x="288" y="179"/>
                      <a:pt x="264" y="181"/>
                    </a:cubicBezTo>
                    <a:cubicBezTo>
                      <a:pt x="267" y="158"/>
                      <a:pt x="274" y="131"/>
                      <a:pt x="291" y="115"/>
                    </a:cubicBezTo>
                    <a:close/>
                    <a:moveTo>
                      <a:pt x="114" y="156"/>
                    </a:moveTo>
                    <a:cubicBezTo>
                      <a:pt x="114" y="156"/>
                      <a:pt x="114" y="156"/>
                      <a:pt x="114" y="156"/>
                    </a:cubicBezTo>
                    <a:cubicBezTo>
                      <a:pt x="97" y="139"/>
                      <a:pt x="90" y="111"/>
                      <a:pt x="88" y="88"/>
                    </a:cubicBezTo>
                    <a:cubicBezTo>
                      <a:pt x="111" y="90"/>
                      <a:pt x="137" y="98"/>
                      <a:pt x="154" y="115"/>
                    </a:cubicBezTo>
                    <a:cubicBezTo>
                      <a:pt x="172" y="131"/>
                      <a:pt x="179" y="158"/>
                      <a:pt x="182" y="181"/>
                    </a:cubicBezTo>
                    <a:cubicBezTo>
                      <a:pt x="158" y="179"/>
                      <a:pt x="131" y="172"/>
                      <a:pt x="114" y="1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Freeform 114">
                <a:extLst>
                  <a:ext uri="{FF2B5EF4-FFF2-40B4-BE49-F238E27FC236}">
                    <a16:creationId xmlns:a16="http://schemas.microsoft.com/office/drawing/2014/main" id="{9149EDCA-032E-4F4D-8DE5-4E3DFA97F4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35901" y="895350"/>
                <a:ext cx="149225" cy="125413"/>
              </a:xfrm>
              <a:custGeom>
                <a:avLst/>
                <a:gdLst>
                  <a:gd name="T0" fmla="*/ 428 w 446"/>
                  <a:gd name="T1" fmla="*/ 20 h 377"/>
                  <a:gd name="T2" fmla="*/ 401 w 446"/>
                  <a:gd name="T3" fmla="*/ 7 h 377"/>
                  <a:gd name="T4" fmla="*/ 235 w 446"/>
                  <a:gd name="T5" fmla="*/ 57 h 377"/>
                  <a:gd name="T6" fmla="*/ 223 w 446"/>
                  <a:gd name="T7" fmla="*/ 71 h 377"/>
                  <a:gd name="T8" fmla="*/ 211 w 446"/>
                  <a:gd name="T9" fmla="*/ 57 h 377"/>
                  <a:gd name="T10" fmla="*/ 45 w 446"/>
                  <a:gd name="T11" fmla="*/ 7 h 377"/>
                  <a:gd name="T12" fmla="*/ 18 w 446"/>
                  <a:gd name="T13" fmla="*/ 20 h 377"/>
                  <a:gd name="T14" fmla="*/ 8 w 446"/>
                  <a:gd name="T15" fmla="*/ 43 h 377"/>
                  <a:gd name="T16" fmla="*/ 58 w 446"/>
                  <a:gd name="T17" fmla="*/ 212 h 377"/>
                  <a:gd name="T18" fmla="*/ 183 w 446"/>
                  <a:gd name="T19" fmla="*/ 261 h 377"/>
                  <a:gd name="T20" fmla="*/ 183 w 446"/>
                  <a:gd name="T21" fmla="*/ 337 h 377"/>
                  <a:gd name="T22" fmla="*/ 223 w 446"/>
                  <a:gd name="T23" fmla="*/ 377 h 377"/>
                  <a:gd name="T24" fmla="*/ 263 w 446"/>
                  <a:gd name="T25" fmla="*/ 337 h 377"/>
                  <a:gd name="T26" fmla="*/ 263 w 446"/>
                  <a:gd name="T27" fmla="*/ 261 h 377"/>
                  <a:gd name="T28" fmla="*/ 388 w 446"/>
                  <a:gd name="T29" fmla="*/ 212 h 377"/>
                  <a:gd name="T30" fmla="*/ 438 w 446"/>
                  <a:gd name="T31" fmla="*/ 44 h 377"/>
                  <a:gd name="T32" fmla="*/ 428 w 446"/>
                  <a:gd name="T33" fmla="*/ 20 h 377"/>
                  <a:gd name="T34" fmla="*/ 114 w 446"/>
                  <a:gd name="T35" fmla="*/ 155 h 377"/>
                  <a:gd name="T36" fmla="*/ 114 w 446"/>
                  <a:gd name="T37" fmla="*/ 155 h 377"/>
                  <a:gd name="T38" fmla="*/ 88 w 446"/>
                  <a:gd name="T39" fmla="*/ 87 h 377"/>
                  <a:gd name="T40" fmla="*/ 155 w 446"/>
                  <a:gd name="T41" fmla="*/ 114 h 377"/>
                  <a:gd name="T42" fmla="*/ 182 w 446"/>
                  <a:gd name="T43" fmla="*/ 181 h 377"/>
                  <a:gd name="T44" fmla="*/ 114 w 446"/>
                  <a:gd name="T45" fmla="*/ 155 h 377"/>
                  <a:gd name="T46" fmla="*/ 332 w 446"/>
                  <a:gd name="T47" fmla="*/ 155 h 377"/>
                  <a:gd name="T48" fmla="*/ 264 w 446"/>
                  <a:gd name="T49" fmla="*/ 181 h 377"/>
                  <a:gd name="T50" fmla="*/ 291 w 446"/>
                  <a:gd name="T51" fmla="*/ 114 h 377"/>
                  <a:gd name="T52" fmla="*/ 358 w 446"/>
                  <a:gd name="T53" fmla="*/ 87 h 377"/>
                  <a:gd name="T54" fmla="*/ 332 w 446"/>
                  <a:gd name="T55" fmla="*/ 155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46" h="377">
                    <a:moveTo>
                      <a:pt x="428" y="20"/>
                    </a:moveTo>
                    <a:cubicBezTo>
                      <a:pt x="421" y="12"/>
                      <a:pt x="411" y="7"/>
                      <a:pt x="401" y="7"/>
                    </a:cubicBezTo>
                    <a:cubicBezTo>
                      <a:pt x="388" y="5"/>
                      <a:pt x="294" y="0"/>
                      <a:pt x="235" y="57"/>
                    </a:cubicBezTo>
                    <a:cubicBezTo>
                      <a:pt x="231" y="61"/>
                      <a:pt x="227" y="66"/>
                      <a:pt x="223" y="71"/>
                    </a:cubicBezTo>
                    <a:cubicBezTo>
                      <a:pt x="219" y="66"/>
                      <a:pt x="215" y="61"/>
                      <a:pt x="211" y="57"/>
                    </a:cubicBezTo>
                    <a:cubicBezTo>
                      <a:pt x="152" y="0"/>
                      <a:pt x="59" y="5"/>
                      <a:pt x="45" y="7"/>
                    </a:cubicBezTo>
                    <a:cubicBezTo>
                      <a:pt x="35" y="7"/>
                      <a:pt x="25" y="12"/>
                      <a:pt x="18" y="20"/>
                    </a:cubicBezTo>
                    <a:cubicBezTo>
                      <a:pt x="12" y="27"/>
                      <a:pt x="9" y="35"/>
                      <a:pt x="8" y="43"/>
                    </a:cubicBezTo>
                    <a:cubicBezTo>
                      <a:pt x="6" y="64"/>
                      <a:pt x="0" y="156"/>
                      <a:pt x="58" y="212"/>
                    </a:cubicBezTo>
                    <a:cubicBezTo>
                      <a:pt x="95" y="249"/>
                      <a:pt x="146" y="259"/>
                      <a:pt x="183" y="261"/>
                    </a:cubicBezTo>
                    <a:cubicBezTo>
                      <a:pt x="183" y="337"/>
                      <a:pt x="183" y="337"/>
                      <a:pt x="183" y="337"/>
                    </a:cubicBezTo>
                    <a:cubicBezTo>
                      <a:pt x="183" y="359"/>
                      <a:pt x="201" y="377"/>
                      <a:pt x="223" y="377"/>
                    </a:cubicBezTo>
                    <a:cubicBezTo>
                      <a:pt x="245" y="377"/>
                      <a:pt x="263" y="359"/>
                      <a:pt x="263" y="337"/>
                    </a:cubicBezTo>
                    <a:cubicBezTo>
                      <a:pt x="263" y="261"/>
                      <a:pt x="263" y="261"/>
                      <a:pt x="263" y="261"/>
                    </a:cubicBezTo>
                    <a:cubicBezTo>
                      <a:pt x="300" y="259"/>
                      <a:pt x="351" y="249"/>
                      <a:pt x="388" y="212"/>
                    </a:cubicBezTo>
                    <a:cubicBezTo>
                      <a:pt x="446" y="156"/>
                      <a:pt x="440" y="65"/>
                      <a:pt x="438" y="44"/>
                    </a:cubicBezTo>
                    <a:cubicBezTo>
                      <a:pt x="437" y="35"/>
                      <a:pt x="434" y="27"/>
                      <a:pt x="428" y="20"/>
                    </a:cubicBezTo>
                    <a:close/>
                    <a:moveTo>
                      <a:pt x="114" y="155"/>
                    </a:moveTo>
                    <a:cubicBezTo>
                      <a:pt x="114" y="155"/>
                      <a:pt x="114" y="155"/>
                      <a:pt x="114" y="155"/>
                    </a:cubicBezTo>
                    <a:cubicBezTo>
                      <a:pt x="97" y="139"/>
                      <a:pt x="90" y="111"/>
                      <a:pt x="88" y="87"/>
                    </a:cubicBezTo>
                    <a:cubicBezTo>
                      <a:pt x="111" y="90"/>
                      <a:pt x="138" y="97"/>
                      <a:pt x="155" y="114"/>
                    </a:cubicBezTo>
                    <a:cubicBezTo>
                      <a:pt x="172" y="131"/>
                      <a:pt x="179" y="158"/>
                      <a:pt x="182" y="181"/>
                    </a:cubicBezTo>
                    <a:cubicBezTo>
                      <a:pt x="158" y="179"/>
                      <a:pt x="131" y="172"/>
                      <a:pt x="114" y="155"/>
                    </a:cubicBezTo>
                    <a:close/>
                    <a:moveTo>
                      <a:pt x="332" y="155"/>
                    </a:moveTo>
                    <a:cubicBezTo>
                      <a:pt x="315" y="172"/>
                      <a:pt x="288" y="179"/>
                      <a:pt x="264" y="181"/>
                    </a:cubicBezTo>
                    <a:cubicBezTo>
                      <a:pt x="267" y="158"/>
                      <a:pt x="274" y="131"/>
                      <a:pt x="291" y="114"/>
                    </a:cubicBezTo>
                    <a:cubicBezTo>
                      <a:pt x="309" y="97"/>
                      <a:pt x="335" y="90"/>
                      <a:pt x="358" y="87"/>
                    </a:cubicBezTo>
                    <a:cubicBezTo>
                      <a:pt x="356" y="111"/>
                      <a:pt x="349" y="139"/>
                      <a:pt x="332" y="15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" name="Freeform 115">
                <a:extLst>
                  <a:ext uri="{FF2B5EF4-FFF2-40B4-BE49-F238E27FC236}">
                    <a16:creationId xmlns:a16="http://schemas.microsoft.com/office/drawing/2014/main" id="{4DAA7258-8A5F-4526-817E-66AF7A05B2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26" y="895350"/>
                <a:ext cx="149225" cy="125413"/>
              </a:xfrm>
              <a:custGeom>
                <a:avLst/>
                <a:gdLst>
                  <a:gd name="T0" fmla="*/ 428 w 446"/>
                  <a:gd name="T1" fmla="*/ 20 h 377"/>
                  <a:gd name="T2" fmla="*/ 401 w 446"/>
                  <a:gd name="T3" fmla="*/ 7 h 377"/>
                  <a:gd name="T4" fmla="*/ 235 w 446"/>
                  <a:gd name="T5" fmla="*/ 57 h 377"/>
                  <a:gd name="T6" fmla="*/ 223 w 446"/>
                  <a:gd name="T7" fmla="*/ 71 h 377"/>
                  <a:gd name="T8" fmla="*/ 211 w 446"/>
                  <a:gd name="T9" fmla="*/ 57 h 377"/>
                  <a:gd name="T10" fmla="*/ 45 w 446"/>
                  <a:gd name="T11" fmla="*/ 7 h 377"/>
                  <a:gd name="T12" fmla="*/ 18 w 446"/>
                  <a:gd name="T13" fmla="*/ 20 h 377"/>
                  <a:gd name="T14" fmla="*/ 8 w 446"/>
                  <a:gd name="T15" fmla="*/ 43 h 377"/>
                  <a:gd name="T16" fmla="*/ 58 w 446"/>
                  <a:gd name="T17" fmla="*/ 212 h 377"/>
                  <a:gd name="T18" fmla="*/ 183 w 446"/>
                  <a:gd name="T19" fmla="*/ 261 h 377"/>
                  <a:gd name="T20" fmla="*/ 183 w 446"/>
                  <a:gd name="T21" fmla="*/ 337 h 377"/>
                  <a:gd name="T22" fmla="*/ 223 w 446"/>
                  <a:gd name="T23" fmla="*/ 377 h 377"/>
                  <a:gd name="T24" fmla="*/ 263 w 446"/>
                  <a:gd name="T25" fmla="*/ 337 h 377"/>
                  <a:gd name="T26" fmla="*/ 263 w 446"/>
                  <a:gd name="T27" fmla="*/ 261 h 377"/>
                  <a:gd name="T28" fmla="*/ 388 w 446"/>
                  <a:gd name="T29" fmla="*/ 212 h 377"/>
                  <a:gd name="T30" fmla="*/ 438 w 446"/>
                  <a:gd name="T31" fmla="*/ 44 h 377"/>
                  <a:gd name="T32" fmla="*/ 428 w 446"/>
                  <a:gd name="T33" fmla="*/ 20 h 377"/>
                  <a:gd name="T34" fmla="*/ 114 w 446"/>
                  <a:gd name="T35" fmla="*/ 155 h 377"/>
                  <a:gd name="T36" fmla="*/ 114 w 446"/>
                  <a:gd name="T37" fmla="*/ 155 h 377"/>
                  <a:gd name="T38" fmla="*/ 88 w 446"/>
                  <a:gd name="T39" fmla="*/ 87 h 377"/>
                  <a:gd name="T40" fmla="*/ 155 w 446"/>
                  <a:gd name="T41" fmla="*/ 114 h 377"/>
                  <a:gd name="T42" fmla="*/ 182 w 446"/>
                  <a:gd name="T43" fmla="*/ 181 h 377"/>
                  <a:gd name="T44" fmla="*/ 114 w 446"/>
                  <a:gd name="T45" fmla="*/ 155 h 377"/>
                  <a:gd name="T46" fmla="*/ 332 w 446"/>
                  <a:gd name="T47" fmla="*/ 155 h 377"/>
                  <a:gd name="T48" fmla="*/ 264 w 446"/>
                  <a:gd name="T49" fmla="*/ 181 h 377"/>
                  <a:gd name="T50" fmla="*/ 291 w 446"/>
                  <a:gd name="T51" fmla="*/ 114 h 377"/>
                  <a:gd name="T52" fmla="*/ 358 w 446"/>
                  <a:gd name="T53" fmla="*/ 87 h 377"/>
                  <a:gd name="T54" fmla="*/ 332 w 446"/>
                  <a:gd name="T55" fmla="*/ 155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46" h="377">
                    <a:moveTo>
                      <a:pt x="428" y="20"/>
                    </a:moveTo>
                    <a:cubicBezTo>
                      <a:pt x="421" y="12"/>
                      <a:pt x="411" y="7"/>
                      <a:pt x="401" y="7"/>
                    </a:cubicBezTo>
                    <a:cubicBezTo>
                      <a:pt x="388" y="5"/>
                      <a:pt x="294" y="0"/>
                      <a:pt x="235" y="57"/>
                    </a:cubicBezTo>
                    <a:cubicBezTo>
                      <a:pt x="231" y="61"/>
                      <a:pt x="227" y="66"/>
                      <a:pt x="223" y="71"/>
                    </a:cubicBezTo>
                    <a:cubicBezTo>
                      <a:pt x="219" y="66"/>
                      <a:pt x="215" y="61"/>
                      <a:pt x="211" y="57"/>
                    </a:cubicBezTo>
                    <a:cubicBezTo>
                      <a:pt x="152" y="0"/>
                      <a:pt x="59" y="5"/>
                      <a:pt x="45" y="7"/>
                    </a:cubicBezTo>
                    <a:cubicBezTo>
                      <a:pt x="35" y="7"/>
                      <a:pt x="25" y="12"/>
                      <a:pt x="18" y="20"/>
                    </a:cubicBezTo>
                    <a:cubicBezTo>
                      <a:pt x="12" y="27"/>
                      <a:pt x="9" y="35"/>
                      <a:pt x="8" y="43"/>
                    </a:cubicBezTo>
                    <a:cubicBezTo>
                      <a:pt x="6" y="64"/>
                      <a:pt x="0" y="156"/>
                      <a:pt x="58" y="212"/>
                    </a:cubicBezTo>
                    <a:cubicBezTo>
                      <a:pt x="95" y="249"/>
                      <a:pt x="146" y="259"/>
                      <a:pt x="183" y="261"/>
                    </a:cubicBezTo>
                    <a:cubicBezTo>
                      <a:pt x="183" y="337"/>
                      <a:pt x="183" y="337"/>
                      <a:pt x="183" y="337"/>
                    </a:cubicBezTo>
                    <a:cubicBezTo>
                      <a:pt x="183" y="359"/>
                      <a:pt x="201" y="377"/>
                      <a:pt x="223" y="377"/>
                    </a:cubicBezTo>
                    <a:cubicBezTo>
                      <a:pt x="245" y="377"/>
                      <a:pt x="263" y="359"/>
                      <a:pt x="263" y="337"/>
                    </a:cubicBezTo>
                    <a:cubicBezTo>
                      <a:pt x="263" y="261"/>
                      <a:pt x="263" y="261"/>
                      <a:pt x="263" y="261"/>
                    </a:cubicBezTo>
                    <a:cubicBezTo>
                      <a:pt x="300" y="259"/>
                      <a:pt x="351" y="249"/>
                      <a:pt x="388" y="212"/>
                    </a:cubicBezTo>
                    <a:cubicBezTo>
                      <a:pt x="446" y="156"/>
                      <a:pt x="440" y="65"/>
                      <a:pt x="438" y="44"/>
                    </a:cubicBezTo>
                    <a:cubicBezTo>
                      <a:pt x="437" y="35"/>
                      <a:pt x="434" y="27"/>
                      <a:pt x="428" y="20"/>
                    </a:cubicBezTo>
                    <a:close/>
                    <a:moveTo>
                      <a:pt x="114" y="155"/>
                    </a:moveTo>
                    <a:cubicBezTo>
                      <a:pt x="114" y="155"/>
                      <a:pt x="114" y="155"/>
                      <a:pt x="114" y="155"/>
                    </a:cubicBezTo>
                    <a:cubicBezTo>
                      <a:pt x="97" y="139"/>
                      <a:pt x="90" y="111"/>
                      <a:pt x="88" y="87"/>
                    </a:cubicBezTo>
                    <a:cubicBezTo>
                      <a:pt x="111" y="90"/>
                      <a:pt x="137" y="97"/>
                      <a:pt x="155" y="114"/>
                    </a:cubicBezTo>
                    <a:cubicBezTo>
                      <a:pt x="172" y="131"/>
                      <a:pt x="179" y="158"/>
                      <a:pt x="182" y="181"/>
                    </a:cubicBezTo>
                    <a:cubicBezTo>
                      <a:pt x="158" y="179"/>
                      <a:pt x="131" y="172"/>
                      <a:pt x="114" y="155"/>
                    </a:cubicBezTo>
                    <a:close/>
                    <a:moveTo>
                      <a:pt x="332" y="155"/>
                    </a:moveTo>
                    <a:cubicBezTo>
                      <a:pt x="315" y="172"/>
                      <a:pt x="288" y="179"/>
                      <a:pt x="264" y="181"/>
                    </a:cubicBezTo>
                    <a:cubicBezTo>
                      <a:pt x="267" y="158"/>
                      <a:pt x="274" y="131"/>
                      <a:pt x="291" y="114"/>
                    </a:cubicBezTo>
                    <a:cubicBezTo>
                      <a:pt x="309" y="97"/>
                      <a:pt x="335" y="90"/>
                      <a:pt x="358" y="87"/>
                    </a:cubicBezTo>
                    <a:cubicBezTo>
                      <a:pt x="356" y="111"/>
                      <a:pt x="349" y="139"/>
                      <a:pt x="332" y="15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Freeform 116">
                <a:extLst>
                  <a:ext uri="{FF2B5EF4-FFF2-40B4-BE49-F238E27FC236}">
                    <a16:creationId xmlns:a16="http://schemas.microsoft.com/office/drawing/2014/main" id="{2596D2DF-8E56-4BF0-AB86-9F0969BA0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3888" y="419100"/>
                <a:ext cx="63500" cy="61913"/>
              </a:xfrm>
              <a:custGeom>
                <a:avLst/>
                <a:gdLst>
                  <a:gd name="T0" fmla="*/ 19 w 191"/>
                  <a:gd name="T1" fmla="*/ 177 h 187"/>
                  <a:gd name="T2" fmla="*/ 45 w 191"/>
                  <a:gd name="T3" fmla="*/ 187 h 187"/>
                  <a:gd name="T4" fmla="*/ 75 w 191"/>
                  <a:gd name="T5" fmla="*/ 173 h 187"/>
                  <a:gd name="T6" fmla="*/ 173 w 191"/>
                  <a:gd name="T7" fmla="*/ 74 h 187"/>
                  <a:gd name="T8" fmla="*/ 176 w 191"/>
                  <a:gd name="T9" fmla="*/ 18 h 187"/>
                  <a:gd name="T10" fmla="*/ 120 w 191"/>
                  <a:gd name="T11" fmla="*/ 14 h 187"/>
                  <a:gd name="T12" fmla="*/ 14 w 191"/>
                  <a:gd name="T13" fmla="*/ 121 h 187"/>
                  <a:gd name="T14" fmla="*/ 19 w 191"/>
                  <a:gd name="T15" fmla="*/ 17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1" h="187">
                    <a:moveTo>
                      <a:pt x="19" y="177"/>
                    </a:moveTo>
                    <a:cubicBezTo>
                      <a:pt x="26" y="184"/>
                      <a:pt x="36" y="187"/>
                      <a:pt x="45" y="187"/>
                    </a:cubicBezTo>
                    <a:cubicBezTo>
                      <a:pt x="56" y="187"/>
                      <a:pt x="67" y="182"/>
                      <a:pt x="75" y="173"/>
                    </a:cubicBezTo>
                    <a:cubicBezTo>
                      <a:pt x="105" y="138"/>
                      <a:pt x="138" y="105"/>
                      <a:pt x="173" y="74"/>
                    </a:cubicBezTo>
                    <a:cubicBezTo>
                      <a:pt x="189" y="60"/>
                      <a:pt x="191" y="35"/>
                      <a:pt x="176" y="18"/>
                    </a:cubicBezTo>
                    <a:cubicBezTo>
                      <a:pt x="162" y="1"/>
                      <a:pt x="136" y="0"/>
                      <a:pt x="120" y="14"/>
                    </a:cubicBezTo>
                    <a:cubicBezTo>
                      <a:pt x="82" y="47"/>
                      <a:pt x="47" y="83"/>
                      <a:pt x="14" y="121"/>
                    </a:cubicBezTo>
                    <a:cubicBezTo>
                      <a:pt x="0" y="138"/>
                      <a:pt x="2" y="163"/>
                      <a:pt x="19" y="17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" name="Freeform 117">
                <a:extLst>
                  <a:ext uri="{FF2B5EF4-FFF2-40B4-BE49-F238E27FC236}">
                    <a16:creationId xmlns:a16="http://schemas.microsoft.com/office/drawing/2014/main" id="{76B0B129-FE74-415B-983B-7C59CE04B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5326" y="374650"/>
                <a:ext cx="58738" cy="44450"/>
              </a:xfrm>
              <a:custGeom>
                <a:avLst/>
                <a:gdLst>
                  <a:gd name="T0" fmla="*/ 46 w 173"/>
                  <a:gd name="T1" fmla="*/ 133 h 133"/>
                  <a:gd name="T2" fmla="*/ 68 w 173"/>
                  <a:gd name="T3" fmla="*/ 126 h 133"/>
                  <a:gd name="T4" fmla="*/ 146 w 173"/>
                  <a:gd name="T5" fmla="*/ 81 h 133"/>
                  <a:gd name="T6" fmla="*/ 163 w 173"/>
                  <a:gd name="T7" fmla="*/ 27 h 133"/>
                  <a:gd name="T8" fmla="*/ 109 w 173"/>
                  <a:gd name="T9" fmla="*/ 10 h 133"/>
                  <a:gd name="T10" fmla="*/ 24 w 173"/>
                  <a:gd name="T11" fmla="*/ 59 h 133"/>
                  <a:gd name="T12" fmla="*/ 12 w 173"/>
                  <a:gd name="T13" fmla="*/ 114 h 133"/>
                  <a:gd name="T14" fmla="*/ 46 w 173"/>
                  <a:gd name="T1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3" h="133">
                    <a:moveTo>
                      <a:pt x="46" y="133"/>
                    </a:moveTo>
                    <a:cubicBezTo>
                      <a:pt x="54" y="133"/>
                      <a:pt x="61" y="131"/>
                      <a:pt x="68" y="126"/>
                    </a:cubicBezTo>
                    <a:cubicBezTo>
                      <a:pt x="93" y="110"/>
                      <a:pt x="119" y="95"/>
                      <a:pt x="146" y="81"/>
                    </a:cubicBezTo>
                    <a:cubicBezTo>
                      <a:pt x="165" y="71"/>
                      <a:pt x="173" y="47"/>
                      <a:pt x="163" y="27"/>
                    </a:cubicBezTo>
                    <a:cubicBezTo>
                      <a:pt x="153" y="8"/>
                      <a:pt x="128" y="0"/>
                      <a:pt x="109" y="10"/>
                    </a:cubicBezTo>
                    <a:cubicBezTo>
                      <a:pt x="80" y="25"/>
                      <a:pt x="52" y="41"/>
                      <a:pt x="24" y="59"/>
                    </a:cubicBezTo>
                    <a:cubicBezTo>
                      <a:pt x="6" y="71"/>
                      <a:pt x="0" y="96"/>
                      <a:pt x="12" y="114"/>
                    </a:cubicBezTo>
                    <a:cubicBezTo>
                      <a:pt x="20" y="126"/>
                      <a:pt x="33" y="133"/>
                      <a:pt x="46" y="1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" name="Freeform 118">
                <a:extLst>
                  <a:ext uri="{FF2B5EF4-FFF2-40B4-BE49-F238E27FC236}">
                    <a16:creationId xmlns:a16="http://schemas.microsoft.com/office/drawing/2014/main" id="{8A0E24C8-2D05-4595-9764-332644B87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3588" y="350838"/>
                <a:ext cx="49213" cy="34925"/>
              </a:xfrm>
              <a:custGeom>
                <a:avLst/>
                <a:gdLst>
                  <a:gd name="T0" fmla="*/ 45 w 145"/>
                  <a:gd name="T1" fmla="*/ 103 h 103"/>
                  <a:gd name="T2" fmla="*/ 59 w 145"/>
                  <a:gd name="T3" fmla="*/ 100 h 103"/>
                  <a:gd name="T4" fmla="*/ 112 w 145"/>
                  <a:gd name="T5" fmla="*/ 83 h 103"/>
                  <a:gd name="T6" fmla="*/ 139 w 145"/>
                  <a:gd name="T7" fmla="*/ 34 h 103"/>
                  <a:gd name="T8" fmla="*/ 89 w 145"/>
                  <a:gd name="T9" fmla="*/ 6 h 103"/>
                  <a:gd name="T10" fmla="*/ 32 w 145"/>
                  <a:gd name="T11" fmla="*/ 25 h 103"/>
                  <a:gd name="T12" fmla="*/ 8 w 145"/>
                  <a:gd name="T13" fmla="*/ 76 h 103"/>
                  <a:gd name="T14" fmla="*/ 45 w 145"/>
                  <a:gd name="T15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103">
                    <a:moveTo>
                      <a:pt x="45" y="103"/>
                    </a:moveTo>
                    <a:cubicBezTo>
                      <a:pt x="50" y="103"/>
                      <a:pt x="54" y="102"/>
                      <a:pt x="59" y="100"/>
                    </a:cubicBezTo>
                    <a:cubicBezTo>
                      <a:pt x="76" y="94"/>
                      <a:pt x="94" y="88"/>
                      <a:pt x="112" y="83"/>
                    </a:cubicBezTo>
                    <a:cubicBezTo>
                      <a:pt x="133" y="77"/>
                      <a:pt x="145" y="55"/>
                      <a:pt x="139" y="34"/>
                    </a:cubicBezTo>
                    <a:cubicBezTo>
                      <a:pt x="133" y="12"/>
                      <a:pt x="111" y="0"/>
                      <a:pt x="89" y="6"/>
                    </a:cubicBezTo>
                    <a:cubicBezTo>
                      <a:pt x="70" y="12"/>
                      <a:pt x="51" y="18"/>
                      <a:pt x="32" y="25"/>
                    </a:cubicBezTo>
                    <a:cubicBezTo>
                      <a:pt x="11" y="32"/>
                      <a:pt x="0" y="55"/>
                      <a:pt x="8" y="76"/>
                    </a:cubicBezTo>
                    <a:cubicBezTo>
                      <a:pt x="14" y="92"/>
                      <a:pt x="29" y="103"/>
                      <a:pt x="45" y="10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" name="Freeform 119">
                <a:extLst>
                  <a:ext uri="{FF2B5EF4-FFF2-40B4-BE49-F238E27FC236}">
                    <a16:creationId xmlns:a16="http://schemas.microsoft.com/office/drawing/2014/main" id="{AF9A5F5E-BFE0-4DA5-94A3-9F4807945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3913" y="342900"/>
                <a:ext cx="38100" cy="28575"/>
              </a:xfrm>
              <a:custGeom>
                <a:avLst/>
                <a:gdLst>
                  <a:gd name="T0" fmla="*/ 43 w 112"/>
                  <a:gd name="T1" fmla="*/ 86 h 86"/>
                  <a:gd name="T2" fmla="*/ 49 w 112"/>
                  <a:gd name="T3" fmla="*/ 85 h 86"/>
                  <a:gd name="T4" fmla="*/ 75 w 112"/>
                  <a:gd name="T5" fmla="*/ 82 h 86"/>
                  <a:gd name="T6" fmla="*/ 110 w 112"/>
                  <a:gd name="T7" fmla="*/ 37 h 86"/>
                  <a:gd name="T8" fmla="*/ 65 w 112"/>
                  <a:gd name="T9" fmla="*/ 2 h 86"/>
                  <a:gd name="T10" fmla="*/ 64 w 112"/>
                  <a:gd name="T11" fmla="*/ 2 h 86"/>
                  <a:gd name="T12" fmla="*/ 37 w 112"/>
                  <a:gd name="T13" fmla="*/ 6 h 86"/>
                  <a:gd name="T14" fmla="*/ 3 w 112"/>
                  <a:gd name="T15" fmla="*/ 52 h 86"/>
                  <a:gd name="T16" fmla="*/ 43 w 112"/>
                  <a:gd name="T17" fmla="*/ 8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" h="86">
                    <a:moveTo>
                      <a:pt x="43" y="86"/>
                    </a:moveTo>
                    <a:cubicBezTo>
                      <a:pt x="45" y="86"/>
                      <a:pt x="47" y="86"/>
                      <a:pt x="49" y="85"/>
                    </a:cubicBezTo>
                    <a:cubicBezTo>
                      <a:pt x="57" y="84"/>
                      <a:pt x="66" y="83"/>
                      <a:pt x="75" y="82"/>
                    </a:cubicBezTo>
                    <a:cubicBezTo>
                      <a:pt x="97" y="79"/>
                      <a:pt x="112" y="59"/>
                      <a:pt x="110" y="37"/>
                    </a:cubicBezTo>
                    <a:cubicBezTo>
                      <a:pt x="107" y="15"/>
                      <a:pt x="87" y="0"/>
                      <a:pt x="65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55" y="4"/>
                      <a:pt x="46" y="5"/>
                      <a:pt x="37" y="6"/>
                    </a:cubicBezTo>
                    <a:cubicBezTo>
                      <a:pt x="15" y="10"/>
                      <a:pt x="0" y="30"/>
                      <a:pt x="3" y="52"/>
                    </a:cubicBezTo>
                    <a:cubicBezTo>
                      <a:pt x="6" y="72"/>
                      <a:pt x="23" y="86"/>
                      <a:pt x="43" y="8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" name="Freeform 120">
                <a:extLst>
                  <a:ext uri="{FF2B5EF4-FFF2-40B4-BE49-F238E27FC236}">
                    <a16:creationId xmlns:a16="http://schemas.microsoft.com/office/drawing/2014/main" id="{19F5002D-8388-445E-AB31-62B8A3A5E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6301" y="339725"/>
                <a:ext cx="26988" cy="26988"/>
              </a:xfrm>
              <a:custGeom>
                <a:avLst/>
                <a:gdLst>
                  <a:gd name="T0" fmla="*/ 40 w 81"/>
                  <a:gd name="T1" fmla="*/ 80 h 80"/>
                  <a:gd name="T2" fmla="*/ 41 w 81"/>
                  <a:gd name="T3" fmla="*/ 80 h 80"/>
                  <a:gd name="T4" fmla="*/ 81 w 81"/>
                  <a:gd name="T5" fmla="*/ 40 h 80"/>
                  <a:gd name="T6" fmla="*/ 41 w 81"/>
                  <a:gd name="T7" fmla="*/ 0 h 80"/>
                  <a:gd name="T8" fmla="*/ 40 w 81"/>
                  <a:gd name="T9" fmla="*/ 0 h 80"/>
                  <a:gd name="T10" fmla="*/ 0 w 81"/>
                  <a:gd name="T11" fmla="*/ 40 h 80"/>
                  <a:gd name="T12" fmla="*/ 40 w 81"/>
                  <a:gd name="T13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80">
                    <a:moveTo>
                      <a:pt x="40" y="80"/>
                    </a:moveTo>
                    <a:cubicBezTo>
                      <a:pt x="41" y="80"/>
                      <a:pt x="41" y="80"/>
                      <a:pt x="41" y="80"/>
                    </a:cubicBezTo>
                    <a:cubicBezTo>
                      <a:pt x="63" y="80"/>
                      <a:pt x="81" y="62"/>
                      <a:pt x="81" y="40"/>
                    </a:cubicBezTo>
                    <a:cubicBezTo>
                      <a:pt x="81" y="18"/>
                      <a:pt x="63" y="0"/>
                      <a:pt x="41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" name="Freeform 121">
                <a:extLst>
                  <a:ext uri="{FF2B5EF4-FFF2-40B4-BE49-F238E27FC236}">
                    <a16:creationId xmlns:a16="http://schemas.microsoft.com/office/drawing/2014/main" id="{CC6D1436-ADF7-4C02-AC4A-020E4F409F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10538" y="498475"/>
                <a:ext cx="139700" cy="522288"/>
              </a:xfrm>
              <a:custGeom>
                <a:avLst/>
                <a:gdLst>
                  <a:gd name="T0" fmla="*/ 399 w 414"/>
                  <a:gd name="T1" fmla="*/ 476 h 1571"/>
                  <a:gd name="T2" fmla="*/ 397 w 414"/>
                  <a:gd name="T3" fmla="*/ 419 h 1571"/>
                  <a:gd name="T4" fmla="*/ 340 w 414"/>
                  <a:gd name="T5" fmla="*/ 422 h 1571"/>
                  <a:gd name="T6" fmla="*/ 280 w 414"/>
                  <a:gd name="T7" fmla="*/ 496 h 1571"/>
                  <a:gd name="T8" fmla="*/ 377 w 414"/>
                  <a:gd name="T9" fmla="*/ 313 h 1571"/>
                  <a:gd name="T10" fmla="*/ 366 w 414"/>
                  <a:gd name="T11" fmla="*/ 258 h 1571"/>
                  <a:gd name="T12" fmla="*/ 311 w 414"/>
                  <a:gd name="T13" fmla="*/ 269 h 1571"/>
                  <a:gd name="T14" fmla="*/ 272 w 414"/>
                  <a:gd name="T15" fmla="*/ 331 h 1571"/>
                  <a:gd name="T16" fmla="*/ 378 w 414"/>
                  <a:gd name="T17" fmla="*/ 66 h 1571"/>
                  <a:gd name="T18" fmla="*/ 364 w 414"/>
                  <a:gd name="T19" fmla="*/ 12 h 1571"/>
                  <a:gd name="T20" fmla="*/ 309 w 414"/>
                  <a:gd name="T21" fmla="*/ 26 h 1571"/>
                  <a:gd name="T22" fmla="*/ 207 w 414"/>
                  <a:gd name="T23" fmla="*/ 263 h 1571"/>
                  <a:gd name="T24" fmla="*/ 105 w 414"/>
                  <a:gd name="T25" fmla="*/ 26 h 1571"/>
                  <a:gd name="T26" fmla="*/ 50 w 414"/>
                  <a:gd name="T27" fmla="*/ 12 h 1571"/>
                  <a:gd name="T28" fmla="*/ 36 w 414"/>
                  <a:gd name="T29" fmla="*/ 66 h 1571"/>
                  <a:gd name="T30" fmla="*/ 142 w 414"/>
                  <a:gd name="T31" fmla="*/ 331 h 1571"/>
                  <a:gd name="T32" fmla="*/ 103 w 414"/>
                  <a:gd name="T33" fmla="*/ 269 h 1571"/>
                  <a:gd name="T34" fmla="*/ 48 w 414"/>
                  <a:gd name="T35" fmla="*/ 258 h 1571"/>
                  <a:gd name="T36" fmla="*/ 37 w 414"/>
                  <a:gd name="T37" fmla="*/ 313 h 1571"/>
                  <a:gd name="T38" fmla="*/ 134 w 414"/>
                  <a:gd name="T39" fmla="*/ 496 h 1571"/>
                  <a:gd name="T40" fmla="*/ 74 w 414"/>
                  <a:gd name="T41" fmla="*/ 422 h 1571"/>
                  <a:gd name="T42" fmla="*/ 17 w 414"/>
                  <a:gd name="T43" fmla="*/ 419 h 1571"/>
                  <a:gd name="T44" fmla="*/ 15 w 414"/>
                  <a:gd name="T45" fmla="*/ 476 h 1571"/>
                  <a:gd name="T46" fmla="*/ 79 w 414"/>
                  <a:gd name="T47" fmla="*/ 557 h 1571"/>
                  <a:gd name="T48" fmla="*/ 79 w 414"/>
                  <a:gd name="T49" fmla="*/ 1531 h 1571"/>
                  <a:gd name="T50" fmla="*/ 119 w 414"/>
                  <a:gd name="T51" fmla="*/ 1571 h 1571"/>
                  <a:gd name="T52" fmla="*/ 295 w 414"/>
                  <a:gd name="T53" fmla="*/ 1571 h 1571"/>
                  <a:gd name="T54" fmla="*/ 335 w 414"/>
                  <a:gd name="T55" fmla="*/ 1531 h 1571"/>
                  <a:gd name="T56" fmla="*/ 335 w 414"/>
                  <a:gd name="T57" fmla="*/ 557 h 1571"/>
                  <a:gd name="T58" fmla="*/ 399 w 414"/>
                  <a:gd name="T59" fmla="*/ 476 h 1571"/>
                  <a:gd name="T60" fmla="*/ 255 w 414"/>
                  <a:gd name="T61" fmla="*/ 1491 h 1571"/>
                  <a:gd name="T62" fmla="*/ 159 w 414"/>
                  <a:gd name="T63" fmla="*/ 1491 h 1571"/>
                  <a:gd name="T64" fmla="*/ 159 w 414"/>
                  <a:gd name="T65" fmla="*/ 771 h 1571"/>
                  <a:gd name="T66" fmla="*/ 207 w 414"/>
                  <a:gd name="T67" fmla="*/ 771 h 1571"/>
                  <a:gd name="T68" fmla="*/ 247 w 414"/>
                  <a:gd name="T69" fmla="*/ 731 h 1571"/>
                  <a:gd name="T70" fmla="*/ 207 w 414"/>
                  <a:gd name="T71" fmla="*/ 691 h 1571"/>
                  <a:gd name="T72" fmla="*/ 159 w 414"/>
                  <a:gd name="T73" fmla="*/ 691 h 1571"/>
                  <a:gd name="T74" fmla="*/ 159 w 414"/>
                  <a:gd name="T75" fmla="*/ 587 h 1571"/>
                  <a:gd name="T76" fmla="*/ 194 w 414"/>
                  <a:gd name="T77" fmla="*/ 587 h 1571"/>
                  <a:gd name="T78" fmla="*/ 195 w 414"/>
                  <a:gd name="T79" fmla="*/ 587 h 1571"/>
                  <a:gd name="T80" fmla="*/ 195 w 414"/>
                  <a:gd name="T81" fmla="*/ 587 h 1571"/>
                  <a:gd name="T82" fmla="*/ 219 w 414"/>
                  <a:gd name="T83" fmla="*/ 587 h 1571"/>
                  <a:gd name="T84" fmla="*/ 219 w 414"/>
                  <a:gd name="T85" fmla="*/ 587 h 1571"/>
                  <a:gd name="T86" fmla="*/ 220 w 414"/>
                  <a:gd name="T87" fmla="*/ 587 h 1571"/>
                  <a:gd name="T88" fmla="*/ 255 w 414"/>
                  <a:gd name="T89" fmla="*/ 587 h 1571"/>
                  <a:gd name="T90" fmla="*/ 255 w 414"/>
                  <a:gd name="T91" fmla="*/ 1491 h 1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4" h="1571">
                    <a:moveTo>
                      <a:pt x="399" y="476"/>
                    </a:moveTo>
                    <a:cubicBezTo>
                      <a:pt x="414" y="460"/>
                      <a:pt x="413" y="434"/>
                      <a:pt x="397" y="419"/>
                    </a:cubicBezTo>
                    <a:cubicBezTo>
                      <a:pt x="380" y="405"/>
                      <a:pt x="355" y="406"/>
                      <a:pt x="340" y="422"/>
                    </a:cubicBezTo>
                    <a:cubicBezTo>
                      <a:pt x="319" y="445"/>
                      <a:pt x="299" y="470"/>
                      <a:pt x="280" y="496"/>
                    </a:cubicBezTo>
                    <a:cubicBezTo>
                      <a:pt x="306" y="432"/>
                      <a:pt x="338" y="371"/>
                      <a:pt x="377" y="313"/>
                    </a:cubicBezTo>
                    <a:cubicBezTo>
                      <a:pt x="389" y="295"/>
                      <a:pt x="384" y="270"/>
                      <a:pt x="366" y="258"/>
                    </a:cubicBezTo>
                    <a:cubicBezTo>
                      <a:pt x="348" y="245"/>
                      <a:pt x="323" y="250"/>
                      <a:pt x="311" y="269"/>
                    </a:cubicBezTo>
                    <a:cubicBezTo>
                      <a:pt x="297" y="289"/>
                      <a:pt x="284" y="310"/>
                      <a:pt x="272" y="331"/>
                    </a:cubicBezTo>
                    <a:cubicBezTo>
                      <a:pt x="294" y="238"/>
                      <a:pt x="329" y="149"/>
                      <a:pt x="378" y="66"/>
                    </a:cubicBezTo>
                    <a:cubicBezTo>
                      <a:pt x="390" y="47"/>
                      <a:pt x="383" y="23"/>
                      <a:pt x="364" y="12"/>
                    </a:cubicBezTo>
                    <a:cubicBezTo>
                      <a:pt x="345" y="0"/>
                      <a:pt x="321" y="7"/>
                      <a:pt x="309" y="26"/>
                    </a:cubicBezTo>
                    <a:cubicBezTo>
                      <a:pt x="265" y="100"/>
                      <a:pt x="231" y="180"/>
                      <a:pt x="207" y="263"/>
                    </a:cubicBezTo>
                    <a:cubicBezTo>
                      <a:pt x="183" y="180"/>
                      <a:pt x="149" y="100"/>
                      <a:pt x="105" y="26"/>
                    </a:cubicBezTo>
                    <a:cubicBezTo>
                      <a:pt x="93" y="7"/>
                      <a:pt x="69" y="0"/>
                      <a:pt x="50" y="12"/>
                    </a:cubicBezTo>
                    <a:cubicBezTo>
                      <a:pt x="31" y="23"/>
                      <a:pt x="24" y="47"/>
                      <a:pt x="36" y="66"/>
                    </a:cubicBezTo>
                    <a:cubicBezTo>
                      <a:pt x="85" y="149"/>
                      <a:pt x="120" y="238"/>
                      <a:pt x="142" y="331"/>
                    </a:cubicBezTo>
                    <a:cubicBezTo>
                      <a:pt x="130" y="310"/>
                      <a:pt x="117" y="289"/>
                      <a:pt x="103" y="269"/>
                    </a:cubicBezTo>
                    <a:cubicBezTo>
                      <a:pt x="91" y="250"/>
                      <a:pt x="66" y="245"/>
                      <a:pt x="48" y="258"/>
                    </a:cubicBezTo>
                    <a:cubicBezTo>
                      <a:pt x="30" y="270"/>
                      <a:pt x="25" y="295"/>
                      <a:pt x="37" y="313"/>
                    </a:cubicBezTo>
                    <a:cubicBezTo>
                      <a:pt x="76" y="371"/>
                      <a:pt x="108" y="432"/>
                      <a:pt x="134" y="496"/>
                    </a:cubicBezTo>
                    <a:cubicBezTo>
                      <a:pt x="115" y="470"/>
                      <a:pt x="95" y="445"/>
                      <a:pt x="74" y="422"/>
                    </a:cubicBezTo>
                    <a:cubicBezTo>
                      <a:pt x="59" y="406"/>
                      <a:pt x="34" y="405"/>
                      <a:pt x="17" y="419"/>
                    </a:cubicBezTo>
                    <a:cubicBezTo>
                      <a:pt x="1" y="434"/>
                      <a:pt x="0" y="460"/>
                      <a:pt x="15" y="476"/>
                    </a:cubicBezTo>
                    <a:cubicBezTo>
                      <a:pt x="38" y="501"/>
                      <a:pt x="59" y="529"/>
                      <a:pt x="79" y="557"/>
                    </a:cubicBezTo>
                    <a:cubicBezTo>
                      <a:pt x="79" y="1531"/>
                      <a:pt x="79" y="1531"/>
                      <a:pt x="79" y="1531"/>
                    </a:cubicBezTo>
                    <a:cubicBezTo>
                      <a:pt x="79" y="1553"/>
                      <a:pt x="97" y="1571"/>
                      <a:pt x="119" y="1571"/>
                    </a:cubicBezTo>
                    <a:cubicBezTo>
                      <a:pt x="295" y="1571"/>
                      <a:pt x="295" y="1571"/>
                      <a:pt x="295" y="1571"/>
                    </a:cubicBezTo>
                    <a:cubicBezTo>
                      <a:pt x="317" y="1571"/>
                      <a:pt x="335" y="1553"/>
                      <a:pt x="335" y="1531"/>
                    </a:cubicBezTo>
                    <a:cubicBezTo>
                      <a:pt x="335" y="557"/>
                      <a:pt x="335" y="557"/>
                      <a:pt x="335" y="557"/>
                    </a:cubicBezTo>
                    <a:cubicBezTo>
                      <a:pt x="355" y="529"/>
                      <a:pt x="376" y="501"/>
                      <a:pt x="399" y="476"/>
                    </a:cubicBezTo>
                    <a:close/>
                    <a:moveTo>
                      <a:pt x="255" y="1491"/>
                    </a:moveTo>
                    <a:cubicBezTo>
                      <a:pt x="159" y="1491"/>
                      <a:pt x="159" y="1491"/>
                      <a:pt x="159" y="1491"/>
                    </a:cubicBezTo>
                    <a:cubicBezTo>
                      <a:pt x="159" y="771"/>
                      <a:pt x="159" y="771"/>
                      <a:pt x="159" y="771"/>
                    </a:cubicBezTo>
                    <a:cubicBezTo>
                      <a:pt x="207" y="771"/>
                      <a:pt x="207" y="771"/>
                      <a:pt x="207" y="771"/>
                    </a:cubicBezTo>
                    <a:cubicBezTo>
                      <a:pt x="229" y="771"/>
                      <a:pt x="247" y="753"/>
                      <a:pt x="247" y="731"/>
                    </a:cubicBezTo>
                    <a:cubicBezTo>
                      <a:pt x="247" y="709"/>
                      <a:pt x="229" y="691"/>
                      <a:pt x="207" y="691"/>
                    </a:cubicBezTo>
                    <a:cubicBezTo>
                      <a:pt x="159" y="691"/>
                      <a:pt x="159" y="691"/>
                      <a:pt x="159" y="691"/>
                    </a:cubicBezTo>
                    <a:cubicBezTo>
                      <a:pt x="159" y="587"/>
                      <a:pt x="159" y="587"/>
                      <a:pt x="159" y="587"/>
                    </a:cubicBezTo>
                    <a:cubicBezTo>
                      <a:pt x="194" y="587"/>
                      <a:pt x="194" y="587"/>
                      <a:pt x="194" y="587"/>
                    </a:cubicBezTo>
                    <a:cubicBezTo>
                      <a:pt x="194" y="587"/>
                      <a:pt x="194" y="587"/>
                      <a:pt x="195" y="587"/>
                    </a:cubicBezTo>
                    <a:cubicBezTo>
                      <a:pt x="195" y="587"/>
                      <a:pt x="195" y="587"/>
                      <a:pt x="195" y="587"/>
                    </a:cubicBezTo>
                    <a:cubicBezTo>
                      <a:pt x="219" y="587"/>
                      <a:pt x="219" y="587"/>
                      <a:pt x="219" y="587"/>
                    </a:cubicBezTo>
                    <a:cubicBezTo>
                      <a:pt x="219" y="587"/>
                      <a:pt x="219" y="587"/>
                      <a:pt x="219" y="587"/>
                    </a:cubicBezTo>
                    <a:cubicBezTo>
                      <a:pt x="220" y="587"/>
                      <a:pt x="220" y="587"/>
                      <a:pt x="220" y="587"/>
                    </a:cubicBezTo>
                    <a:cubicBezTo>
                      <a:pt x="255" y="587"/>
                      <a:pt x="255" y="587"/>
                      <a:pt x="255" y="587"/>
                    </a:cubicBezTo>
                    <a:cubicBezTo>
                      <a:pt x="255" y="1491"/>
                      <a:pt x="255" y="1491"/>
                      <a:pt x="255" y="149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" name="Freeform 122">
                <a:extLst>
                  <a:ext uri="{FF2B5EF4-FFF2-40B4-BE49-F238E27FC236}">
                    <a16:creationId xmlns:a16="http://schemas.microsoft.com/office/drawing/2014/main" id="{F944259C-332B-4A8B-849F-D58536B389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0238" y="576263"/>
                <a:ext cx="74613" cy="57150"/>
              </a:xfrm>
              <a:custGeom>
                <a:avLst/>
                <a:gdLst>
                  <a:gd name="T0" fmla="*/ 159 w 223"/>
                  <a:gd name="T1" fmla="*/ 10 h 172"/>
                  <a:gd name="T2" fmla="*/ 19 w 223"/>
                  <a:gd name="T3" fmla="*/ 101 h 172"/>
                  <a:gd name="T4" fmla="*/ 13 w 223"/>
                  <a:gd name="T5" fmla="*/ 157 h 172"/>
                  <a:gd name="T6" fmla="*/ 45 w 223"/>
                  <a:gd name="T7" fmla="*/ 172 h 172"/>
                  <a:gd name="T8" fmla="*/ 70 w 223"/>
                  <a:gd name="T9" fmla="*/ 163 h 172"/>
                  <a:gd name="T10" fmla="*/ 196 w 223"/>
                  <a:gd name="T11" fmla="*/ 81 h 172"/>
                  <a:gd name="T12" fmla="*/ 213 w 223"/>
                  <a:gd name="T13" fmla="*/ 27 h 172"/>
                  <a:gd name="T14" fmla="*/ 159 w 223"/>
                  <a:gd name="T15" fmla="*/ 1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172">
                    <a:moveTo>
                      <a:pt x="159" y="10"/>
                    </a:moveTo>
                    <a:cubicBezTo>
                      <a:pt x="110" y="36"/>
                      <a:pt x="63" y="66"/>
                      <a:pt x="19" y="101"/>
                    </a:cubicBezTo>
                    <a:cubicBezTo>
                      <a:pt x="2" y="115"/>
                      <a:pt x="0" y="140"/>
                      <a:pt x="13" y="157"/>
                    </a:cubicBezTo>
                    <a:cubicBezTo>
                      <a:pt x="21" y="167"/>
                      <a:pt x="33" y="172"/>
                      <a:pt x="45" y="172"/>
                    </a:cubicBezTo>
                    <a:cubicBezTo>
                      <a:pt x="53" y="172"/>
                      <a:pt x="62" y="169"/>
                      <a:pt x="70" y="163"/>
                    </a:cubicBezTo>
                    <a:cubicBezTo>
                      <a:pt x="109" y="132"/>
                      <a:pt x="151" y="104"/>
                      <a:pt x="196" y="81"/>
                    </a:cubicBezTo>
                    <a:cubicBezTo>
                      <a:pt x="215" y="71"/>
                      <a:pt x="223" y="46"/>
                      <a:pt x="213" y="27"/>
                    </a:cubicBezTo>
                    <a:cubicBezTo>
                      <a:pt x="203" y="7"/>
                      <a:pt x="178" y="0"/>
                      <a:pt x="159" y="1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" name="Freeform 123">
                <a:extLst>
                  <a:ext uri="{FF2B5EF4-FFF2-40B4-BE49-F238E27FC236}">
                    <a16:creationId xmlns:a16="http://schemas.microsoft.com/office/drawing/2014/main" id="{99809FBE-3386-4AD0-B62C-296972542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9138" y="550863"/>
                <a:ext cx="57150" cy="34925"/>
              </a:xfrm>
              <a:custGeom>
                <a:avLst/>
                <a:gdLst>
                  <a:gd name="T0" fmla="*/ 119 w 170"/>
                  <a:gd name="T1" fmla="*/ 4 h 104"/>
                  <a:gd name="T2" fmla="*/ 33 w 170"/>
                  <a:gd name="T3" fmla="*/ 25 h 104"/>
                  <a:gd name="T4" fmla="*/ 7 w 170"/>
                  <a:gd name="T5" fmla="*/ 75 h 104"/>
                  <a:gd name="T6" fmla="*/ 45 w 170"/>
                  <a:gd name="T7" fmla="*/ 104 h 104"/>
                  <a:gd name="T8" fmla="*/ 56 w 170"/>
                  <a:gd name="T9" fmla="*/ 102 h 104"/>
                  <a:gd name="T10" fmla="*/ 134 w 170"/>
                  <a:gd name="T11" fmla="*/ 83 h 104"/>
                  <a:gd name="T12" fmla="*/ 166 w 170"/>
                  <a:gd name="T13" fmla="*/ 36 h 104"/>
                  <a:gd name="T14" fmla="*/ 119 w 170"/>
                  <a:gd name="T15" fmla="*/ 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0" h="104">
                    <a:moveTo>
                      <a:pt x="119" y="4"/>
                    </a:moveTo>
                    <a:cubicBezTo>
                      <a:pt x="90" y="10"/>
                      <a:pt x="61" y="17"/>
                      <a:pt x="33" y="25"/>
                    </a:cubicBezTo>
                    <a:cubicBezTo>
                      <a:pt x="12" y="32"/>
                      <a:pt x="0" y="54"/>
                      <a:pt x="7" y="75"/>
                    </a:cubicBezTo>
                    <a:cubicBezTo>
                      <a:pt x="12" y="93"/>
                      <a:pt x="28" y="104"/>
                      <a:pt x="45" y="104"/>
                    </a:cubicBezTo>
                    <a:cubicBezTo>
                      <a:pt x="49" y="104"/>
                      <a:pt x="53" y="103"/>
                      <a:pt x="56" y="102"/>
                    </a:cubicBezTo>
                    <a:cubicBezTo>
                      <a:pt x="82" y="94"/>
                      <a:pt x="108" y="88"/>
                      <a:pt x="134" y="83"/>
                    </a:cubicBezTo>
                    <a:cubicBezTo>
                      <a:pt x="156" y="79"/>
                      <a:pt x="170" y="58"/>
                      <a:pt x="166" y="36"/>
                    </a:cubicBezTo>
                    <a:cubicBezTo>
                      <a:pt x="162" y="14"/>
                      <a:pt x="141" y="0"/>
                      <a:pt x="119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2" name="Freeform 124">
                <a:extLst>
                  <a:ext uri="{FF2B5EF4-FFF2-40B4-BE49-F238E27FC236}">
                    <a16:creationId xmlns:a16="http://schemas.microsoft.com/office/drawing/2014/main" id="{BB73CB63-CBEC-4878-93B9-32FAD32F8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8513" y="547688"/>
                <a:ext cx="61913" cy="28575"/>
              </a:xfrm>
              <a:custGeom>
                <a:avLst/>
                <a:gdLst>
                  <a:gd name="T0" fmla="*/ 0 w 183"/>
                  <a:gd name="T1" fmla="*/ 40 h 86"/>
                  <a:gd name="T2" fmla="*/ 40 w 183"/>
                  <a:gd name="T3" fmla="*/ 80 h 86"/>
                  <a:gd name="T4" fmla="*/ 136 w 183"/>
                  <a:gd name="T5" fmla="*/ 86 h 86"/>
                  <a:gd name="T6" fmla="*/ 141 w 183"/>
                  <a:gd name="T7" fmla="*/ 86 h 86"/>
                  <a:gd name="T8" fmla="*/ 181 w 183"/>
                  <a:gd name="T9" fmla="*/ 51 h 86"/>
                  <a:gd name="T10" fmla="*/ 146 w 183"/>
                  <a:gd name="T11" fmla="*/ 6 h 86"/>
                  <a:gd name="T12" fmla="*/ 40 w 183"/>
                  <a:gd name="T13" fmla="*/ 0 h 86"/>
                  <a:gd name="T14" fmla="*/ 0 w 183"/>
                  <a:gd name="T15" fmla="*/ 4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3" h="86">
                    <a:moveTo>
                      <a:pt x="0" y="40"/>
                    </a:moveTo>
                    <a:cubicBezTo>
                      <a:pt x="0" y="62"/>
                      <a:pt x="17" y="80"/>
                      <a:pt x="40" y="80"/>
                    </a:cubicBezTo>
                    <a:cubicBezTo>
                      <a:pt x="72" y="80"/>
                      <a:pt x="104" y="82"/>
                      <a:pt x="136" y="86"/>
                    </a:cubicBezTo>
                    <a:cubicBezTo>
                      <a:pt x="138" y="86"/>
                      <a:pt x="139" y="86"/>
                      <a:pt x="141" y="86"/>
                    </a:cubicBezTo>
                    <a:cubicBezTo>
                      <a:pt x="161" y="86"/>
                      <a:pt x="178" y="71"/>
                      <a:pt x="181" y="51"/>
                    </a:cubicBezTo>
                    <a:cubicBezTo>
                      <a:pt x="183" y="29"/>
                      <a:pt x="168" y="9"/>
                      <a:pt x="146" y="6"/>
                    </a:cubicBezTo>
                    <a:cubicBezTo>
                      <a:pt x="111" y="2"/>
                      <a:pt x="75" y="0"/>
                      <a:pt x="40" y="0"/>
                    </a:cubicBezTo>
                    <a:cubicBezTo>
                      <a:pt x="17" y="0"/>
                      <a:pt x="0" y="18"/>
                      <a:pt x="0" y="4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" name="Freeform 125">
                <a:extLst>
                  <a:ext uri="{FF2B5EF4-FFF2-40B4-BE49-F238E27FC236}">
                    <a16:creationId xmlns:a16="http://schemas.microsoft.com/office/drawing/2014/main" id="{346E7D92-E0D9-45C1-B5FC-52557503A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3126" y="557213"/>
                <a:ext cx="31750" cy="28575"/>
              </a:xfrm>
              <a:custGeom>
                <a:avLst/>
                <a:gdLst>
                  <a:gd name="T0" fmla="*/ 33 w 93"/>
                  <a:gd name="T1" fmla="*/ 82 h 85"/>
                  <a:gd name="T2" fmla="*/ 36 w 93"/>
                  <a:gd name="T3" fmla="*/ 83 h 85"/>
                  <a:gd name="T4" fmla="*/ 48 w 93"/>
                  <a:gd name="T5" fmla="*/ 85 h 85"/>
                  <a:gd name="T6" fmla="*/ 86 w 93"/>
                  <a:gd name="T7" fmla="*/ 57 h 85"/>
                  <a:gd name="T8" fmla="*/ 60 w 93"/>
                  <a:gd name="T9" fmla="*/ 7 h 85"/>
                  <a:gd name="T10" fmla="*/ 56 w 93"/>
                  <a:gd name="T11" fmla="*/ 6 h 85"/>
                  <a:gd name="T12" fmla="*/ 6 w 93"/>
                  <a:gd name="T13" fmla="*/ 33 h 85"/>
                  <a:gd name="T14" fmla="*/ 33 w 93"/>
                  <a:gd name="T15" fmla="*/ 8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85">
                    <a:moveTo>
                      <a:pt x="33" y="82"/>
                    </a:moveTo>
                    <a:cubicBezTo>
                      <a:pt x="36" y="83"/>
                      <a:pt x="36" y="83"/>
                      <a:pt x="36" y="83"/>
                    </a:cubicBezTo>
                    <a:cubicBezTo>
                      <a:pt x="40" y="85"/>
                      <a:pt x="44" y="85"/>
                      <a:pt x="48" y="85"/>
                    </a:cubicBezTo>
                    <a:cubicBezTo>
                      <a:pt x="65" y="85"/>
                      <a:pt x="81" y="74"/>
                      <a:pt x="86" y="57"/>
                    </a:cubicBezTo>
                    <a:cubicBezTo>
                      <a:pt x="93" y="36"/>
                      <a:pt x="81" y="13"/>
                      <a:pt x="60" y="7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35" y="0"/>
                      <a:pt x="13" y="11"/>
                      <a:pt x="6" y="33"/>
                    </a:cubicBezTo>
                    <a:cubicBezTo>
                      <a:pt x="0" y="54"/>
                      <a:pt x="12" y="76"/>
                      <a:pt x="33" y="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" name="Freeform 126">
                <a:extLst>
                  <a:ext uri="{FF2B5EF4-FFF2-40B4-BE49-F238E27FC236}">
                    <a16:creationId xmlns:a16="http://schemas.microsoft.com/office/drawing/2014/main" id="{F26801E0-3AEA-4C6F-8AB1-762C49B36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3413" y="488950"/>
                <a:ext cx="79375" cy="69850"/>
              </a:xfrm>
              <a:custGeom>
                <a:avLst/>
                <a:gdLst>
                  <a:gd name="T0" fmla="*/ 16 w 239"/>
                  <a:gd name="T1" fmla="*/ 197 h 209"/>
                  <a:gd name="T2" fmla="*/ 44 w 239"/>
                  <a:gd name="T3" fmla="*/ 209 h 209"/>
                  <a:gd name="T4" fmla="*/ 73 w 239"/>
                  <a:gd name="T5" fmla="*/ 197 h 209"/>
                  <a:gd name="T6" fmla="*/ 216 w 239"/>
                  <a:gd name="T7" fmla="*/ 78 h 209"/>
                  <a:gd name="T8" fmla="*/ 226 w 239"/>
                  <a:gd name="T9" fmla="*/ 23 h 209"/>
                  <a:gd name="T10" fmla="*/ 171 w 239"/>
                  <a:gd name="T11" fmla="*/ 12 h 209"/>
                  <a:gd name="T12" fmla="*/ 16 w 239"/>
                  <a:gd name="T13" fmla="*/ 140 h 209"/>
                  <a:gd name="T14" fmla="*/ 16 w 239"/>
                  <a:gd name="T15" fmla="*/ 197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9" h="209">
                    <a:moveTo>
                      <a:pt x="16" y="197"/>
                    </a:moveTo>
                    <a:cubicBezTo>
                      <a:pt x="24" y="205"/>
                      <a:pt x="34" y="209"/>
                      <a:pt x="44" y="209"/>
                    </a:cubicBezTo>
                    <a:cubicBezTo>
                      <a:pt x="55" y="209"/>
                      <a:pt x="65" y="205"/>
                      <a:pt x="73" y="197"/>
                    </a:cubicBezTo>
                    <a:cubicBezTo>
                      <a:pt x="116" y="153"/>
                      <a:pt x="165" y="113"/>
                      <a:pt x="216" y="78"/>
                    </a:cubicBezTo>
                    <a:cubicBezTo>
                      <a:pt x="234" y="66"/>
                      <a:pt x="239" y="41"/>
                      <a:pt x="226" y="23"/>
                    </a:cubicBezTo>
                    <a:cubicBezTo>
                      <a:pt x="214" y="5"/>
                      <a:pt x="189" y="0"/>
                      <a:pt x="171" y="12"/>
                    </a:cubicBezTo>
                    <a:cubicBezTo>
                      <a:pt x="115" y="50"/>
                      <a:pt x="63" y="93"/>
                      <a:pt x="16" y="140"/>
                    </a:cubicBezTo>
                    <a:cubicBezTo>
                      <a:pt x="0" y="156"/>
                      <a:pt x="0" y="181"/>
                      <a:pt x="16" y="19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5" name="Freeform 127">
                <a:extLst>
                  <a:ext uri="{FF2B5EF4-FFF2-40B4-BE49-F238E27FC236}">
                    <a16:creationId xmlns:a16="http://schemas.microsoft.com/office/drawing/2014/main" id="{F2685B4A-69B2-4604-95A3-25E8A8B38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8663" y="447675"/>
                <a:ext cx="65088" cy="42863"/>
              </a:xfrm>
              <a:custGeom>
                <a:avLst/>
                <a:gdLst>
                  <a:gd name="T0" fmla="*/ 187 w 194"/>
                  <a:gd name="T1" fmla="*/ 32 h 127"/>
                  <a:gd name="T2" fmla="*/ 136 w 194"/>
                  <a:gd name="T3" fmla="*/ 7 h 127"/>
                  <a:gd name="T4" fmla="*/ 29 w 194"/>
                  <a:gd name="T5" fmla="*/ 51 h 127"/>
                  <a:gd name="T6" fmla="*/ 10 w 194"/>
                  <a:gd name="T7" fmla="*/ 104 h 127"/>
                  <a:gd name="T8" fmla="*/ 46 w 194"/>
                  <a:gd name="T9" fmla="*/ 127 h 127"/>
                  <a:gd name="T10" fmla="*/ 63 w 194"/>
                  <a:gd name="T11" fmla="*/ 123 h 127"/>
                  <a:gd name="T12" fmla="*/ 162 w 194"/>
                  <a:gd name="T13" fmla="*/ 83 h 127"/>
                  <a:gd name="T14" fmla="*/ 187 w 194"/>
                  <a:gd name="T15" fmla="*/ 3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127">
                    <a:moveTo>
                      <a:pt x="187" y="32"/>
                    </a:moveTo>
                    <a:cubicBezTo>
                      <a:pt x="180" y="11"/>
                      <a:pt x="157" y="0"/>
                      <a:pt x="136" y="7"/>
                    </a:cubicBezTo>
                    <a:cubicBezTo>
                      <a:pt x="100" y="20"/>
                      <a:pt x="64" y="34"/>
                      <a:pt x="29" y="51"/>
                    </a:cubicBezTo>
                    <a:cubicBezTo>
                      <a:pt x="9" y="60"/>
                      <a:pt x="0" y="84"/>
                      <a:pt x="10" y="104"/>
                    </a:cubicBezTo>
                    <a:cubicBezTo>
                      <a:pt x="17" y="118"/>
                      <a:pt x="31" y="127"/>
                      <a:pt x="46" y="127"/>
                    </a:cubicBezTo>
                    <a:cubicBezTo>
                      <a:pt x="52" y="127"/>
                      <a:pt x="57" y="126"/>
                      <a:pt x="63" y="123"/>
                    </a:cubicBezTo>
                    <a:cubicBezTo>
                      <a:pt x="95" y="108"/>
                      <a:pt x="129" y="94"/>
                      <a:pt x="162" y="83"/>
                    </a:cubicBezTo>
                    <a:cubicBezTo>
                      <a:pt x="183" y="76"/>
                      <a:pt x="194" y="53"/>
                      <a:pt x="187" y="3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6" name="Freeform 128">
                <a:extLst>
                  <a:ext uri="{FF2B5EF4-FFF2-40B4-BE49-F238E27FC236}">
                    <a16:creationId xmlns:a16="http://schemas.microsoft.com/office/drawing/2014/main" id="{D432A0FE-288C-470A-89FB-AE710A143B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2801" y="433388"/>
                <a:ext cx="53975" cy="30163"/>
              </a:xfrm>
              <a:custGeom>
                <a:avLst/>
                <a:gdLst>
                  <a:gd name="T0" fmla="*/ 44 w 158"/>
                  <a:gd name="T1" fmla="*/ 92 h 92"/>
                  <a:gd name="T2" fmla="*/ 51 w 158"/>
                  <a:gd name="T3" fmla="*/ 92 h 92"/>
                  <a:gd name="T4" fmla="*/ 120 w 158"/>
                  <a:gd name="T5" fmla="*/ 81 h 92"/>
                  <a:gd name="T6" fmla="*/ 156 w 158"/>
                  <a:gd name="T7" fmla="*/ 37 h 92"/>
                  <a:gd name="T8" fmla="*/ 111 w 158"/>
                  <a:gd name="T9" fmla="*/ 2 h 92"/>
                  <a:gd name="T10" fmla="*/ 36 w 158"/>
                  <a:gd name="T11" fmla="*/ 13 h 92"/>
                  <a:gd name="T12" fmla="*/ 4 w 158"/>
                  <a:gd name="T13" fmla="*/ 59 h 92"/>
                  <a:gd name="T14" fmla="*/ 44 w 158"/>
                  <a:gd name="T15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8" h="92">
                    <a:moveTo>
                      <a:pt x="44" y="92"/>
                    </a:moveTo>
                    <a:cubicBezTo>
                      <a:pt x="46" y="92"/>
                      <a:pt x="48" y="92"/>
                      <a:pt x="51" y="92"/>
                    </a:cubicBezTo>
                    <a:cubicBezTo>
                      <a:pt x="74" y="87"/>
                      <a:pt x="97" y="84"/>
                      <a:pt x="120" y="81"/>
                    </a:cubicBezTo>
                    <a:cubicBezTo>
                      <a:pt x="142" y="79"/>
                      <a:pt x="158" y="59"/>
                      <a:pt x="156" y="37"/>
                    </a:cubicBezTo>
                    <a:cubicBezTo>
                      <a:pt x="153" y="15"/>
                      <a:pt x="133" y="0"/>
                      <a:pt x="111" y="2"/>
                    </a:cubicBezTo>
                    <a:cubicBezTo>
                      <a:pt x="86" y="5"/>
                      <a:pt x="61" y="8"/>
                      <a:pt x="36" y="13"/>
                    </a:cubicBezTo>
                    <a:cubicBezTo>
                      <a:pt x="15" y="17"/>
                      <a:pt x="0" y="38"/>
                      <a:pt x="4" y="59"/>
                    </a:cubicBezTo>
                    <a:cubicBezTo>
                      <a:pt x="8" y="79"/>
                      <a:pt x="25" y="92"/>
                      <a:pt x="44" y="9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7" name="Freeform 129">
                <a:extLst>
                  <a:ext uri="{FF2B5EF4-FFF2-40B4-BE49-F238E27FC236}">
                    <a16:creationId xmlns:a16="http://schemas.microsoft.com/office/drawing/2014/main" id="{B27A2EB8-85A6-425A-8556-C02BD930D0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6301" y="431800"/>
                <a:ext cx="26988" cy="26988"/>
              </a:xfrm>
              <a:custGeom>
                <a:avLst/>
                <a:gdLst>
                  <a:gd name="T0" fmla="*/ 40 w 81"/>
                  <a:gd name="T1" fmla="*/ 80 h 80"/>
                  <a:gd name="T2" fmla="*/ 41 w 81"/>
                  <a:gd name="T3" fmla="*/ 80 h 80"/>
                  <a:gd name="T4" fmla="*/ 81 w 81"/>
                  <a:gd name="T5" fmla="*/ 40 h 80"/>
                  <a:gd name="T6" fmla="*/ 41 w 81"/>
                  <a:gd name="T7" fmla="*/ 0 h 80"/>
                  <a:gd name="T8" fmla="*/ 40 w 81"/>
                  <a:gd name="T9" fmla="*/ 0 h 80"/>
                  <a:gd name="T10" fmla="*/ 0 w 81"/>
                  <a:gd name="T11" fmla="*/ 40 h 80"/>
                  <a:gd name="T12" fmla="*/ 40 w 81"/>
                  <a:gd name="T13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80">
                    <a:moveTo>
                      <a:pt x="40" y="80"/>
                    </a:moveTo>
                    <a:cubicBezTo>
                      <a:pt x="41" y="80"/>
                      <a:pt x="41" y="80"/>
                      <a:pt x="41" y="80"/>
                    </a:cubicBezTo>
                    <a:cubicBezTo>
                      <a:pt x="63" y="80"/>
                      <a:pt x="81" y="62"/>
                      <a:pt x="81" y="40"/>
                    </a:cubicBezTo>
                    <a:cubicBezTo>
                      <a:pt x="81" y="18"/>
                      <a:pt x="63" y="0"/>
                      <a:pt x="41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8" name="Freeform 130">
                <a:extLst>
                  <a:ext uri="{FF2B5EF4-FFF2-40B4-BE49-F238E27FC236}">
                    <a16:creationId xmlns:a16="http://schemas.microsoft.com/office/drawing/2014/main" id="{6A903105-9EFD-4CF1-B4E5-C2DFC614B8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3388" y="419100"/>
                <a:ext cx="63500" cy="61913"/>
              </a:xfrm>
              <a:custGeom>
                <a:avLst/>
                <a:gdLst>
                  <a:gd name="T0" fmla="*/ 19 w 191"/>
                  <a:gd name="T1" fmla="*/ 74 h 187"/>
                  <a:gd name="T2" fmla="*/ 116 w 191"/>
                  <a:gd name="T3" fmla="*/ 173 h 187"/>
                  <a:gd name="T4" fmla="*/ 146 w 191"/>
                  <a:gd name="T5" fmla="*/ 187 h 187"/>
                  <a:gd name="T6" fmla="*/ 172 w 191"/>
                  <a:gd name="T7" fmla="*/ 177 h 187"/>
                  <a:gd name="T8" fmla="*/ 177 w 191"/>
                  <a:gd name="T9" fmla="*/ 121 h 187"/>
                  <a:gd name="T10" fmla="*/ 71 w 191"/>
                  <a:gd name="T11" fmla="*/ 14 h 187"/>
                  <a:gd name="T12" fmla="*/ 15 w 191"/>
                  <a:gd name="T13" fmla="*/ 18 h 187"/>
                  <a:gd name="T14" fmla="*/ 19 w 191"/>
                  <a:gd name="T15" fmla="*/ 74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1" h="187">
                    <a:moveTo>
                      <a:pt x="19" y="74"/>
                    </a:moveTo>
                    <a:cubicBezTo>
                      <a:pt x="53" y="105"/>
                      <a:pt x="86" y="138"/>
                      <a:pt x="116" y="173"/>
                    </a:cubicBezTo>
                    <a:cubicBezTo>
                      <a:pt x="124" y="182"/>
                      <a:pt x="135" y="187"/>
                      <a:pt x="146" y="187"/>
                    </a:cubicBezTo>
                    <a:cubicBezTo>
                      <a:pt x="155" y="187"/>
                      <a:pt x="165" y="184"/>
                      <a:pt x="172" y="177"/>
                    </a:cubicBezTo>
                    <a:cubicBezTo>
                      <a:pt x="189" y="163"/>
                      <a:pt x="191" y="138"/>
                      <a:pt x="177" y="121"/>
                    </a:cubicBezTo>
                    <a:cubicBezTo>
                      <a:pt x="144" y="83"/>
                      <a:pt x="109" y="47"/>
                      <a:pt x="71" y="14"/>
                    </a:cubicBezTo>
                    <a:cubicBezTo>
                      <a:pt x="55" y="0"/>
                      <a:pt x="29" y="1"/>
                      <a:pt x="15" y="18"/>
                    </a:cubicBezTo>
                    <a:cubicBezTo>
                      <a:pt x="0" y="35"/>
                      <a:pt x="2" y="60"/>
                      <a:pt x="19" y="7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9" name="Freeform 131">
                <a:extLst>
                  <a:ext uri="{FF2B5EF4-FFF2-40B4-BE49-F238E27FC236}">
                    <a16:creationId xmlns:a16="http://schemas.microsoft.com/office/drawing/2014/main" id="{A73FC65C-3C60-4DE3-8D07-69D10451E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6713" y="374650"/>
                <a:ext cx="58738" cy="44450"/>
              </a:xfrm>
              <a:custGeom>
                <a:avLst/>
                <a:gdLst>
                  <a:gd name="T0" fmla="*/ 27 w 173"/>
                  <a:gd name="T1" fmla="*/ 81 h 133"/>
                  <a:gd name="T2" fmla="*/ 105 w 173"/>
                  <a:gd name="T3" fmla="*/ 126 h 133"/>
                  <a:gd name="T4" fmla="*/ 127 w 173"/>
                  <a:gd name="T5" fmla="*/ 133 h 133"/>
                  <a:gd name="T6" fmla="*/ 161 w 173"/>
                  <a:gd name="T7" fmla="*/ 114 h 133"/>
                  <a:gd name="T8" fmla="*/ 149 w 173"/>
                  <a:gd name="T9" fmla="*/ 59 h 133"/>
                  <a:gd name="T10" fmla="*/ 64 w 173"/>
                  <a:gd name="T11" fmla="*/ 10 h 133"/>
                  <a:gd name="T12" fmla="*/ 10 w 173"/>
                  <a:gd name="T13" fmla="*/ 27 h 133"/>
                  <a:gd name="T14" fmla="*/ 27 w 173"/>
                  <a:gd name="T15" fmla="*/ 8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3" h="133">
                    <a:moveTo>
                      <a:pt x="27" y="81"/>
                    </a:moveTo>
                    <a:cubicBezTo>
                      <a:pt x="54" y="95"/>
                      <a:pt x="80" y="110"/>
                      <a:pt x="105" y="126"/>
                    </a:cubicBezTo>
                    <a:cubicBezTo>
                      <a:pt x="112" y="131"/>
                      <a:pt x="119" y="133"/>
                      <a:pt x="127" y="133"/>
                    </a:cubicBezTo>
                    <a:cubicBezTo>
                      <a:pt x="140" y="133"/>
                      <a:pt x="153" y="126"/>
                      <a:pt x="161" y="114"/>
                    </a:cubicBezTo>
                    <a:cubicBezTo>
                      <a:pt x="173" y="96"/>
                      <a:pt x="167" y="71"/>
                      <a:pt x="149" y="59"/>
                    </a:cubicBezTo>
                    <a:cubicBezTo>
                      <a:pt x="121" y="41"/>
                      <a:pt x="93" y="25"/>
                      <a:pt x="64" y="10"/>
                    </a:cubicBezTo>
                    <a:cubicBezTo>
                      <a:pt x="45" y="0"/>
                      <a:pt x="20" y="8"/>
                      <a:pt x="10" y="27"/>
                    </a:cubicBezTo>
                    <a:cubicBezTo>
                      <a:pt x="0" y="47"/>
                      <a:pt x="8" y="71"/>
                      <a:pt x="27" y="8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0" name="Freeform 132">
                <a:extLst>
                  <a:ext uri="{FF2B5EF4-FFF2-40B4-BE49-F238E27FC236}">
                    <a16:creationId xmlns:a16="http://schemas.microsoft.com/office/drawing/2014/main" id="{3BB11FBE-B101-4484-958F-074337940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7976" y="350838"/>
                <a:ext cx="49213" cy="34925"/>
              </a:xfrm>
              <a:custGeom>
                <a:avLst/>
                <a:gdLst>
                  <a:gd name="T0" fmla="*/ 33 w 145"/>
                  <a:gd name="T1" fmla="*/ 83 h 103"/>
                  <a:gd name="T2" fmla="*/ 86 w 145"/>
                  <a:gd name="T3" fmla="*/ 100 h 103"/>
                  <a:gd name="T4" fmla="*/ 100 w 145"/>
                  <a:gd name="T5" fmla="*/ 103 h 103"/>
                  <a:gd name="T6" fmla="*/ 137 w 145"/>
                  <a:gd name="T7" fmla="*/ 76 h 103"/>
                  <a:gd name="T8" fmla="*/ 113 w 145"/>
                  <a:gd name="T9" fmla="*/ 25 h 103"/>
                  <a:gd name="T10" fmla="*/ 56 w 145"/>
                  <a:gd name="T11" fmla="*/ 6 h 103"/>
                  <a:gd name="T12" fmla="*/ 6 w 145"/>
                  <a:gd name="T13" fmla="*/ 34 h 103"/>
                  <a:gd name="T14" fmla="*/ 33 w 145"/>
                  <a:gd name="T15" fmla="*/ 8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103">
                    <a:moveTo>
                      <a:pt x="33" y="83"/>
                    </a:moveTo>
                    <a:cubicBezTo>
                      <a:pt x="51" y="88"/>
                      <a:pt x="69" y="94"/>
                      <a:pt x="86" y="100"/>
                    </a:cubicBezTo>
                    <a:cubicBezTo>
                      <a:pt x="91" y="102"/>
                      <a:pt x="95" y="103"/>
                      <a:pt x="100" y="103"/>
                    </a:cubicBezTo>
                    <a:cubicBezTo>
                      <a:pt x="116" y="103"/>
                      <a:pt x="131" y="92"/>
                      <a:pt x="137" y="76"/>
                    </a:cubicBezTo>
                    <a:cubicBezTo>
                      <a:pt x="145" y="55"/>
                      <a:pt x="134" y="32"/>
                      <a:pt x="113" y="25"/>
                    </a:cubicBezTo>
                    <a:cubicBezTo>
                      <a:pt x="94" y="18"/>
                      <a:pt x="75" y="12"/>
                      <a:pt x="56" y="6"/>
                    </a:cubicBezTo>
                    <a:cubicBezTo>
                      <a:pt x="34" y="0"/>
                      <a:pt x="12" y="12"/>
                      <a:pt x="6" y="34"/>
                    </a:cubicBezTo>
                    <a:cubicBezTo>
                      <a:pt x="0" y="55"/>
                      <a:pt x="12" y="77"/>
                      <a:pt x="33" y="8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1" name="Freeform 133">
                <a:extLst>
                  <a:ext uri="{FF2B5EF4-FFF2-40B4-BE49-F238E27FC236}">
                    <a16:creationId xmlns:a16="http://schemas.microsoft.com/office/drawing/2014/main" id="{338393E4-FFEF-4B55-8B68-533B3C0D2F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8763" y="342900"/>
                <a:ext cx="38100" cy="28575"/>
              </a:xfrm>
              <a:custGeom>
                <a:avLst/>
                <a:gdLst>
                  <a:gd name="T0" fmla="*/ 37 w 112"/>
                  <a:gd name="T1" fmla="*/ 82 h 86"/>
                  <a:gd name="T2" fmla="*/ 63 w 112"/>
                  <a:gd name="T3" fmla="*/ 85 h 86"/>
                  <a:gd name="T4" fmla="*/ 69 w 112"/>
                  <a:gd name="T5" fmla="*/ 86 h 86"/>
                  <a:gd name="T6" fmla="*/ 109 w 112"/>
                  <a:gd name="T7" fmla="*/ 52 h 86"/>
                  <a:gd name="T8" fmla="*/ 75 w 112"/>
                  <a:gd name="T9" fmla="*/ 6 h 86"/>
                  <a:gd name="T10" fmla="*/ 48 w 112"/>
                  <a:gd name="T11" fmla="*/ 2 h 86"/>
                  <a:gd name="T12" fmla="*/ 47 w 112"/>
                  <a:gd name="T13" fmla="*/ 2 h 86"/>
                  <a:gd name="T14" fmla="*/ 2 w 112"/>
                  <a:gd name="T15" fmla="*/ 37 h 86"/>
                  <a:gd name="T16" fmla="*/ 37 w 112"/>
                  <a:gd name="T17" fmla="*/ 82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" h="86">
                    <a:moveTo>
                      <a:pt x="37" y="82"/>
                    </a:moveTo>
                    <a:cubicBezTo>
                      <a:pt x="46" y="83"/>
                      <a:pt x="55" y="84"/>
                      <a:pt x="63" y="85"/>
                    </a:cubicBezTo>
                    <a:cubicBezTo>
                      <a:pt x="65" y="86"/>
                      <a:pt x="67" y="86"/>
                      <a:pt x="69" y="86"/>
                    </a:cubicBezTo>
                    <a:cubicBezTo>
                      <a:pt x="89" y="86"/>
                      <a:pt x="106" y="72"/>
                      <a:pt x="109" y="52"/>
                    </a:cubicBezTo>
                    <a:cubicBezTo>
                      <a:pt x="112" y="30"/>
                      <a:pt x="97" y="10"/>
                      <a:pt x="75" y="6"/>
                    </a:cubicBezTo>
                    <a:cubicBezTo>
                      <a:pt x="66" y="5"/>
                      <a:pt x="57" y="4"/>
                      <a:pt x="48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25" y="0"/>
                      <a:pt x="5" y="15"/>
                      <a:pt x="2" y="37"/>
                    </a:cubicBezTo>
                    <a:cubicBezTo>
                      <a:pt x="0" y="59"/>
                      <a:pt x="16" y="79"/>
                      <a:pt x="37" y="8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2" name="Freeform 134">
                <a:extLst>
                  <a:ext uri="{FF2B5EF4-FFF2-40B4-BE49-F238E27FC236}">
                    <a16:creationId xmlns:a16="http://schemas.microsoft.com/office/drawing/2014/main" id="{33F9454A-E52C-4FEA-B9DA-F65767DAA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7488" y="339725"/>
                <a:ext cx="26988" cy="26988"/>
              </a:xfrm>
              <a:custGeom>
                <a:avLst/>
                <a:gdLst>
                  <a:gd name="T0" fmla="*/ 40 w 81"/>
                  <a:gd name="T1" fmla="*/ 80 h 80"/>
                  <a:gd name="T2" fmla="*/ 41 w 81"/>
                  <a:gd name="T3" fmla="*/ 80 h 80"/>
                  <a:gd name="T4" fmla="*/ 81 w 81"/>
                  <a:gd name="T5" fmla="*/ 40 h 80"/>
                  <a:gd name="T6" fmla="*/ 41 w 81"/>
                  <a:gd name="T7" fmla="*/ 0 h 80"/>
                  <a:gd name="T8" fmla="*/ 40 w 81"/>
                  <a:gd name="T9" fmla="*/ 0 h 80"/>
                  <a:gd name="T10" fmla="*/ 0 w 81"/>
                  <a:gd name="T11" fmla="*/ 40 h 80"/>
                  <a:gd name="T12" fmla="*/ 40 w 81"/>
                  <a:gd name="T13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80">
                    <a:moveTo>
                      <a:pt x="40" y="80"/>
                    </a:moveTo>
                    <a:cubicBezTo>
                      <a:pt x="41" y="80"/>
                      <a:pt x="41" y="80"/>
                      <a:pt x="41" y="80"/>
                    </a:cubicBezTo>
                    <a:cubicBezTo>
                      <a:pt x="63" y="80"/>
                      <a:pt x="81" y="62"/>
                      <a:pt x="81" y="40"/>
                    </a:cubicBezTo>
                    <a:cubicBezTo>
                      <a:pt x="81" y="18"/>
                      <a:pt x="63" y="0"/>
                      <a:pt x="41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3" name="Freeform 135">
                <a:extLst>
                  <a:ext uri="{FF2B5EF4-FFF2-40B4-BE49-F238E27FC236}">
                    <a16:creationId xmlns:a16="http://schemas.microsoft.com/office/drawing/2014/main" id="{2CDEF19E-19A9-4FC7-BD09-3D4C1E046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926" y="576263"/>
                <a:ext cx="74613" cy="57150"/>
              </a:xfrm>
              <a:custGeom>
                <a:avLst/>
                <a:gdLst>
                  <a:gd name="T0" fmla="*/ 204 w 223"/>
                  <a:gd name="T1" fmla="*/ 101 h 172"/>
                  <a:gd name="T2" fmla="*/ 64 w 223"/>
                  <a:gd name="T3" fmla="*/ 10 h 172"/>
                  <a:gd name="T4" fmla="*/ 10 w 223"/>
                  <a:gd name="T5" fmla="*/ 27 h 172"/>
                  <a:gd name="T6" fmla="*/ 27 w 223"/>
                  <a:gd name="T7" fmla="*/ 81 h 172"/>
                  <a:gd name="T8" fmla="*/ 153 w 223"/>
                  <a:gd name="T9" fmla="*/ 163 h 172"/>
                  <a:gd name="T10" fmla="*/ 178 w 223"/>
                  <a:gd name="T11" fmla="*/ 172 h 172"/>
                  <a:gd name="T12" fmla="*/ 210 w 223"/>
                  <a:gd name="T13" fmla="*/ 157 h 172"/>
                  <a:gd name="T14" fmla="*/ 204 w 223"/>
                  <a:gd name="T15" fmla="*/ 101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172">
                    <a:moveTo>
                      <a:pt x="204" y="101"/>
                    </a:moveTo>
                    <a:cubicBezTo>
                      <a:pt x="160" y="66"/>
                      <a:pt x="113" y="36"/>
                      <a:pt x="64" y="10"/>
                    </a:cubicBezTo>
                    <a:cubicBezTo>
                      <a:pt x="45" y="0"/>
                      <a:pt x="20" y="7"/>
                      <a:pt x="10" y="27"/>
                    </a:cubicBezTo>
                    <a:cubicBezTo>
                      <a:pt x="0" y="46"/>
                      <a:pt x="8" y="71"/>
                      <a:pt x="27" y="81"/>
                    </a:cubicBezTo>
                    <a:cubicBezTo>
                      <a:pt x="72" y="104"/>
                      <a:pt x="114" y="132"/>
                      <a:pt x="153" y="163"/>
                    </a:cubicBezTo>
                    <a:cubicBezTo>
                      <a:pt x="161" y="169"/>
                      <a:pt x="170" y="172"/>
                      <a:pt x="178" y="172"/>
                    </a:cubicBezTo>
                    <a:cubicBezTo>
                      <a:pt x="190" y="172"/>
                      <a:pt x="202" y="167"/>
                      <a:pt x="210" y="157"/>
                    </a:cubicBezTo>
                    <a:cubicBezTo>
                      <a:pt x="223" y="140"/>
                      <a:pt x="221" y="115"/>
                      <a:pt x="204" y="10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4" name="Freeform 136">
                <a:extLst>
                  <a:ext uri="{FF2B5EF4-FFF2-40B4-BE49-F238E27FC236}">
                    <a16:creationId xmlns:a16="http://schemas.microsoft.com/office/drawing/2014/main" id="{63913398-9830-46F0-BA14-BD375A201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4488" y="550863"/>
                <a:ext cx="57150" cy="34925"/>
              </a:xfrm>
              <a:custGeom>
                <a:avLst/>
                <a:gdLst>
                  <a:gd name="T0" fmla="*/ 36 w 170"/>
                  <a:gd name="T1" fmla="*/ 83 h 104"/>
                  <a:gd name="T2" fmla="*/ 114 w 170"/>
                  <a:gd name="T3" fmla="*/ 102 h 104"/>
                  <a:gd name="T4" fmla="*/ 125 w 170"/>
                  <a:gd name="T5" fmla="*/ 104 h 104"/>
                  <a:gd name="T6" fmla="*/ 163 w 170"/>
                  <a:gd name="T7" fmla="*/ 75 h 104"/>
                  <a:gd name="T8" fmla="*/ 137 w 170"/>
                  <a:gd name="T9" fmla="*/ 25 h 104"/>
                  <a:gd name="T10" fmla="*/ 51 w 170"/>
                  <a:gd name="T11" fmla="*/ 4 h 104"/>
                  <a:gd name="T12" fmla="*/ 4 w 170"/>
                  <a:gd name="T13" fmla="*/ 36 h 104"/>
                  <a:gd name="T14" fmla="*/ 36 w 170"/>
                  <a:gd name="T15" fmla="*/ 8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0" h="104">
                    <a:moveTo>
                      <a:pt x="36" y="83"/>
                    </a:moveTo>
                    <a:cubicBezTo>
                      <a:pt x="62" y="88"/>
                      <a:pt x="88" y="94"/>
                      <a:pt x="114" y="102"/>
                    </a:cubicBezTo>
                    <a:cubicBezTo>
                      <a:pt x="117" y="103"/>
                      <a:pt x="121" y="104"/>
                      <a:pt x="125" y="104"/>
                    </a:cubicBezTo>
                    <a:cubicBezTo>
                      <a:pt x="142" y="104"/>
                      <a:pt x="158" y="93"/>
                      <a:pt x="163" y="75"/>
                    </a:cubicBezTo>
                    <a:cubicBezTo>
                      <a:pt x="170" y="54"/>
                      <a:pt x="158" y="32"/>
                      <a:pt x="137" y="25"/>
                    </a:cubicBezTo>
                    <a:cubicBezTo>
                      <a:pt x="109" y="17"/>
                      <a:pt x="80" y="10"/>
                      <a:pt x="51" y="4"/>
                    </a:cubicBezTo>
                    <a:cubicBezTo>
                      <a:pt x="29" y="0"/>
                      <a:pt x="8" y="14"/>
                      <a:pt x="4" y="36"/>
                    </a:cubicBezTo>
                    <a:cubicBezTo>
                      <a:pt x="0" y="58"/>
                      <a:pt x="14" y="79"/>
                      <a:pt x="36" y="8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5" name="Freeform 137">
                <a:extLst>
                  <a:ext uri="{FF2B5EF4-FFF2-40B4-BE49-F238E27FC236}">
                    <a16:creationId xmlns:a16="http://schemas.microsoft.com/office/drawing/2014/main" id="{04C91FBE-0B00-4BE6-A3F5-0CFCC4ED3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0351" y="547688"/>
                <a:ext cx="61913" cy="28575"/>
              </a:xfrm>
              <a:custGeom>
                <a:avLst/>
                <a:gdLst>
                  <a:gd name="T0" fmla="*/ 2 w 183"/>
                  <a:gd name="T1" fmla="*/ 51 h 86"/>
                  <a:gd name="T2" fmla="*/ 42 w 183"/>
                  <a:gd name="T3" fmla="*/ 86 h 86"/>
                  <a:gd name="T4" fmla="*/ 47 w 183"/>
                  <a:gd name="T5" fmla="*/ 86 h 86"/>
                  <a:gd name="T6" fmla="*/ 143 w 183"/>
                  <a:gd name="T7" fmla="*/ 80 h 86"/>
                  <a:gd name="T8" fmla="*/ 183 w 183"/>
                  <a:gd name="T9" fmla="*/ 40 h 86"/>
                  <a:gd name="T10" fmla="*/ 143 w 183"/>
                  <a:gd name="T11" fmla="*/ 0 h 86"/>
                  <a:gd name="T12" fmla="*/ 37 w 183"/>
                  <a:gd name="T13" fmla="*/ 6 h 86"/>
                  <a:gd name="T14" fmla="*/ 2 w 183"/>
                  <a:gd name="T15" fmla="*/ 5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3" h="86">
                    <a:moveTo>
                      <a:pt x="2" y="51"/>
                    </a:moveTo>
                    <a:cubicBezTo>
                      <a:pt x="5" y="71"/>
                      <a:pt x="22" y="86"/>
                      <a:pt x="42" y="86"/>
                    </a:cubicBezTo>
                    <a:cubicBezTo>
                      <a:pt x="44" y="86"/>
                      <a:pt x="45" y="86"/>
                      <a:pt x="47" y="86"/>
                    </a:cubicBezTo>
                    <a:cubicBezTo>
                      <a:pt x="79" y="82"/>
                      <a:pt x="111" y="80"/>
                      <a:pt x="143" y="80"/>
                    </a:cubicBezTo>
                    <a:cubicBezTo>
                      <a:pt x="166" y="80"/>
                      <a:pt x="183" y="62"/>
                      <a:pt x="183" y="40"/>
                    </a:cubicBezTo>
                    <a:cubicBezTo>
                      <a:pt x="183" y="18"/>
                      <a:pt x="166" y="0"/>
                      <a:pt x="143" y="0"/>
                    </a:cubicBezTo>
                    <a:cubicBezTo>
                      <a:pt x="108" y="0"/>
                      <a:pt x="72" y="2"/>
                      <a:pt x="37" y="6"/>
                    </a:cubicBezTo>
                    <a:cubicBezTo>
                      <a:pt x="15" y="9"/>
                      <a:pt x="0" y="29"/>
                      <a:pt x="2" y="5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6" name="Freeform 138">
                <a:extLst>
                  <a:ext uri="{FF2B5EF4-FFF2-40B4-BE49-F238E27FC236}">
                    <a16:creationId xmlns:a16="http://schemas.microsoft.com/office/drawing/2014/main" id="{D575A78C-B96C-4477-BC2E-D3CF79534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5901" y="557213"/>
                <a:ext cx="31750" cy="28575"/>
              </a:xfrm>
              <a:custGeom>
                <a:avLst/>
                <a:gdLst>
                  <a:gd name="T0" fmla="*/ 37 w 93"/>
                  <a:gd name="T1" fmla="*/ 6 h 85"/>
                  <a:gd name="T2" fmla="*/ 33 w 93"/>
                  <a:gd name="T3" fmla="*/ 7 h 85"/>
                  <a:gd name="T4" fmla="*/ 7 w 93"/>
                  <a:gd name="T5" fmla="*/ 57 h 85"/>
                  <a:gd name="T6" fmla="*/ 45 w 93"/>
                  <a:gd name="T7" fmla="*/ 85 h 85"/>
                  <a:gd name="T8" fmla="*/ 57 w 93"/>
                  <a:gd name="T9" fmla="*/ 83 h 85"/>
                  <a:gd name="T10" fmla="*/ 60 w 93"/>
                  <a:gd name="T11" fmla="*/ 82 h 85"/>
                  <a:gd name="T12" fmla="*/ 87 w 93"/>
                  <a:gd name="T13" fmla="*/ 33 h 85"/>
                  <a:gd name="T14" fmla="*/ 37 w 93"/>
                  <a:gd name="T15" fmla="*/ 6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3" h="85">
                    <a:moveTo>
                      <a:pt x="37" y="6"/>
                    </a:moveTo>
                    <a:cubicBezTo>
                      <a:pt x="33" y="7"/>
                      <a:pt x="33" y="7"/>
                      <a:pt x="33" y="7"/>
                    </a:cubicBezTo>
                    <a:cubicBezTo>
                      <a:pt x="12" y="13"/>
                      <a:pt x="0" y="36"/>
                      <a:pt x="7" y="57"/>
                    </a:cubicBezTo>
                    <a:cubicBezTo>
                      <a:pt x="12" y="74"/>
                      <a:pt x="28" y="85"/>
                      <a:pt x="45" y="85"/>
                    </a:cubicBezTo>
                    <a:cubicBezTo>
                      <a:pt x="49" y="85"/>
                      <a:pt x="53" y="85"/>
                      <a:pt x="57" y="83"/>
                    </a:cubicBezTo>
                    <a:cubicBezTo>
                      <a:pt x="60" y="82"/>
                      <a:pt x="60" y="82"/>
                      <a:pt x="60" y="82"/>
                    </a:cubicBezTo>
                    <a:cubicBezTo>
                      <a:pt x="81" y="76"/>
                      <a:pt x="93" y="54"/>
                      <a:pt x="87" y="33"/>
                    </a:cubicBezTo>
                    <a:cubicBezTo>
                      <a:pt x="80" y="11"/>
                      <a:pt x="58" y="0"/>
                      <a:pt x="37" y="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7" name="Freeform 139">
                <a:extLst>
                  <a:ext uri="{FF2B5EF4-FFF2-40B4-BE49-F238E27FC236}">
                    <a16:creationId xmlns:a16="http://schemas.microsoft.com/office/drawing/2014/main" id="{368671CB-19E2-48FE-964A-04B5A9D5E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7988" y="488950"/>
                <a:ext cx="79375" cy="69850"/>
              </a:xfrm>
              <a:custGeom>
                <a:avLst/>
                <a:gdLst>
                  <a:gd name="T0" fmla="*/ 13 w 239"/>
                  <a:gd name="T1" fmla="*/ 23 h 209"/>
                  <a:gd name="T2" fmla="*/ 23 w 239"/>
                  <a:gd name="T3" fmla="*/ 78 h 209"/>
                  <a:gd name="T4" fmla="*/ 166 w 239"/>
                  <a:gd name="T5" fmla="*/ 197 h 209"/>
                  <a:gd name="T6" fmla="*/ 195 w 239"/>
                  <a:gd name="T7" fmla="*/ 209 h 209"/>
                  <a:gd name="T8" fmla="*/ 223 w 239"/>
                  <a:gd name="T9" fmla="*/ 197 h 209"/>
                  <a:gd name="T10" fmla="*/ 223 w 239"/>
                  <a:gd name="T11" fmla="*/ 140 h 209"/>
                  <a:gd name="T12" fmla="*/ 68 w 239"/>
                  <a:gd name="T13" fmla="*/ 12 h 209"/>
                  <a:gd name="T14" fmla="*/ 13 w 239"/>
                  <a:gd name="T15" fmla="*/ 23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9" h="209">
                    <a:moveTo>
                      <a:pt x="13" y="23"/>
                    </a:moveTo>
                    <a:cubicBezTo>
                      <a:pt x="0" y="41"/>
                      <a:pt x="5" y="66"/>
                      <a:pt x="23" y="78"/>
                    </a:cubicBezTo>
                    <a:cubicBezTo>
                      <a:pt x="74" y="113"/>
                      <a:pt x="123" y="153"/>
                      <a:pt x="166" y="197"/>
                    </a:cubicBezTo>
                    <a:cubicBezTo>
                      <a:pt x="174" y="205"/>
                      <a:pt x="184" y="209"/>
                      <a:pt x="195" y="209"/>
                    </a:cubicBezTo>
                    <a:cubicBezTo>
                      <a:pt x="205" y="209"/>
                      <a:pt x="215" y="205"/>
                      <a:pt x="223" y="197"/>
                    </a:cubicBezTo>
                    <a:cubicBezTo>
                      <a:pt x="239" y="181"/>
                      <a:pt x="239" y="156"/>
                      <a:pt x="223" y="140"/>
                    </a:cubicBezTo>
                    <a:cubicBezTo>
                      <a:pt x="176" y="93"/>
                      <a:pt x="124" y="50"/>
                      <a:pt x="68" y="12"/>
                    </a:cubicBezTo>
                    <a:cubicBezTo>
                      <a:pt x="50" y="0"/>
                      <a:pt x="25" y="5"/>
                      <a:pt x="13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8" name="Freeform 140">
                <a:extLst>
                  <a:ext uri="{FF2B5EF4-FFF2-40B4-BE49-F238E27FC236}">
                    <a16:creationId xmlns:a16="http://schemas.microsoft.com/office/drawing/2014/main" id="{A242E1CD-7DCD-4E9A-85D3-E6D9E8A2B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47026" y="447675"/>
                <a:ext cx="63500" cy="42863"/>
              </a:xfrm>
              <a:custGeom>
                <a:avLst/>
                <a:gdLst>
                  <a:gd name="T0" fmla="*/ 148 w 194"/>
                  <a:gd name="T1" fmla="*/ 127 h 127"/>
                  <a:gd name="T2" fmla="*/ 184 w 194"/>
                  <a:gd name="T3" fmla="*/ 104 h 127"/>
                  <a:gd name="T4" fmla="*/ 165 w 194"/>
                  <a:gd name="T5" fmla="*/ 51 h 127"/>
                  <a:gd name="T6" fmla="*/ 58 w 194"/>
                  <a:gd name="T7" fmla="*/ 7 h 127"/>
                  <a:gd name="T8" fmla="*/ 7 w 194"/>
                  <a:gd name="T9" fmla="*/ 32 h 127"/>
                  <a:gd name="T10" fmla="*/ 32 w 194"/>
                  <a:gd name="T11" fmla="*/ 83 h 127"/>
                  <a:gd name="T12" fmla="*/ 131 w 194"/>
                  <a:gd name="T13" fmla="*/ 123 h 127"/>
                  <a:gd name="T14" fmla="*/ 148 w 194"/>
                  <a:gd name="T15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127">
                    <a:moveTo>
                      <a:pt x="148" y="127"/>
                    </a:moveTo>
                    <a:cubicBezTo>
                      <a:pt x="163" y="127"/>
                      <a:pt x="177" y="118"/>
                      <a:pt x="184" y="104"/>
                    </a:cubicBezTo>
                    <a:cubicBezTo>
                      <a:pt x="194" y="84"/>
                      <a:pt x="185" y="60"/>
                      <a:pt x="165" y="51"/>
                    </a:cubicBezTo>
                    <a:cubicBezTo>
                      <a:pt x="130" y="34"/>
                      <a:pt x="94" y="20"/>
                      <a:pt x="58" y="7"/>
                    </a:cubicBezTo>
                    <a:cubicBezTo>
                      <a:pt x="37" y="0"/>
                      <a:pt x="14" y="11"/>
                      <a:pt x="7" y="32"/>
                    </a:cubicBezTo>
                    <a:cubicBezTo>
                      <a:pt x="0" y="53"/>
                      <a:pt x="11" y="76"/>
                      <a:pt x="32" y="83"/>
                    </a:cubicBezTo>
                    <a:cubicBezTo>
                      <a:pt x="65" y="94"/>
                      <a:pt x="99" y="108"/>
                      <a:pt x="131" y="123"/>
                    </a:cubicBezTo>
                    <a:cubicBezTo>
                      <a:pt x="137" y="126"/>
                      <a:pt x="142" y="127"/>
                      <a:pt x="148" y="1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9" name="Freeform 141">
                <a:extLst>
                  <a:ext uri="{FF2B5EF4-FFF2-40B4-BE49-F238E27FC236}">
                    <a16:creationId xmlns:a16="http://schemas.microsoft.com/office/drawing/2014/main" id="{76D798F2-C106-47A3-B53B-C3C2A7986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4001" y="433388"/>
                <a:ext cx="53975" cy="30163"/>
              </a:xfrm>
              <a:custGeom>
                <a:avLst/>
                <a:gdLst>
                  <a:gd name="T0" fmla="*/ 38 w 158"/>
                  <a:gd name="T1" fmla="*/ 81 h 92"/>
                  <a:gd name="T2" fmla="*/ 107 w 158"/>
                  <a:gd name="T3" fmla="*/ 92 h 92"/>
                  <a:gd name="T4" fmla="*/ 114 w 158"/>
                  <a:gd name="T5" fmla="*/ 92 h 92"/>
                  <a:gd name="T6" fmla="*/ 154 w 158"/>
                  <a:gd name="T7" fmla="*/ 59 h 92"/>
                  <a:gd name="T8" fmla="*/ 122 w 158"/>
                  <a:gd name="T9" fmla="*/ 13 h 92"/>
                  <a:gd name="T10" fmla="*/ 47 w 158"/>
                  <a:gd name="T11" fmla="*/ 2 h 92"/>
                  <a:gd name="T12" fmla="*/ 2 w 158"/>
                  <a:gd name="T13" fmla="*/ 37 h 92"/>
                  <a:gd name="T14" fmla="*/ 38 w 158"/>
                  <a:gd name="T15" fmla="*/ 8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8" h="92">
                    <a:moveTo>
                      <a:pt x="38" y="81"/>
                    </a:moveTo>
                    <a:cubicBezTo>
                      <a:pt x="61" y="84"/>
                      <a:pt x="84" y="87"/>
                      <a:pt x="107" y="92"/>
                    </a:cubicBezTo>
                    <a:cubicBezTo>
                      <a:pt x="110" y="92"/>
                      <a:pt x="112" y="92"/>
                      <a:pt x="114" y="92"/>
                    </a:cubicBezTo>
                    <a:cubicBezTo>
                      <a:pt x="133" y="92"/>
                      <a:pt x="150" y="79"/>
                      <a:pt x="154" y="59"/>
                    </a:cubicBezTo>
                    <a:cubicBezTo>
                      <a:pt x="158" y="38"/>
                      <a:pt x="143" y="17"/>
                      <a:pt x="122" y="13"/>
                    </a:cubicBezTo>
                    <a:cubicBezTo>
                      <a:pt x="97" y="8"/>
                      <a:pt x="72" y="5"/>
                      <a:pt x="47" y="2"/>
                    </a:cubicBezTo>
                    <a:cubicBezTo>
                      <a:pt x="25" y="0"/>
                      <a:pt x="5" y="15"/>
                      <a:pt x="2" y="37"/>
                    </a:cubicBezTo>
                    <a:cubicBezTo>
                      <a:pt x="0" y="59"/>
                      <a:pt x="16" y="79"/>
                      <a:pt x="38" y="8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" name="Freeform 142">
                <a:extLst>
                  <a:ext uri="{FF2B5EF4-FFF2-40B4-BE49-F238E27FC236}">
                    <a16:creationId xmlns:a16="http://schemas.microsoft.com/office/drawing/2014/main" id="{567932B0-998E-4CA5-A4D9-5A8ED9C706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7488" y="431800"/>
                <a:ext cx="26988" cy="26988"/>
              </a:xfrm>
              <a:custGeom>
                <a:avLst/>
                <a:gdLst>
                  <a:gd name="T0" fmla="*/ 40 w 81"/>
                  <a:gd name="T1" fmla="*/ 80 h 80"/>
                  <a:gd name="T2" fmla="*/ 41 w 81"/>
                  <a:gd name="T3" fmla="*/ 80 h 80"/>
                  <a:gd name="T4" fmla="*/ 81 w 81"/>
                  <a:gd name="T5" fmla="*/ 40 h 80"/>
                  <a:gd name="T6" fmla="*/ 41 w 81"/>
                  <a:gd name="T7" fmla="*/ 0 h 80"/>
                  <a:gd name="T8" fmla="*/ 40 w 81"/>
                  <a:gd name="T9" fmla="*/ 0 h 80"/>
                  <a:gd name="T10" fmla="*/ 0 w 81"/>
                  <a:gd name="T11" fmla="*/ 40 h 80"/>
                  <a:gd name="T12" fmla="*/ 40 w 81"/>
                  <a:gd name="T13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80">
                    <a:moveTo>
                      <a:pt x="40" y="80"/>
                    </a:moveTo>
                    <a:cubicBezTo>
                      <a:pt x="41" y="80"/>
                      <a:pt x="41" y="80"/>
                      <a:pt x="41" y="80"/>
                    </a:cubicBezTo>
                    <a:cubicBezTo>
                      <a:pt x="63" y="80"/>
                      <a:pt x="81" y="62"/>
                      <a:pt x="81" y="40"/>
                    </a:cubicBezTo>
                    <a:cubicBezTo>
                      <a:pt x="81" y="18"/>
                      <a:pt x="63" y="0"/>
                      <a:pt x="41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64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9;p14">
            <a:extLst>
              <a:ext uri="{FF2B5EF4-FFF2-40B4-BE49-F238E27FC236}">
                <a16:creationId xmlns:a16="http://schemas.microsoft.com/office/drawing/2014/main" id="{A01E0FE4-AAB9-C720-CB8F-7B30DCCFE071}"/>
              </a:ext>
            </a:extLst>
          </p:cNvPr>
          <p:cNvSpPr txBox="1">
            <a:spLocks/>
          </p:cNvSpPr>
          <p:nvPr/>
        </p:nvSpPr>
        <p:spPr>
          <a:xfrm>
            <a:off x="128522" y="66694"/>
            <a:ext cx="8852191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400" dirty="0">
                <a:solidFill>
                  <a:schemeClr val="dk1"/>
                </a:solidFill>
              </a:rPr>
              <a:t>Torch: Forging the Path in Deep Learning Advancement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0FBA70-41C9-4899-8839-3D9817987431}"/>
              </a:ext>
            </a:extLst>
          </p:cNvPr>
          <p:cNvCxnSpPr>
            <a:cxnSpLocks/>
          </p:cNvCxnSpPr>
          <p:nvPr/>
        </p:nvCxnSpPr>
        <p:spPr>
          <a:xfrm>
            <a:off x="2309487" y="2669380"/>
            <a:ext cx="87678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4F4893-A7B7-48F1-B044-7695D2E0B69F}"/>
              </a:ext>
            </a:extLst>
          </p:cNvPr>
          <p:cNvCxnSpPr>
            <a:cxnSpLocks/>
          </p:cNvCxnSpPr>
          <p:nvPr/>
        </p:nvCxnSpPr>
        <p:spPr>
          <a:xfrm>
            <a:off x="2311696" y="3499832"/>
            <a:ext cx="87457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F5C96F4-2288-463D-A544-5765B8CCCE09}"/>
              </a:ext>
            </a:extLst>
          </p:cNvPr>
          <p:cNvCxnSpPr>
            <a:cxnSpLocks/>
          </p:cNvCxnSpPr>
          <p:nvPr/>
        </p:nvCxnSpPr>
        <p:spPr>
          <a:xfrm>
            <a:off x="2308319" y="1838928"/>
            <a:ext cx="879117" cy="630258"/>
          </a:xfrm>
          <a:prstGeom prst="bentConnector3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ame 19">
            <a:extLst>
              <a:ext uri="{FF2B5EF4-FFF2-40B4-BE49-F238E27FC236}">
                <a16:creationId xmlns:a16="http://schemas.microsoft.com/office/drawing/2014/main" id="{D96B9697-BE26-41DD-BE24-8D8950DDF568}"/>
              </a:ext>
            </a:extLst>
          </p:cNvPr>
          <p:cNvSpPr/>
          <p:nvPr/>
        </p:nvSpPr>
        <p:spPr>
          <a:xfrm>
            <a:off x="3186269" y="2303368"/>
            <a:ext cx="1567180" cy="1562476"/>
          </a:xfrm>
          <a:prstGeom prst="frame">
            <a:avLst>
              <a:gd name="adj1" fmla="val 100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EAE428-FEF8-4F03-A86F-0CB0E32AFF59}"/>
              </a:ext>
            </a:extLst>
          </p:cNvPr>
          <p:cNvGrpSpPr/>
          <p:nvPr/>
        </p:nvGrpSpPr>
        <p:grpSpPr>
          <a:xfrm>
            <a:off x="3310253" y="2439287"/>
            <a:ext cx="1319213" cy="1290638"/>
            <a:chOff x="2020094" y="2683292"/>
            <a:chExt cx="1319213" cy="1290638"/>
          </a:xfrm>
        </p:grpSpPr>
        <p:sp>
          <p:nvSpPr>
            <p:cNvPr id="57" name="Freeform 179">
              <a:extLst>
                <a:ext uri="{FF2B5EF4-FFF2-40B4-BE49-F238E27FC236}">
                  <a16:creationId xmlns:a16="http://schemas.microsoft.com/office/drawing/2014/main" id="{E48AA2AE-803C-4B83-9299-D66CD11468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0094" y="2683292"/>
              <a:ext cx="349250" cy="584200"/>
            </a:xfrm>
            <a:custGeom>
              <a:avLst/>
              <a:gdLst>
                <a:gd name="T0" fmla="*/ 407 w 407"/>
                <a:gd name="T1" fmla="*/ 368 h 684"/>
                <a:gd name="T2" fmla="*/ 407 w 407"/>
                <a:gd name="T3" fmla="*/ 360 h 684"/>
                <a:gd name="T4" fmla="*/ 389 w 407"/>
                <a:gd name="T5" fmla="*/ 338 h 684"/>
                <a:gd name="T6" fmla="*/ 362 w 407"/>
                <a:gd name="T7" fmla="*/ 360 h 684"/>
                <a:gd name="T8" fmla="*/ 362 w 407"/>
                <a:gd name="T9" fmla="*/ 550 h 684"/>
                <a:gd name="T10" fmla="*/ 45 w 407"/>
                <a:gd name="T11" fmla="*/ 550 h 684"/>
                <a:gd name="T12" fmla="*/ 45 w 407"/>
                <a:gd name="T13" fmla="*/ 135 h 684"/>
                <a:gd name="T14" fmla="*/ 362 w 407"/>
                <a:gd name="T15" fmla="*/ 135 h 684"/>
                <a:gd name="T16" fmla="*/ 362 w 407"/>
                <a:gd name="T17" fmla="*/ 267 h 684"/>
                <a:gd name="T18" fmla="*/ 379 w 407"/>
                <a:gd name="T19" fmla="*/ 290 h 684"/>
                <a:gd name="T20" fmla="*/ 407 w 407"/>
                <a:gd name="T21" fmla="*/ 268 h 684"/>
                <a:gd name="T22" fmla="*/ 407 w 407"/>
                <a:gd name="T23" fmla="*/ 58 h 684"/>
                <a:gd name="T24" fmla="*/ 349 w 407"/>
                <a:gd name="T25" fmla="*/ 0 h 684"/>
                <a:gd name="T26" fmla="*/ 58 w 407"/>
                <a:gd name="T27" fmla="*/ 0 h 684"/>
                <a:gd name="T28" fmla="*/ 0 w 407"/>
                <a:gd name="T29" fmla="*/ 58 h 684"/>
                <a:gd name="T30" fmla="*/ 0 w 407"/>
                <a:gd name="T31" fmla="*/ 627 h 684"/>
                <a:gd name="T32" fmla="*/ 57 w 407"/>
                <a:gd name="T33" fmla="*/ 684 h 684"/>
                <a:gd name="T34" fmla="*/ 349 w 407"/>
                <a:gd name="T35" fmla="*/ 684 h 684"/>
                <a:gd name="T36" fmla="*/ 407 w 407"/>
                <a:gd name="T37" fmla="*/ 627 h 684"/>
                <a:gd name="T38" fmla="*/ 407 w 407"/>
                <a:gd name="T39" fmla="*/ 511 h 684"/>
                <a:gd name="T40" fmla="*/ 407 w 407"/>
                <a:gd name="T41" fmla="*/ 511 h 684"/>
                <a:gd name="T42" fmla="*/ 407 w 407"/>
                <a:gd name="T43" fmla="*/ 466 h 684"/>
                <a:gd name="T44" fmla="*/ 407 w 407"/>
                <a:gd name="T45" fmla="*/ 368 h 684"/>
                <a:gd name="T46" fmla="*/ 45 w 407"/>
                <a:gd name="T47" fmla="*/ 58 h 684"/>
                <a:gd name="T48" fmla="*/ 58 w 407"/>
                <a:gd name="T49" fmla="*/ 45 h 684"/>
                <a:gd name="T50" fmla="*/ 349 w 407"/>
                <a:gd name="T51" fmla="*/ 45 h 684"/>
                <a:gd name="T52" fmla="*/ 362 w 407"/>
                <a:gd name="T53" fmla="*/ 58 h 684"/>
                <a:gd name="T54" fmla="*/ 362 w 407"/>
                <a:gd name="T55" fmla="*/ 90 h 684"/>
                <a:gd name="T56" fmla="*/ 45 w 407"/>
                <a:gd name="T57" fmla="*/ 90 h 684"/>
                <a:gd name="T58" fmla="*/ 45 w 407"/>
                <a:gd name="T59" fmla="*/ 58 h 684"/>
                <a:gd name="T60" fmla="*/ 362 w 407"/>
                <a:gd name="T61" fmla="*/ 627 h 684"/>
                <a:gd name="T62" fmla="*/ 349 w 407"/>
                <a:gd name="T63" fmla="*/ 639 h 684"/>
                <a:gd name="T64" fmla="*/ 58 w 407"/>
                <a:gd name="T65" fmla="*/ 639 h 684"/>
                <a:gd name="T66" fmla="*/ 45 w 407"/>
                <a:gd name="T67" fmla="*/ 627 h 684"/>
                <a:gd name="T68" fmla="*/ 45 w 407"/>
                <a:gd name="T69" fmla="*/ 595 h 684"/>
                <a:gd name="T70" fmla="*/ 362 w 407"/>
                <a:gd name="T71" fmla="*/ 595 h 684"/>
                <a:gd name="T72" fmla="*/ 362 w 407"/>
                <a:gd name="T73" fmla="*/ 627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7" h="684">
                  <a:moveTo>
                    <a:pt x="407" y="368"/>
                  </a:moveTo>
                  <a:cubicBezTo>
                    <a:pt x="407" y="360"/>
                    <a:pt x="407" y="360"/>
                    <a:pt x="407" y="360"/>
                  </a:cubicBezTo>
                  <a:cubicBezTo>
                    <a:pt x="407" y="350"/>
                    <a:pt x="399" y="340"/>
                    <a:pt x="389" y="338"/>
                  </a:cubicBezTo>
                  <a:cubicBezTo>
                    <a:pt x="374" y="335"/>
                    <a:pt x="362" y="346"/>
                    <a:pt x="362" y="360"/>
                  </a:cubicBezTo>
                  <a:cubicBezTo>
                    <a:pt x="362" y="550"/>
                    <a:pt x="362" y="550"/>
                    <a:pt x="362" y="550"/>
                  </a:cubicBez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2" y="135"/>
                    <a:pt x="362" y="135"/>
                    <a:pt x="362" y="135"/>
                  </a:cubicBezTo>
                  <a:cubicBezTo>
                    <a:pt x="362" y="267"/>
                    <a:pt x="362" y="267"/>
                    <a:pt x="362" y="267"/>
                  </a:cubicBezTo>
                  <a:cubicBezTo>
                    <a:pt x="362" y="278"/>
                    <a:pt x="369" y="288"/>
                    <a:pt x="379" y="290"/>
                  </a:cubicBezTo>
                  <a:cubicBezTo>
                    <a:pt x="394" y="293"/>
                    <a:pt x="407" y="282"/>
                    <a:pt x="407" y="268"/>
                  </a:cubicBezTo>
                  <a:cubicBezTo>
                    <a:pt x="407" y="58"/>
                    <a:pt x="407" y="58"/>
                    <a:pt x="407" y="58"/>
                  </a:cubicBezTo>
                  <a:cubicBezTo>
                    <a:pt x="407" y="26"/>
                    <a:pt x="381" y="0"/>
                    <a:pt x="34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7" y="684"/>
                  </a:cubicBezTo>
                  <a:cubicBezTo>
                    <a:pt x="349" y="684"/>
                    <a:pt x="349" y="684"/>
                    <a:pt x="349" y="684"/>
                  </a:cubicBezTo>
                  <a:cubicBezTo>
                    <a:pt x="381" y="684"/>
                    <a:pt x="407" y="658"/>
                    <a:pt x="407" y="627"/>
                  </a:cubicBezTo>
                  <a:cubicBezTo>
                    <a:pt x="407" y="511"/>
                    <a:pt x="407" y="511"/>
                    <a:pt x="407" y="511"/>
                  </a:cubicBezTo>
                  <a:cubicBezTo>
                    <a:pt x="407" y="511"/>
                    <a:pt x="407" y="511"/>
                    <a:pt x="407" y="511"/>
                  </a:cubicBezTo>
                  <a:cubicBezTo>
                    <a:pt x="407" y="466"/>
                    <a:pt x="407" y="466"/>
                    <a:pt x="407" y="466"/>
                  </a:cubicBezTo>
                  <a:lnTo>
                    <a:pt x="407" y="368"/>
                  </a:lnTo>
                  <a:close/>
                  <a:moveTo>
                    <a:pt x="45" y="58"/>
                  </a:move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2" y="51"/>
                    <a:pt x="362" y="58"/>
                  </a:cubicBezTo>
                  <a:cubicBezTo>
                    <a:pt x="362" y="90"/>
                    <a:pt x="362" y="90"/>
                    <a:pt x="362" y="90"/>
                  </a:cubicBezTo>
                  <a:cubicBezTo>
                    <a:pt x="45" y="90"/>
                    <a:pt x="45" y="90"/>
                    <a:pt x="45" y="90"/>
                  </a:cubicBezTo>
                  <a:lnTo>
                    <a:pt x="45" y="58"/>
                  </a:lnTo>
                  <a:close/>
                  <a:moveTo>
                    <a:pt x="362" y="627"/>
                  </a:moveTo>
                  <a:cubicBezTo>
                    <a:pt x="362" y="633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2" y="595"/>
                    <a:pt x="362" y="595"/>
                    <a:pt x="362" y="595"/>
                  </a:cubicBezTo>
                  <a:lnTo>
                    <a:pt x="362" y="6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Freeform 181">
              <a:extLst>
                <a:ext uri="{FF2B5EF4-FFF2-40B4-BE49-F238E27FC236}">
                  <a16:creationId xmlns:a16="http://schemas.microsoft.com/office/drawing/2014/main" id="{C81BCD85-5385-4AB2-96C8-D5618CA252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5869" y="2683292"/>
              <a:ext cx="347663" cy="584200"/>
            </a:xfrm>
            <a:custGeom>
              <a:avLst/>
              <a:gdLst>
                <a:gd name="T0" fmla="*/ 406 w 406"/>
                <a:gd name="T1" fmla="*/ 466 h 684"/>
                <a:gd name="T2" fmla="*/ 406 w 406"/>
                <a:gd name="T3" fmla="*/ 368 h 684"/>
                <a:gd name="T4" fmla="*/ 406 w 406"/>
                <a:gd name="T5" fmla="*/ 58 h 684"/>
                <a:gd name="T6" fmla="*/ 349 w 406"/>
                <a:gd name="T7" fmla="*/ 0 h 684"/>
                <a:gd name="T8" fmla="*/ 58 w 406"/>
                <a:gd name="T9" fmla="*/ 0 h 684"/>
                <a:gd name="T10" fmla="*/ 0 w 406"/>
                <a:gd name="T11" fmla="*/ 58 h 684"/>
                <a:gd name="T12" fmla="*/ 0 w 406"/>
                <a:gd name="T13" fmla="*/ 368 h 684"/>
                <a:gd name="T14" fmla="*/ 0 w 406"/>
                <a:gd name="T15" fmla="*/ 466 h 684"/>
                <a:gd name="T16" fmla="*/ 0 w 406"/>
                <a:gd name="T17" fmla="*/ 511 h 684"/>
                <a:gd name="T18" fmla="*/ 0 w 406"/>
                <a:gd name="T19" fmla="*/ 540 h 684"/>
                <a:gd name="T20" fmla="*/ 0 w 406"/>
                <a:gd name="T21" fmla="*/ 627 h 684"/>
                <a:gd name="T22" fmla="*/ 57 w 406"/>
                <a:gd name="T23" fmla="*/ 684 h 684"/>
                <a:gd name="T24" fmla="*/ 349 w 406"/>
                <a:gd name="T25" fmla="*/ 684 h 684"/>
                <a:gd name="T26" fmla="*/ 406 w 406"/>
                <a:gd name="T27" fmla="*/ 627 h 684"/>
                <a:gd name="T28" fmla="*/ 406 w 406"/>
                <a:gd name="T29" fmla="*/ 540 h 684"/>
                <a:gd name="T30" fmla="*/ 406 w 406"/>
                <a:gd name="T31" fmla="*/ 511 h 684"/>
                <a:gd name="T32" fmla="*/ 406 w 406"/>
                <a:gd name="T33" fmla="*/ 466 h 684"/>
                <a:gd name="T34" fmla="*/ 361 w 406"/>
                <a:gd name="T35" fmla="*/ 627 h 684"/>
                <a:gd name="T36" fmla="*/ 349 w 406"/>
                <a:gd name="T37" fmla="*/ 639 h 684"/>
                <a:gd name="T38" fmla="*/ 58 w 406"/>
                <a:gd name="T39" fmla="*/ 639 h 684"/>
                <a:gd name="T40" fmla="*/ 45 w 406"/>
                <a:gd name="T41" fmla="*/ 627 h 684"/>
                <a:gd name="T42" fmla="*/ 45 w 406"/>
                <a:gd name="T43" fmla="*/ 595 h 684"/>
                <a:gd name="T44" fmla="*/ 361 w 406"/>
                <a:gd name="T45" fmla="*/ 595 h 684"/>
                <a:gd name="T46" fmla="*/ 361 w 406"/>
                <a:gd name="T47" fmla="*/ 627 h 684"/>
                <a:gd name="T48" fmla="*/ 361 w 406"/>
                <a:gd name="T49" fmla="*/ 550 h 684"/>
                <a:gd name="T50" fmla="*/ 45 w 406"/>
                <a:gd name="T51" fmla="*/ 550 h 684"/>
                <a:gd name="T52" fmla="*/ 45 w 406"/>
                <a:gd name="T53" fmla="*/ 135 h 684"/>
                <a:gd name="T54" fmla="*/ 361 w 406"/>
                <a:gd name="T55" fmla="*/ 135 h 684"/>
                <a:gd name="T56" fmla="*/ 361 w 406"/>
                <a:gd name="T57" fmla="*/ 550 h 684"/>
                <a:gd name="T58" fmla="*/ 361 w 406"/>
                <a:gd name="T59" fmla="*/ 90 h 684"/>
                <a:gd name="T60" fmla="*/ 45 w 406"/>
                <a:gd name="T61" fmla="*/ 90 h 684"/>
                <a:gd name="T62" fmla="*/ 45 w 406"/>
                <a:gd name="T63" fmla="*/ 58 h 684"/>
                <a:gd name="T64" fmla="*/ 58 w 406"/>
                <a:gd name="T65" fmla="*/ 45 h 684"/>
                <a:gd name="T66" fmla="*/ 349 w 406"/>
                <a:gd name="T67" fmla="*/ 45 h 684"/>
                <a:gd name="T68" fmla="*/ 361 w 406"/>
                <a:gd name="T69" fmla="*/ 58 h 684"/>
                <a:gd name="T70" fmla="*/ 361 w 406"/>
                <a:gd name="T71" fmla="*/ 9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6" h="684">
                  <a:moveTo>
                    <a:pt x="406" y="466"/>
                  </a:moveTo>
                  <a:cubicBezTo>
                    <a:pt x="406" y="368"/>
                    <a:pt x="406" y="368"/>
                    <a:pt x="406" y="368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26"/>
                    <a:pt x="381" y="0"/>
                    <a:pt x="34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511"/>
                    <a:pt x="0" y="511"/>
                    <a:pt x="0" y="511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7" y="684"/>
                  </a:cubicBezTo>
                  <a:cubicBezTo>
                    <a:pt x="349" y="684"/>
                    <a:pt x="349" y="684"/>
                    <a:pt x="349" y="684"/>
                  </a:cubicBezTo>
                  <a:cubicBezTo>
                    <a:pt x="381" y="684"/>
                    <a:pt x="406" y="658"/>
                    <a:pt x="406" y="627"/>
                  </a:cubicBezTo>
                  <a:cubicBezTo>
                    <a:pt x="406" y="540"/>
                    <a:pt x="406" y="540"/>
                    <a:pt x="406" y="540"/>
                  </a:cubicBezTo>
                  <a:cubicBezTo>
                    <a:pt x="406" y="511"/>
                    <a:pt x="406" y="511"/>
                    <a:pt x="406" y="511"/>
                  </a:cubicBezTo>
                  <a:lnTo>
                    <a:pt x="406" y="466"/>
                  </a:lnTo>
                  <a:close/>
                  <a:moveTo>
                    <a:pt x="361" y="627"/>
                  </a:moveTo>
                  <a:cubicBezTo>
                    <a:pt x="361" y="634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1" y="595"/>
                    <a:pt x="361" y="595"/>
                    <a:pt x="361" y="595"/>
                  </a:cubicBezTo>
                  <a:lnTo>
                    <a:pt x="361" y="627"/>
                  </a:lnTo>
                  <a:close/>
                  <a:moveTo>
                    <a:pt x="361" y="550"/>
                  </a:move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1" y="135"/>
                    <a:pt x="361" y="135"/>
                    <a:pt x="361" y="135"/>
                  </a:cubicBezTo>
                  <a:lnTo>
                    <a:pt x="361" y="550"/>
                  </a:lnTo>
                  <a:close/>
                  <a:moveTo>
                    <a:pt x="361" y="90"/>
                  </a:moveTo>
                  <a:cubicBezTo>
                    <a:pt x="45" y="90"/>
                    <a:pt x="45" y="90"/>
                    <a:pt x="45" y="9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1" y="51"/>
                    <a:pt x="361" y="58"/>
                  </a:cubicBezTo>
                  <a:lnTo>
                    <a:pt x="361" y="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Freeform 182">
              <a:extLst>
                <a:ext uri="{FF2B5EF4-FFF2-40B4-BE49-F238E27FC236}">
                  <a16:creationId xmlns:a16="http://schemas.microsoft.com/office/drawing/2014/main" id="{A7724A17-9BFF-4645-9606-C8E224A04A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0057" y="2683292"/>
              <a:ext cx="349250" cy="584200"/>
            </a:xfrm>
            <a:custGeom>
              <a:avLst/>
              <a:gdLst>
                <a:gd name="T0" fmla="*/ 349 w 407"/>
                <a:gd name="T1" fmla="*/ 0 h 684"/>
                <a:gd name="T2" fmla="*/ 58 w 407"/>
                <a:gd name="T3" fmla="*/ 0 h 684"/>
                <a:gd name="T4" fmla="*/ 0 w 407"/>
                <a:gd name="T5" fmla="*/ 58 h 684"/>
                <a:gd name="T6" fmla="*/ 0 w 407"/>
                <a:gd name="T7" fmla="*/ 368 h 684"/>
                <a:gd name="T8" fmla="*/ 0 w 407"/>
                <a:gd name="T9" fmla="*/ 466 h 684"/>
                <a:gd name="T10" fmla="*/ 0 w 407"/>
                <a:gd name="T11" fmla="*/ 511 h 684"/>
                <a:gd name="T12" fmla="*/ 0 w 407"/>
                <a:gd name="T13" fmla="*/ 540 h 684"/>
                <a:gd name="T14" fmla="*/ 0 w 407"/>
                <a:gd name="T15" fmla="*/ 627 h 684"/>
                <a:gd name="T16" fmla="*/ 58 w 407"/>
                <a:gd name="T17" fmla="*/ 684 h 684"/>
                <a:gd name="T18" fmla="*/ 350 w 407"/>
                <a:gd name="T19" fmla="*/ 684 h 684"/>
                <a:gd name="T20" fmla="*/ 407 w 407"/>
                <a:gd name="T21" fmla="*/ 627 h 684"/>
                <a:gd name="T22" fmla="*/ 407 w 407"/>
                <a:gd name="T23" fmla="*/ 58 h 684"/>
                <a:gd name="T24" fmla="*/ 349 w 407"/>
                <a:gd name="T25" fmla="*/ 0 h 684"/>
                <a:gd name="T26" fmla="*/ 362 w 407"/>
                <a:gd name="T27" fmla="*/ 627 h 684"/>
                <a:gd name="T28" fmla="*/ 349 w 407"/>
                <a:gd name="T29" fmla="*/ 639 h 684"/>
                <a:gd name="T30" fmla="*/ 58 w 407"/>
                <a:gd name="T31" fmla="*/ 639 h 684"/>
                <a:gd name="T32" fmla="*/ 45 w 407"/>
                <a:gd name="T33" fmla="*/ 627 h 684"/>
                <a:gd name="T34" fmla="*/ 45 w 407"/>
                <a:gd name="T35" fmla="*/ 595 h 684"/>
                <a:gd name="T36" fmla="*/ 362 w 407"/>
                <a:gd name="T37" fmla="*/ 595 h 684"/>
                <a:gd name="T38" fmla="*/ 362 w 407"/>
                <a:gd name="T39" fmla="*/ 627 h 684"/>
                <a:gd name="T40" fmla="*/ 362 w 407"/>
                <a:gd name="T41" fmla="*/ 550 h 684"/>
                <a:gd name="T42" fmla="*/ 45 w 407"/>
                <a:gd name="T43" fmla="*/ 550 h 684"/>
                <a:gd name="T44" fmla="*/ 45 w 407"/>
                <a:gd name="T45" fmla="*/ 135 h 684"/>
                <a:gd name="T46" fmla="*/ 362 w 407"/>
                <a:gd name="T47" fmla="*/ 135 h 684"/>
                <a:gd name="T48" fmla="*/ 362 w 407"/>
                <a:gd name="T49" fmla="*/ 550 h 684"/>
                <a:gd name="T50" fmla="*/ 362 w 407"/>
                <a:gd name="T51" fmla="*/ 90 h 684"/>
                <a:gd name="T52" fmla="*/ 45 w 407"/>
                <a:gd name="T53" fmla="*/ 90 h 684"/>
                <a:gd name="T54" fmla="*/ 45 w 407"/>
                <a:gd name="T55" fmla="*/ 58 h 684"/>
                <a:gd name="T56" fmla="*/ 58 w 407"/>
                <a:gd name="T57" fmla="*/ 45 h 684"/>
                <a:gd name="T58" fmla="*/ 349 w 407"/>
                <a:gd name="T59" fmla="*/ 45 h 684"/>
                <a:gd name="T60" fmla="*/ 362 w 407"/>
                <a:gd name="T61" fmla="*/ 58 h 684"/>
                <a:gd name="T62" fmla="*/ 362 w 407"/>
                <a:gd name="T63" fmla="*/ 9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7" h="684">
                  <a:moveTo>
                    <a:pt x="349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511"/>
                    <a:pt x="0" y="511"/>
                    <a:pt x="0" y="511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8" y="684"/>
                  </a:cubicBezTo>
                  <a:cubicBezTo>
                    <a:pt x="350" y="684"/>
                    <a:pt x="350" y="684"/>
                    <a:pt x="350" y="684"/>
                  </a:cubicBezTo>
                  <a:cubicBezTo>
                    <a:pt x="381" y="684"/>
                    <a:pt x="407" y="658"/>
                    <a:pt x="407" y="627"/>
                  </a:cubicBezTo>
                  <a:cubicBezTo>
                    <a:pt x="407" y="58"/>
                    <a:pt x="407" y="58"/>
                    <a:pt x="407" y="58"/>
                  </a:cubicBezTo>
                  <a:cubicBezTo>
                    <a:pt x="407" y="26"/>
                    <a:pt x="381" y="0"/>
                    <a:pt x="349" y="0"/>
                  </a:cubicBezTo>
                  <a:close/>
                  <a:moveTo>
                    <a:pt x="362" y="627"/>
                  </a:moveTo>
                  <a:cubicBezTo>
                    <a:pt x="362" y="634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2" y="595"/>
                    <a:pt x="362" y="595"/>
                    <a:pt x="362" y="595"/>
                  </a:cubicBezTo>
                  <a:lnTo>
                    <a:pt x="362" y="627"/>
                  </a:lnTo>
                  <a:close/>
                  <a:moveTo>
                    <a:pt x="362" y="550"/>
                  </a:move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2" y="135"/>
                    <a:pt x="362" y="135"/>
                    <a:pt x="362" y="135"/>
                  </a:cubicBezTo>
                  <a:lnTo>
                    <a:pt x="362" y="550"/>
                  </a:lnTo>
                  <a:close/>
                  <a:moveTo>
                    <a:pt x="362" y="90"/>
                  </a:moveTo>
                  <a:cubicBezTo>
                    <a:pt x="45" y="90"/>
                    <a:pt x="45" y="90"/>
                    <a:pt x="45" y="9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2" y="51"/>
                    <a:pt x="362" y="58"/>
                  </a:cubicBezTo>
                  <a:lnTo>
                    <a:pt x="362" y="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E1CD402-443B-40AD-AD4A-5F8CCCD70256}"/>
                </a:ext>
              </a:extLst>
            </p:cNvPr>
            <p:cNvGrpSpPr/>
            <p:nvPr/>
          </p:nvGrpSpPr>
          <p:grpSpPr>
            <a:xfrm>
              <a:off x="2123282" y="3081755"/>
              <a:ext cx="1109663" cy="892175"/>
              <a:chOff x="2123282" y="3081755"/>
              <a:chExt cx="1109663" cy="892175"/>
            </a:xfrm>
            <a:solidFill>
              <a:schemeClr val="bg1">
                <a:lumMod val="50000"/>
              </a:schemeClr>
            </a:solidFill>
          </p:grpSpPr>
          <p:sp>
            <p:nvSpPr>
              <p:cNvPr id="61" name="Freeform 167">
                <a:extLst>
                  <a:ext uri="{FF2B5EF4-FFF2-40B4-BE49-F238E27FC236}">
                    <a16:creationId xmlns:a16="http://schemas.microsoft.com/office/drawing/2014/main" id="{DE5C0DA6-2F77-4BDF-BD07-1BFA26E383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6007" y="3543717"/>
                <a:ext cx="134938" cy="133350"/>
              </a:xfrm>
              <a:custGeom>
                <a:avLst/>
                <a:gdLst>
                  <a:gd name="T0" fmla="*/ 49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49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49 w 157"/>
                  <a:gd name="T17" fmla="*/ 157 h 157"/>
                  <a:gd name="T18" fmla="*/ 45 w 157"/>
                  <a:gd name="T19" fmla="*/ 49 h 157"/>
                  <a:gd name="T20" fmla="*/ 49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49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49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49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Freeform 168">
                <a:extLst>
                  <a:ext uri="{FF2B5EF4-FFF2-40B4-BE49-F238E27FC236}">
                    <a16:creationId xmlns:a16="http://schemas.microsoft.com/office/drawing/2014/main" id="{3D71AA4F-3BA9-472E-8BAB-3BC73BCBA0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8569" y="3543717"/>
                <a:ext cx="134938" cy="133350"/>
              </a:xfrm>
              <a:custGeom>
                <a:avLst/>
                <a:gdLst>
                  <a:gd name="T0" fmla="*/ 50 w 158"/>
                  <a:gd name="T1" fmla="*/ 157 h 157"/>
                  <a:gd name="T2" fmla="*/ 108 w 158"/>
                  <a:gd name="T3" fmla="*/ 157 h 157"/>
                  <a:gd name="T4" fmla="*/ 158 w 158"/>
                  <a:gd name="T5" fmla="*/ 108 h 157"/>
                  <a:gd name="T6" fmla="*/ 158 w 158"/>
                  <a:gd name="T7" fmla="*/ 49 h 157"/>
                  <a:gd name="T8" fmla="*/ 108 w 158"/>
                  <a:gd name="T9" fmla="*/ 0 h 157"/>
                  <a:gd name="T10" fmla="*/ 50 w 158"/>
                  <a:gd name="T11" fmla="*/ 0 h 157"/>
                  <a:gd name="T12" fmla="*/ 0 w 158"/>
                  <a:gd name="T13" fmla="*/ 49 h 157"/>
                  <a:gd name="T14" fmla="*/ 0 w 158"/>
                  <a:gd name="T15" fmla="*/ 108 h 157"/>
                  <a:gd name="T16" fmla="*/ 50 w 158"/>
                  <a:gd name="T17" fmla="*/ 157 h 157"/>
                  <a:gd name="T18" fmla="*/ 45 w 158"/>
                  <a:gd name="T19" fmla="*/ 49 h 157"/>
                  <a:gd name="T20" fmla="*/ 50 w 158"/>
                  <a:gd name="T21" fmla="*/ 45 h 157"/>
                  <a:gd name="T22" fmla="*/ 108 w 158"/>
                  <a:gd name="T23" fmla="*/ 45 h 157"/>
                  <a:gd name="T24" fmla="*/ 113 w 158"/>
                  <a:gd name="T25" fmla="*/ 49 h 157"/>
                  <a:gd name="T26" fmla="*/ 113 w 158"/>
                  <a:gd name="T27" fmla="*/ 108 h 157"/>
                  <a:gd name="T28" fmla="*/ 108 w 158"/>
                  <a:gd name="T29" fmla="*/ 112 h 157"/>
                  <a:gd name="T30" fmla="*/ 50 w 158"/>
                  <a:gd name="T31" fmla="*/ 112 h 157"/>
                  <a:gd name="T32" fmla="*/ 45 w 158"/>
                  <a:gd name="T33" fmla="*/ 108 h 157"/>
                  <a:gd name="T34" fmla="*/ 45 w 158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8" h="157">
                    <a:moveTo>
                      <a:pt x="50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6" y="157"/>
                      <a:pt x="158" y="135"/>
                      <a:pt x="158" y="108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58" y="22"/>
                      <a:pt x="136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3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3" y="157"/>
                      <a:pt x="50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8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1" y="45"/>
                      <a:pt x="113" y="47"/>
                      <a:pt x="113" y="49"/>
                    </a:cubicBezTo>
                    <a:cubicBezTo>
                      <a:pt x="113" y="108"/>
                      <a:pt x="113" y="108"/>
                      <a:pt x="113" y="108"/>
                    </a:cubicBezTo>
                    <a:cubicBezTo>
                      <a:pt x="113" y="110"/>
                      <a:pt x="111" y="112"/>
                      <a:pt x="108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48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" name="Freeform 169">
                <a:extLst>
                  <a:ext uri="{FF2B5EF4-FFF2-40B4-BE49-F238E27FC236}">
                    <a16:creationId xmlns:a16="http://schemas.microsoft.com/office/drawing/2014/main" id="{6A69CBAB-F51A-4B1F-A112-DA683B7FB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2719" y="3543717"/>
                <a:ext cx="134938" cy="133350"/>
              </a:xfrm>
              <a:custGeom>
                <a:avLst/>
                <a:gdLst>
                  <a:gd name="T0" fmla="*/ 50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50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50 w 157"/>
                  <a:gd name="T17" fmla="*/ 157 h 157"/>
                  <a:gd name="T18" fmla="*/ 45 w 157"/>
                  <a:gd name="T19" fmla="*/ 49 h 157"/>
                  <a:gd name="T20" fmla="*/ 50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50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50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50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Freeform 170">
                <a:extLst>
                  <a:ext uri="{FF2B5EF4-FFF2-40B4-BE49-F238E27FC236}">
                    <a16:creationId xmlns:a16="http://schemas.microsoft.com/office/drawing/2014/main" id="{954CBE07-0D16-4AD4-A777-CB311DF6D0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5282" y="3543717"/>
                <a:ext cx="134938" cy="133350"/>
              </a:xfrm>
              <a:custGeom>
                <a:avLst/>
                <a:gdLst>
                  <a:gd name="T0" fmla="*/ 49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49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49 w 157"/>
                  <a:gd name="T17" fmla="*/ 157 h 157"/>
                  <a:gd name="T18" fmla="*/ 45 w 157"/>
                  <a:gd name="T19" fmla="*/ 49 h 157"/>
                  <a:gd name="T20" fmla="*/ 49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49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49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49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" name="Freeform 171">
                <a:extLst>
                  <a:ext uri="{FF2B5EF4-FFF2-40B4-BE49-F238E27FC236}">
                    <a16:creationId xmlns:a16="http://schemas.microsoft.com/office/drawing/2014/main" id="{F872F54D-2B55-46F1-87EA-C60DB46BEC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6007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49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49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49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49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49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" name="Freeform 172">
                <a:extLst>
                  <a:ext uri="{FF2B5EF4-FFF2-40B4-BE49-F238E27FC236}">
                    <a16:creationId xmlns:a16="http://schemas.microsoft.com/office/drawing/2014/main" id="{090E427B-C353-405B-ABA1-1B7292F355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8569" y="3772317"/>
                <a:ext cx="134938" cy="134938"/>
              </a:xfrm>
              <a:custGeom>
                <a:avLst/>
                <a:gdLst>
                  <a:gd name="T0" fmla="*/ 108 w 158"/>
                  <a:gd name="T1" fmla="*/ 158 h 158"/>
                  <a:gd name="T2" fmla="*/ 158 w 158"/>
                  <a:gd name="T3" fmla="*/ 108 h 158"/>
                  <a:gd name="T4" fmla="*/ 158 w 158"/>
                  <a:gd name="T5" fmla="*/ 50 h 158"/>
                  <a:gd name="T6" fmla="*/ 108 w 158"/>
                  <a:gd name="T7" fmla="*/ 0 h 158"/>
                  <a:gd name="T8" fmla="*/ 50 w 158"/>
                  <a:gd name="T9" fmla="*/ 0 h 158"/>
                  <a:gd name="T10" fmla="*/ 0 w 158"/>
                  <a:gd name="T11" fmla="*/ 50 h 158"/>
                  <a:gd name="T12" fmla="*/ 0 w 158"/>
                  <a:gd name="T13" fmla="*/ 108 h 158"/>
                  <a:gd name="T14" fmla="*/ 50 w 158"/>
                  <a:gd name="T15" fmla="*/ 158 h 158"/>
                  <a:gd name="T16" fmla="*/ 108 w 158"/>
                  <a:gd name="T17" fmla="*/ 158 h 158"/>
                  <a:gd name="T18" fmla="*/ 45 w 158"/>
                  <a:gd name="T19" fmla="*/ 108 h 158"/>
                  <a:gd name="T20" fmla="*/ 45 w 158"/>
                  <a:gd name="T21" fmla="*/ 50 h 158"/>
                  <a:gd name="T22" fmla="*/ 50 w 158"/>
                  <a:gd name="T23" fmla="*/ 45 h 158"/>
                  <a:gd name="T24" fmla="*/ 108 w 158"/>
                  <a:gd name="T25" fmla="*/ 45 h 158"/>
                  <a:gd name="T26" fmla="*/ 113 w 158"/>
                  <a:gd name="T27" fmla="*/ 50 h 158"/>
                  <a:gd name="T28" fmla="*/ 113 w 158"/>
                  <a:gd name="T29" fmla="*/ 108 h 158"/>
                  <a:gd name="T30" fmla="*/ 108 w 158"/>
                  <a:gd name="T31" fmla="*/ 113 h 158"/>
                  <a:gd name="T32" fmla="*/ 50 w 158"/>
                  <a:gd name="T33" fmla="*/ 113 h 158"/>
                  <a:gd name="T34" fmla="*/ 45 w 158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8" h="158">
                    <a:moveTo>
                      <a:pt x="108" y="158"/>
                    </a:moveTo>
                    <a:cubicBezTo>
                      <a:pt x="136" y="158"/>
                      <a:pt x="158" y="135"/>
                      <a:pt x="158" y="108"/>
                    </a:cubicBezTo>
                    <a:cubicBezTo>
                      <a:pt x="158" y="50"/>
                      <a:pt x="158" y="50"/>
                      <a:pt x="158" y="50"/>
                    </a:cubicBezTo>
                    <a:cubicBezTo>
                      <a:pt x="158" y="22"/>
                      <a:pt x="136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3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3" y="158"/>
                      <a:pt x="50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8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1" y="45"/>
                      <a:pt x="113" y="47"/>
                      <a:pt x="113" y="50"/>
                    </a:cubicBezTo>
                    <a:cubicBezTo>
                      <a:pt x="113" y="108"/>
                      <a:pt x="113" y="108"/>
                      <a:pt x="113" y="108"/>
                    </a:cubicBezTo>
                    <a:cubicBezTo>
                      <a:pt x="113" y="111"/>
                      <a:pt x="111" y="113"/>
                      <a:pt x="108" y="113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48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" name="Freeform 173">
                <a:extLst>
                  <a:ext uri="{FF2B5EF4-FFF2-40B4-BE49-F238E27FC236}">
                    <a16:creationId xmlns:a16="http://schemas.microsoft.com/office/drawing/2014/main" id="{8A8803CA-25C9-48B2-8398-D2A2DCEE19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2719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50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50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50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50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50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" name="Freeform 174">
                <a:extLst>
                  <a:ext uri="{FF2B5EF4-FFF2-40B4-BE49-F238E27FC236}">
                    <a16:creationId xmlns:a16="http://schemas.microsoft.com/office/drawing/2014/main" id="{372904CB-1062-4A70-B6D4-923161570F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5282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49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49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49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49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49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" name="Freeform 175">
                <a:extLst>
                  <a:ext uri="{FF2B5EF4-FFF2-40B4-BE49-F238E27FC236}">
                    <a16:creationId xmlns:a16="http://schemas.microsoft.com/office/drawing/2014/main" id="{563E797D-BC47-4724-8129-5BBD69FD0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23282" y="3477042"/>
                <a:ext cx="1109663" cy="496888"/>
              </a:xfrm>
              <a:custGeom>
                <a:avLst/>
                <a:gdLst>
                  <a:gd name="T0" fmla="*/ 624 w 1292"/>
                  <a:gd name="T1" fmla="*/ 0 h 583"/>
                  <a:gd name="T2" fmla="*/ 187 w 1292"/>
                  <a:gd name="T3" fmla="*/ 0 h 583"/>
                  <a:gd name="T4" fmla="*/ 165 w 1292"/>
                  <a:gd name="T5" fmla="*/ 22 h 583"/>
                  <a:gd name="T6" fmla="*/ 165 w 1292"/>
                  <a:gd name="T7" fmla="*/ 269 h 583"/>
                  <a:gd name="T8" fmla="*/ 45 w 1292"/>
                  <a:gd name="T9" fmla="*/ 269 h 583"/>
                  <a:gd name="T10" fmla="*/ 45 w 1292"/>
                  <a:gd name="T11" fmla="*/ 68 h 583"/>
                  <a:gd name="T12" fmla="*/ 27 w 1292"/>
                  <a:gd name="T13" fmla="*/ 45 h 583"/>
                  <a:gd name="T14" fmla="*/ 0 w 1292"/>
                  <a:gd name="T15" fmla="*/ 67 h 583"/>
                  <a:gd name="T16" fmla="*/ 0 w 1292"/>
                  <a:gd name="T17" fmla="*/ 291 h 583"/>
                  <a:gd name="T18" fmla="*/ 23 w 1292"/>
                  <a:gd name="T19" fmla="*/ 314 h 583"/>
                  <a:gd name="T20" fmla="*/ 165 w 1292"/>
                  <a:gd name="T21" fmla="*/ 314 h 583"/>
                  <a:gd name="T22" fmla="*/ 165 w 1292"/>
                  <a:gd name="T23" fmla="*/ 391 h 583"/>
                  <a:gd name="T24" fmla="*/ 182 w 1292"/>
                  <a:gd name="T25" fmla="*/ 413 h 583"/>
                  <a:gd name="T26" fmla="*/ 210 w 1292"/>
                  <a:gd name="T27" fmla="*/ 391 h 583"/>
                  <a:gd name="T28" fmla="*/ 210 w 1292"/>
                  <a:gd name="T29" fmla="*/ 314 h 583"/>
                  <a:gd name="T30" fmla="*/ 1082 w 1292"/>
                  <a:gd name="T31" fmla="*/ 314 h 583"/>
                  <a:gd name="T32" fmla="*/ 1082 w 1292"/>
                  <a:gd name="T33" fmla="*/ 538 h 583"/>
                  <a:gd name="T34" fmla="*/ 210 w 1292"/>
                  <a:gd name="T35" fmla="*/ 538 h 583"/>
                  <a:gd name="T36" fmla="*/ 210 w 1292"/>
                  <a:gd name="T37" fmla="*/ 492 h 583"/>
                  <a:gd name="T38" fmla="*/ 192 w 1292"/>
                  <a:gd name="T39" fmla="*/ 469 h 583"/>
                  <a:gd name="T40" fmla="*/ 165 w 1292"/>
                  <a:gd name="T41" fmla="*/ 491 h 583"/>
                  <a:gd name="T42" fmla="*/ 165 w 1292"/>
                  <a:gd name="T43" fmla="*/ 561 h 583"/>
                  <a:gd name="T44" fmla="*/ 187 w 1292"/>
                  <a:gd name="T45" fmla="*/ 583 h 583"/>
                  <a:gd name="T46" fmla="*/ 1105 w 1292"/>
                  <a:gd name="T47" fmla="*/ 583 h 583"/>
                  <a:gd name="T48" fmla="*/ 1127 w 1292"/>
                  <a:gd name="T49" fmla="*/ 561 h 583"/>
                  <a:gd name="T50" fmla="*/ 1127 w 1292"/>
                  <a:gd name="T51" fmla="*/ 314 h 583"/>
                  <a:gd name="T52" fmla="*/ 1269 w 1292"/>
                  <a:gd name="T53" fmla="*/ 314 h 583"/>
                  <a:gd name="T54" fmla="*/ 1292 w 1292"/>
                  <a:gd name="T55" fmla="*/ 291 h 583"/>
                  <a:gd name="T56" fmla="*/ 1292 w 1292"/>
                  <a:gd name="T57" fmla="*/ 68 h 583"/>
                  <a:gd name="T58" fmla="*/ 1274 w 1292"/>
                  <a:gd name="T59" fmla="*/ 45 h 583"/>
                  <a:gd name="T60" fmla="*/ 1247 w 1292"/>
                  <a:gd name="T61" fmla="*/ 67 h 583"/>
                  <a:gd name="T62" fmla="*/ 1247 w 1292"/>
                  <a:gd name="T63" fmla="*/ 269 h 583"/>
                  <a:gd name="T64" fmla="*/ 1127 w 1292"/>
                  <a:gd name="T65" fmla="*/ 269 h 583"/>
                  <a:gd name="T66" fmla="*/ 1127 w 1292"/>
                  <a:gd name="T67" fmla="*/ 22 h 583"/>
                  <a:gd name="T68" fmla="*/ 1105 w 1292"/>
                  <a:gd name="T69" fmla="*/ 0 h 583"/>
                  <a:gd name="T70" fmla="*/ 668 w 1292"/>
                  <a:gd name="T71" fmla="*/ 0 h 583"/>
                  <a:gd name="T72" fmla="*/ 624 w 1292"/>
                  <a:gd name="T73" fmla="*/ 0 h 583"/>
                  <a:gd name="T74" fmla="*/ 1082 w 1292"/>
                  <a:gd name="T75" fmla="*/ 269 h 583"/>
                  <a:gd name="T76" fmla="*/ 210 w 1292"/>
                  <a:gd name="T77" fmla="*/ 269 h 583"/>
                  <a:gd name="T78" fmla="*/ 210 w 1292"/>
                  <a:gd name="T79" fmla="*/ 44 h 583"/>
                  <a:gd name="T80" fmla="*/ 1082 w 1292"/>
                  <a:gd name="T81" fmla="*/ 44 h 583"/>
                  <a:gd name="T82" fmla="*/ 1082 w 1292"/>
                  <a:gd name="T83" fmla="*/ 269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92" h="583">
                    <a:moveTo>
                      <a:pt x="624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175" y="0"/>
                      <a:pt x="165" y="10"/>
                      <a:pt x="165" y="22"/>
                    </a:cubicBezTo>
                    <a:cubicBezTo>
                      <a:pt x="165" y="269"/>
                      <a:pt x="165" y="269"/>
                      <a:pt x="165" y="269"/>
                    </a:cubicBezTo>
                    <a:cubicBezTo>
                      <a:pt x="45" y="269"/>
                      <a:pt x="45" y="269"/>
                      <a:pt x="45" y="269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57"/>
                      <a:pt x="38" y="47"/>
                      <a:pt x="27" y="45"/>
                    </a:cubicBezTo>
                    <a:cubicBezTo>
                      <a:pt x="13" y="42"/>
                      <a:pt x="0" y="53"/>
                      <a:pt x="0" y="67"/>
                    </a:cubicBezTo>
                    <a:cubicBezTo>
                      <a:pt x="0" y="291"/>
                      <a:pt x="0" y="291"/>
                      <a:pt x="0" y="291"/>
                    </a:cubicBezTo>
                    <a:cubicBezTo>
                      <a:pt x="0" y="304"/>
                      <a:pt x="10" y="314"/>
                      <a:pt x="23" y="314"/>
                    </a:cubicBezTo>
                    <a:cubicBezTo>
                      <a:pt x="165" y="314"/>
                      <a:pt x="165" y="314"/>
                      <a:pt x="165" y="314"/>
                    </a:cubicBezTo>
                    <a:cubicBezTo>
                      <a:pt x="165" y="391"/>
                      <a:pt x="165" y="391"/>
                      <a:pt x="165" y="391"/>
                    </a:cubicBezTo>
                    <a:cubicBezTo>
                      <a:pt x="165" y="401"/>
                      <a:pt x="172" y="411"/>
                      <a:pt x="182" y="413"/>
                    </a:cubicBezTo>
                    <a:cubicBezTo>
                      <a:pt x="197" y="416"/>
                      <a:pt x="210" y="405"/>
                      <a:pt x="210" y="391"/>
                    </a:cubicBezTo>
                    <a:cubicBezTo>
                      <a:pt x="210" y="314"/>
                      <a:pt x="210" y="314"/>
                      <a:pt x="210" y="314"/>
                    </a:cubicBezTo>
                    <a:cubicBezTo>
                      <a:pt x="1082" y="314"/>
                      <a:pt x="1082" y="314"/>
                      <a:pt x="1082" y="314"/>
                    </a:cubicBezTo>
                    <a:cubicBezTo>
                      <a:pt x="1082" y="538"/>
                      <a:pt x="1082" y="538"/>
                      <a:pt x="1082" y="538"/>
                    </a:cubicBezTo>
                    <a:cubicBezTo>
                      <a:pt x="210" y="538"/>
                      <a:pt x="210" y="538"/>
                      <a:pt x="210" y="538"/>
                    </a:cubicBezTo>
                    <a:cubicBezTo>
                      <a:pt x="210" y="492"/>
                      <a:pt x="210" y="492"/>
                      <a:pt x="210" y="492"/>
                    </a:cubicBezTo>
                    <a:cubicBezTo>
                      <a:pt x="210" y="481"/>
                      <a:pt x="202" y="472"/>
                      <a:pt x="192" y="469"/>
                    </a:cubicBezTo>
                    <a:cubicBezTo>
                      <a:pt x="177" y="467"/>
                      <a:pt x="165" y="478"/>
                      <a:pt x="165" y="491"/>
                    </a:cubicBezTo>
                    <a:cubicBezTo>
                      <a:pt x="165" y="561"/>
                      <a:pt x="165" y="561"/>
                      <a:pt x="165" y="561"/>
                    </a:cubicBezTo>
                    <a:cubicBezTo>
                      <a:pt x="165" y="573"/>
                      <a:pt x="175" y="583"/>
                      <a:pt x="187" y="583"/>
                    </a:cubicBezTo>
                    <a:cubicBezTo>
                      <a:pt x="1105" y="583"/>
                      <a:pt x="1105" y="583"/>
                      <a:pt x="1105" y="583"/>
                    </a:cubicBezTo>
                    <a:cubicBezTo>
                      <a:pt x="1117" y="583"/>
                      <a:pt x="1127" y="573"/>
                      <a:pt x="1127" y="561"/>
                    </a:cubicBezTo>
                    <a:cubicBezTo>
                      <a:pt x="1127" y="314"/>
                      <a:pt x="1127" y="314"/>
                      <a:pt x="1127" y="314"/>
                    </a:cubicBezTo>
                    <a:cubicBezTo>
                      <a:pt x="1269" y="314"/>
                      <a:pt x="1269" y="314"/>
                      <a:pt x="1269" y="314"/>
                    </a:cubicBezTo>
                    <a:cubicBezTo>
                      <a:pt x="1282" y="314"/>
                      <a:pt x="1292" y="304"/>
                      <a:pt x="1292" y="291"/>
                    </a:cubicBezTo>
                    <a:cubicBezTo>
                      <a:pt x="1292" y="68"/>
                      <a:pt x="1292" y="68"/>
                      <a:pt x="1292" y="68"/>
                    </a:cubicBezTo>
                    <a:cubicBezTo>
                      <a:pt x="1292" y="57"/>
                      <a:pt x="1284" y="47"/>
                      <a:pt x="1274" y="45"/>
                    </a:cubicBezTo>
                    <a:cubicBezTo>
                      <a:pt x="1259" y="42"/>
                      <a:pt x="1247" y="53"/>
                      <a:pt x="1247" y="67"/>
                    </a:cubicBezTo>
                    <a:cubicBezTo>
                      <a:pt x="1247" y="269"/>
                      <a:pt x="1247" y="269"/>
                      <a:pt x="1247" y="269"/>
                    </a:cubicBezTo>
                    <a:cubicBezTo>
                      <a:pt x="1127" y="269"/>
                      <a:pt x="1127" y="269"/>
                      <a:pt x="1127" y="269"/>
                    </a:cubicBezTo>
                    <a:cubicBezTo>
                      <a:pt x="1127" y="22"/>
                      <a:pt x="1127" y="22"/>
                      <a:pt x="1127" y="22"/>
                    </a:cubicBezTo>
                    <a:cubicBezTo>
                      <a:pt x="1127" y="10"/>
                      <a:pt x="1117" y="0"/>
                      <a:pt x="1105" y="0"/>
                    </a:cubicBezTo>
                    <a:cubicBezTo>
                      <a:pt x="668" y="0"/>
                      <a:pt x="668" y="0"/>
                      <a:pt x="668" y="0"/>
                    </a:cubicBezTo>
                    <a:lnTo>
                      <a:pt x="624" y="0"/>
                    </a:lnTo>
                    <a:close/>
                    <a:moveTo>
                      <a:pt x="1082" y="269"/>
                    </a:moveTo>
                    <a:cubicBezTo>
                      <a:pt x="210" y="269"/>
                      <a:pt x="210" y="269"/>
                      <a:pt x="210" y="269"/>
                    </a:cubicBezTo>
                    <a:cubicBezTo>
                      <a:pt x="210" y="44"/>
                      <a:pt x="210" y="44"/>
                      <a:pt x="210" y="44"/>
                    </a:cubicBezTo>
                    <a:cubicBezTo>
                      <a:pt x="1082" y="44"/>
                      <a:pt x="1082" y="44"/>
                      <a:pt x="1082" y="44"/>
                    </a:cubicBezTo>
                    <a:lnTo>
                      <a:pt x="1082" y="2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" name="Freeform 176">
                <a:extLst>
                  <a:ext uri="{FF2B5EF4-FFF2-40B4-BE49-F238E27FC236}">
                    <a16:creationId xmlns:a16="http://schemas.microsoft.com/office/drawing/2014/main" id="{C04D34C1-0AE3-4D4D-BEF1-EA395C6BA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4844" y="3267492"/>
                <a:ext cx="38100" cy="165100"/>
              </a:xfrm>
              <a:custGeom>
                <a:avLst/>
                <a:gdLst>
                  <a:gd name="T0" fmla="*/ 0 w 45"/>
                  <a:gd name="T1" fmla="*/ 0 h 194"/>
                  <a:gd name="T2" fmla="*/ 0 w 45"/>
                  <a:gd name="T3" fmla="*/ 168 h 194"/>
                  <a:gd name="T4" fmla="*/ 17 w 45"/>
                  <a:gd name="T5" fmla="*/ 191 h 194"/>
                  <a:gd name="T6" fmla="*/ 45 w 45"/>
                  <a:gd name="T7" fmla="*/ 169 h 194"/>
                  <a:gd name="T8" fmla="*/ 45 w 45"/>
                  <a:gd name="T9" fmla="*/ 0 h 194"/>
                  <a:gd name="T10" fmla="*/ 0 w 45"/>
                  <a:gd name="T1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194">
                    <a:moveTo>
                      <a:pt x="0" y="0"/>
                    </a:move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79"/>
                      <a:pt x="7" y="189"/>
                      <a:pt x="17" y="191"/>
                    </a:cubicBezTo>
                    <a:cubicBezTo>
                      <a:pt x="32" y="194"/>
                      <a:pt x="45" y="183"/>
                      <a:pt x="45" y="169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" name="Freeform 177">
                <a:extLst>
                  <a:ext uri="{FF2B5EF4-FFF2-40B4-BE49-F238E27FC236}">
                    <a16:creationId xmlns:a16="http://schemas.microsoft.com/office/drawing/2014/main" id="{2D617E20-5FF4-4F78-B526-61DB3177F9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3282" y="3267492"/>
                <a:ext cx="38100" cy="165100"/>
              </a:xfrm>
              <a:custGeom>
                <a:avLst/>
                <a:gdLst>
                  <a:gd name="T0" fmla="*/ 0 w 45"/>
                  <a:gd name="T1" fmla="*/ 0 h 194"/>
                  <a:gd name="T2" fmla="*/ 0 w 45"/>
                  <a:gd name="T3" fmla="*/ 168 h 194"/>
                  <a:gd name="T4" fmla="*/ 18 w 45"/>
                  <a:gd name="T5" fmla="*/ 191 h 194"/>
                  <a:gd name="T6" fmla="*/ 45 w 45"/>
                  <a:gd name="T7" fmla="*/ 169 h 194"/>
                  <a:gd name="T8" fmla="*/ 45 w 45"/>
                  <a:gd name="T9" fmla="*/ 0 h 194"/>
                  <a:gd name="T10" fmla="*/ 0 w 45"/>
                  <a:gd name="T1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194">
                    <a:moveTo>
                      <a:pt x="0" y="0"/>
                    </a:move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79"/>
                      <a:pt x="8" y="189"/>
                      <a:pt x="18" y="191"/>
                    </a:cubicBezTo>
                    <a:cubicBezTo>
                      <a:pt x="33" y="194"/>
                      <a:pt x="45" y="183"/>
                      <a:pt x="45" y="169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FE5FB10-2E2F-446B-B4E8-D627432CB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9857" y="3267492"/>
                <a:ext cx="36513" cy="2095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F4E3B58-4872-4276-911D-A0D4D234F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9344" y="3081755"/>
                <a:ext cx="136525" cy="38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844D1BA-3907-49C6-9CC3-67C3D288C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3532" y="3081755"/>
                <a:ext cx="136525" cy="38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6477B8AA-B1D7-451D-BB30-B32425B1187A}"/>
              </a:ext>
            </a:extLst>
          </p:cNvPr>
          <p:cNvSpPr/>
          <p:nvPr/>
        </p:nvSpPr>
        <p:spPr>
          <a:xfrm rot="16200000">
            <a:off x="5179683" y="1319439"/>
            <a:ext cx="397898" cy="3978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29" name="Shape 4864">
            <a:extLst>
              <a:ext uri="{FF2B5EF4-FFF2-40B4-BE49-F238E27FC236}">
                <a16:creationId xmlns:a16="http://schemas.microsoft.com/office/drawing/2014/main" id="{12C30850-CDB8-4519-8C59-C51058AA0ECF}"/>
              </a:ext>
            </a:extLst>
          </p:cNvPr>
          <p:cNvSpPr/>
          <p:nvPr/>
        </p:nvSpPr>
        <p:spPr>
          <a:xfrm>
            <a:off x="5260765" y="1423292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2144699-AEA7-45C4-8686-A28434A7BF72}"/>
              </a:ext>
            </a:extLst>
          </p:cNvPr>
          <p:cNvSpPr/>
          <p:nvPr/>
        </p:nvSpPr>
        <p:spPr>
          <a:xfrm rot="16200000">
            <a:off x="5179683" y="2106894"/>
            <a:ext cx="397898" cy="3978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3" name="Shape 4864">
            <a:extLst>
              <a:ext uri="{FF2B5EF4-FFF2-40B4-BE49-F238E27FC236}">
                <a16:creationId xmlns:a16="http://schemas.microsoft.com/office/drawing/2014/main" id="{ABE93D24-2F20-43C1-8BBE-8C5E46DDB1A5}"/>
              </a:ext>
            </a:extLst>
          </p:cNvPr>
          <p:cNvSpPr/>
          <p:nvPr/>
        </p:nvSpPr>
        <p:spPr>
          <a:xfrm>
            <a:off x="5260765" y="2210790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6413F64-8CA1-47C7-98E2-0B115AE42F04}"/>
              </a:ext>
            </a:extLst>
          </p:cNvPr>
          <p:cNvSpPr/>
          <p:nvPr/>
        </p:nvSpPr>
        <p:spPr>
          <a:xfrm rot="16200000">
            <a:off x="5179683" y="2894392"/>
            <a:ext cx="397898" cy="3978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7" name="Shape 4864">
            <a:extLst>
              <a:ext uri="{FF2B5EF4-FFF2-40B4-BE49-F238E27FC236}">
                <a16:creationId xmlns:a16="http://schemas.microsoft.com/office/drawing/2014/main" id="{6F52F770-49DA-4E95-924D-75F1D45AF2AD}"/>
              </a:ext>
            </a:extLst>
          </p:cNvPr>
          <p:cNvSpPr/>
          <p:nvPr/>
        </p:nvSpPr>
        <p:spPr>
          <a:xfrm>
            <a:off x="5260765" y="2998288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40D552C-FE64-471B-96BE-5535E8BE01B7}"/>
              </a:ext>
            </a:extLst>
          </p:cNvPr>
          <p:cNvSpPr/>
          <p:nvPr/>
        </p:nvSpPr>
        <p:spPr>
          <a:xfrm rot="16200000">
            <a:off x="5179683" y="3681890"/>
            <a:ext cx="397898" cy="3978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9" name="Shape 4864">
            <a:extLst>
              <a:ext uri="{FF2B5EF4-FFF2-40B4-BE49-F238E27FC236}">
                <a16:creationId xmlns:a16="http://schemas.microsoft.com/office/drawing/2014/main" id="{D44360DC-FF80-4367-AAD4-DD42636D9CD0}"/>
              </a:ext>
            </a:extLst>
          </p:cNvPr>
          <p:cNvSpPr/>
          <p:nvPr/>
        </p:nvSpPr>
        <p:spPr>
          <a:xfrm>
            <a:off x="5260765" y="3785786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442E7E92-6072-4EB3-820E-D6B82CC6733D}"/>
              </a:ext>
            </a:extLst>
          </p:cNvPr>
          <p:cNvCxnSpPr>
            <a:cxnSpLocks/>
          </p:cNvCxnSpPr>
          <p:nvPr/>
        </p:nvCxnSpPr>
        <p:spPr>
          <a:xfrm flipH="1">
            <a:off x="2311696" y="3700026"/>
            <a:ext cx="879117" cy="630258"/>
          </a:xfrm>
          <a:prstGeom prst="bentConnector3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EA95C0D-7483-49DB-9D9F-6F62A40418AF}"/>
              </a:ext>
            </a:extLst>
          </p:cNvPr>
          <p:cNvSpPr/>
          <p:nvPr/>
        </p:nvSpPr>
        <p:spPr>
          <a:xfrm>
            <a:off x="5869014" y="1174647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1"/>
                </a:solidFill>
              </a:rPr>
              <a:t>Purpose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D4D9CD-9B17-4D5D-A59C-A887E7F89A71}"/>
              </a:ext>
            </a:extLst>
          </p:cNvPr>
          <p:cNvSpPr/>
          <p:nvPr/>
        </p:nvSpPr>
        <p:spPr>
          <a:xfrm>
            <a:off x="5869014" y="1462015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Enabling efficient and scalable symbolic mathematical computation.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633177-48E8-4C05-B3A6-A340CDFD8FA2}"/>
              </a:ext>
            </a:extLst>
          </p:cNvPr>
          <p:cNvSpPr/>
          <p:nvPr/>
        </p:nvSpPr>
        <p:spPr>
          <a:xfrm>
            <a:off x="5869014" y="1962102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2"/>
                </a:solidFill>
              </a:rPr>
              <a:t>Developed by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57AC69-4840-452D-BE36-FA01FBA93FFA}"/>
              </a:ext>
            </a:extLst>
          </p:cNvPr>
          <p:cNvSpPr/>
          <p:nvPr/>
        </p:nvSpPr>
        <p:spPr>
          <a:xfrm>
            <a:off x="5869014" y="2249470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Pioneered by Ronan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Collobert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 and his team at Facebook AI Research.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B973ED-89CB-4291-AB3A-06289E6DCF1A}"/>
              </a:ext>
            </a:extLst>
          </p:cNvPr>
          <p:cNvSpPr/>
          <p:nvPr/>
        </p:nvSpPr>
        <p:spPr>
          <a:xfrm>
            <a:off x="5869014" y="2749599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3"/>
                </a:solidFill>
              </a:rPr>
              <a:t>Target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BABE1CD-A750-41F4-9B9E-F7E9FB430C9A}"/>
              </a:ext>
            </a:extLst>
          </p:cNvPr>
          <p:cNvSpPr/>
          <p:nvPr/>
        </p:nvSpPr>
        <p:spPr>
          <a:xfrm>
            <a:off x="5869014" y="3036967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Designed to empower deep learning research and development.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B3B2ECA-92D3-4513-9EE4-005D763AC11D}"/>
              </a:ext>
            </a:extLst>
          </p:cNvPr>
          <p:cNvSpPr/>
          <p:nvPr/>
        </p:nvSpPr>
        <p:spPr>
          <a:xfrm>
            <a:off x="5869014" y="3824465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Distinguished by its flexible and modular design for neural network construction.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BF80C6D-228A-0560-7DFB-65EFA30D8A0E}"/>
              </a:ext>
            </a:extLst>
          </p:cNvPr>
          <p:cNvSpPr/>
          <p:nvPr/>
        </p:nvSpPr>
        <p:spPr>
          <a:xfrm rot="16200000">
            <a:off x="5181685" y="4496599"/>
            <a:ext cx="397898" cy="3978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157596-A1D4-3613-20F4-CDDE18A382EA}"/>
              </a:ext>
            </a:extLst>
          </p:cNvPr>
          <p:cNvSpPr/>
          <p:nvPr/>
        </p:nvSpPr>
        <p:spPr>
          <a:xfrm>
            <a:off x="5871016" y="4639174"/>
            <a:ext cx="2797407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Renowned for its optimized implementation and efficient execution of computational graphs.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FE94D0AD-FA96-1C77-EC73-7F3C6EBB57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8522" y="2194393"/>
            <a:ext cx="1847850" cy="1847850"/>
          </a:xfrm>
          <a:prstGeom prst="rect">
            <a:avLst/>
          </a:prstGeom>
        </p:spPr>
      </p:pic>
      <p:sp>
        <p:nvSpPr>
          <p:cNvPr id="84" name="Oval 83">
            <a:extLst>
              <a:ext uri="{FF2B5EF4-FFF2-40B4-BE49-F238E27FC236}">
                <a16:creationId xmlns:a16="http://schemas.microsoft.com/office/drawing/2014/main" id="{4C5A0799-3268-6068-70A3-893945120CA2}"/>
              </a:ext>
            </a:extLst>
          </p:cNvPr>
          <p:cNvSpPr/>
          <p:nvPr/>
        </p:nvSpPr>
        <p:spPr>
          <a:xfrm flipH="1">
            <a:off x="803036" y="1094560"/>
            <a:ext cx="825006" cy="86754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1"/>
                </a:solidFill>
              </a:rPr>
              <a:t>2002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13FE0B-37C1-BC2C-C281-EB8B5539FC01}"/>
              </a:ext>
            </a:extLst>
          </p:cNvPr>
          <p:cNvSpPr/>
          <p:nvPr/>
        </p:nvSpPr>
        <p:spPr>
          <a:xfrm>
            <a:off x="5869014" y="3537097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4"/>
                </a:solidFill>
              </a:rPr>
              <a:t>Key Feature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EAE698-24DA-3952-E752-72A5B37E009A}"/>
              </a:ext>
            </a:extLst>
          </p:cNvPr>
          <p:cNvSpPr/>
          <p:nvPr/>
        </p:nvSpPr>
        <p:spPr>
          <a:xfrm>
            <a:off x="5871016" y="4351806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0020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9;p14">
            <a:extLst>
              <a:ext uri="{FF2B5EF4-FFF2-40B4-BE49-F238E27FC236}">
                <a16:creationId xmlns:a16="http://schemas.microsoft.com/office/drawing/2014/main" id="{A01E0FE4-AAB9-C720-CB8F-7B30DCCFE071}"/>
              </a:ext>
            </a:extLst>
          </p:cNvPr>
          <p:cNvSpPr txBox="1">
            <a:spLocks/>
          </p:cNvSpPr>
          <p:nvPr/>
        </p:nvSpPr>
        <p:spPr>
          <a:xfrm>
            <a:off x="128522" y="66694"/>
            <a:ext cx="8852191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800" dirty="0">
                <a:solidFill>
                  <a:schemeClr val="dk1"/>
                </a:solidFill>
              </a:rPr>
              <a:t>Theano: Revolutionizing Deep Learning Research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0FBA70-41C9-4899-8839-3D9817987431}"/>
              </a:ext>
            </a:extLst>
          </p:cNvPr>
          <p:cNvCxnSpPr>
            <a:cxnSpLocks/>
          </p:cNvCxnSpPr>
          <p:nvPr/>
        </p:nvCxnSpPr>
        <p:spPr>
          <a:xfrm>
            <a:off x="2309487" y="2669380"/>
            <a:ext cx="87678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4F4893-A7B7-48F1-B044-7695D2E0B69F}"/>
              </a:ext>
            </a:extLst>
          </p:cNvPr>
          <p:cNvCxnSpPr>
            <a:cxnSpLocks/>
          </p:cNvCxnSpPr>
          <p:nvPr/>
        </p:nvCxnSpPr>
        <p:spPr>
          <a:xfrm>
            <a:off x="2311696" y="3499832"/>
            <a:ext cx="87457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F5C96F4-2288-463D-A544-5765B8CCCE09}"/>
              </a:ext>
            </a:extLst>
          </p:cNvPr>
          <p:cNvCxnSpPr>
            <a:cxnSpLocks/>
          </p:cNvCxnSpPr>
          <p:nvPr/>
        </p:nvCxnSpPr>
        <p:spPr>
          <a:xfrm>
            <a:off x="2308319" y="1838928"/>
            <a:ext cx="879117" cy="630258"/>
          </a:xfrm>
          <a:prstGeom prst="bentConnector3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ame 19">
            <a:extLst>
              <a:ext uri="{FF2B5EF4-FFF2-40B4-BE49-F238E27FC236}">
                <a16:creationId xmlns:a16="http://schemas.microsoft.com/office/drawing/2014/main" id="{D96B9697-BE26-41DD-BE24-8D8950DDF568}"/>
              </a:ext>
            </a:extLst>
          </p:cNvPr>
          <p:cNvSpPr/>
          <p:nvPr/>
        </p:nvSpPr>
        <p:spPr>
          <a:xfrm>
            <a:off x="3186269" y="2303368"/>
            <a:ext cx="1567180" cy="1562476"/>
          </a:xfrm>
          <a:prstGeom prst="frame">
            <a:avLst>
              <a:gd name="adj1" fmla="val 100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EAE428-FEF8-4F03-A86F-0CB0E32AFF59}"/>
              </a:ext>
            </a:extLst>
          </p:cNvPr>
          <p:cNvGrpSpPr/>
          <p:nvPr/>
        </p:nvGrpSpPr>
        <p:grpSpPr>
          <a:xfrm>
            <a:off x="3310253" y="2439287"/>
            <a:ext cx="1319213" cy="1290638"/>
            <a:chOff x="2020094" y="2683292"/>
            <a:chExt cx="1319213" cy="1290638"/>
          </a:xfrm>
        </p:grpSpPr>
        <p:sp>
          <p:nvSpPr>
            <p:cNvPr id="57" name="Freeform 179">
              <a:extLst>
                <a:ext uri="{FF2B5EF4-FFF2-40B4-BE49-F238E27FC236}">
                  <a16:creationId xmlns:a16="http://schemas.microsoft.com/office/drawing/2014/main" id="{E48AA2AE-803C-4B83-9299-D66CD11468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0094" y="2683292"/>
              <a:ext cx="349250" cy="584200"/>
            </a:xfrm>
            <a:custGeom>
              <a:avLst/>
              <a:gdLst>
                <a:gd name="T0" fmla="*/ 407 w 407"/>
                <a:gd name="T1" fmla="*/ 368 h 684"/>
                <a:gd name="T2" fmla="*/ 407 w 407"/>
                <a:gd name="T3" fmla="*/ 360 h 684"/>
                <a:gd name="T4" fmla="*/ 389 w 407"/>
                <a:gd name="T5" fmla="*/ 338 h 684"/>
                <a:gd name="T6" fmla="*/ 362 w 407"/>
                <a:gd name="T7" fmla="*/ 360 h 684"/>
                <a:gd name="T8" fmla="*/ 362 w 407"/>
                <a:gd name="T9" fmla="*/ 550 h 684"/>
                <a:gd name="T10" fmla="*/ 45 w 407"/>
                <a:gd name="T11" fmla="*/ 550 h 684"/>
                <a:gd name="T12" fmla="*/ 45 w 407"/>
                <a:gd name="T13" fmla="*/ 135 h 684"/>
                <a:gd name="T14" fmla="*/ 362 w 407"/>
                <a:gd name="T15" fmla="*/ 135 h 684"/>
                <a:gd name="T16" fmla="*/ 362 w 407"/>
                <a:gd name="T17" fmla="*/ 267 h 684"/>
                <a:gd name="T18" fmla="*/ 379 w 407"/>
                <a:gd name="T19" fmla="*/ 290 h 684"/>
                <a:gd name="T20" fmla="*/ 407 w 407"/>
                <a:gd name="T21" fmla="*/ 268 h 684"/>
                <a:gd name="T22" fmla="*/ 407 w 407"/>
                <a:gd name="T23" fmla="*/ 58 h 684"/>
                <a:gd name="T24" fmla="*/ 349 w 407"/>
                <a:gd name="T25" fmla="*/ 0 h 684"/>
                <a:gd name="T26" fmla="*/ 58 w 407"/>
                <a:gd name="T27" fmla="*/ 0 h 684"/>
                <a:gd name="T28" fmla="*/ 0 w 407"/>
                <a:gd name="T29" fmla="*/ 58 h 684"/>
                <a:gd name="T30" fmla="*/ 0 w 407"/>
                <a:gd name="T31" fmla="*/ 627 h 684"/>
                <a:gd name="T32" fmla="*/ 57 w 407"/>
                <a:gd name="T33" fmla="*/ 684 h 684"/>
                <a:gd name="T34" fmla="*/ 349 w 407"/>
                <a:gd name="T35" fmla="*/ 684 h 684"/>
                <a:gd name="T36" fmla="*/ 407 w 407"/>
                <a:gd name="T37" fmla="*/ 627 h 684"/>
                <a:gd name="T38" fmla="*/ 407 w 407"/>
                <a:gd name="T39" fmla="*/ 511 h 684"/>
                <a:gd name="T40" fmla="*/ 407 w 407"/>
                <a:gd name="T41" fmla="*/ 511 h 684"/>
                <a:gd name="T42" fmla="*/ 407 w 407"/>
                <a:gd name="T43" fmla="*/ 466 h 684"/>
                <a:gd name="T44" fmla="*/ 407 w 407"/>
                <a:gd name="T45" fmla="*/ 368 h 684"/>
                <a:gd name="T46" fmla="*/ 45 w 407"/>
                <a:gd name="T47" fmla="*/ 58 h 684"/>
                <a:gd name="T48" fmla="*/ 58 w 407"/>
                <a:gd name="T49" fmla="*/ 45 h 684"/>
                <a:gd name="T50" fmla="*/ 349 w 407"/>
                <a:gd name="T51" fmla="*/ 45 h 684"/>
                <a:gd name="T52" fmla="*/ 362 w 407"/>
                <a:gd name="T53" fmla="*/ 58 h 684"/>
                <a:gd name="T54" fmla="*/ 362 w 407"/>
                <a:gd name="T55" fmla="*/ 90 h 684"/>
                <a:gd name="T56" fmla="*/ 45 w 407"/>
                <a:gd name="T57" fmla="*/ 90 h 684"/>
                <a:gd name="T58" fmla="*/ 45 w 407"/>
                <a:gd name="T59" fmla="*/ 58 h 684"/>
                <a:gd name="T60" fmla="*/ 362 w 407"/>
                <a:gd name="T61" fmla="*/ 627 h 684"/>
                <a:gd name="T62" fmla="*/ 349 w 407"/>
                <a:gd name="T63" fmla="*/ 639 h 684"/>
                <a:gd name="T64" fmla="*/ 58 w 407"/>
                <a:gd name="T65" fmla="*/ 639 h 684"/>
                <a:gd name="T66" fmla="*/ 45 w 407"/>
                <a:gd name="T67" fmla="*/ 627 h 684"/>
                <a:gd name="T68" fmla="*/ 45 w 407"/>
                <a:gd name="T69" fmla="*/ 595 h 684"/>
                <a:gd name="T70" fmla="*/ 362 w 407"/>
                <a:gd name="T71" fmla="*/ 595 h 684"/>
                <a:gd name="T72" fmla="*/ 362 w 407"/>
                <a:gd name="T73" fmla="*/ 627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7" h="684">
                  <a:moveTo>
                    <a:pt x="407" y="368"/>
                  </a:moveTo>
                  <a:cubicBezTo>
                    <a:pt x="407" y="360"/>
                    <a:pt x="407" y="360"/>
                    <a:pt x="407" y="360"/>
                  </a:cubicBezTo>
                  <a:cubicBezTo>
                    <a:pt x="407" y="350"/>
                    <a:pt x="399" y="340"/>
                    <a:pt x="389" y="338"/>
                  </a:cubicBezTo>
                  <a:cubicBezTo>
                    <a:pt x="374" y="335"/>
                    <a:pt x="362" y="346"/>
                    <a:pt x="362" y="360"/>
                  </a:cubicBezTo>
                  <a:cubicBezTo>
                    <a:pt x="362" y="550"/>
                    <a:pt x="362" y="550"/>
                    <a:pt x="362" y="550"/>
                  </a:cubicBez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2" y="135"/>
                    <a:pt x="362" y="135"/>
                    <a:pt x="362" y="135"/>
                  </a:cubicBezTo>
                  <a:cubicBezTo>
                    <a:pt x="362" y="267"/>
                    <a:pt x="362" y="267"/>
                    <a:pt x="362" y="267"/>
                  </a:cubicBezTo>
                  <a:cubicBezTo>
                    <a:pt x="362" y="278"/>
                    <a:pt x="369" y="288"/>
                    <a:pt x="379" y="290"/>
                  </a:cubicBezTo>
                  <a:cubicBezTo>
                    <a:pt x="394" y="293"/>
                    <a:pt x="407" y="282"/>
                    <a:pt x="407" y="268"/>
                  </a:cubicBezTo>
                  <a:cubicBezTo>
                    <a:pt x="407" y="58"/>
                    <a:pt x="407" y="58"/>
                    <a:pt x="407" y="58"/>
                  </a:cubicBezTo>
                  <a:cubicBezTo>
                    <a:pt x="407" y="26"/>
                    <a:pt x="381" y="0"/>
                    <a:pt x="34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7" y="684"/>
                  </a:cubicBezTo>
                  <a:cubicBezTo>
                    <a:pt x="349" y="684"/>
                    <a:pt x="349" y="684"/>
                    <a:pt x="349" y="684"/>
                  </a:cubicBezTo>
                  <a:cubicBezTo>
                    <a:pt x="381" y="684"/>
                    <a:pt x="407" y="658"/>
                    <a:pt x="407" y="627"/>
                  </a:cubicBezTo>
                  <a:cubicBezTo>
                    <a:pt x="407" y="511"/>
                    <a:pt x="407" y="511"/>
                    <a:pt x="407" y="511"/>
                  </a:cubicBezTo>
                  <a:cubicBezTo>
                    <a:pt x="407" y="511"/>
                    <a:pt x="407" y="511"/>
                    <a:pt x="407" y="511"/>
                  </a:cubicBezTo>
                  <a:cubicBezTo>
                    <a:pt x="407" y="466"/>
                    <a:pt x="407" y="466"/>
                    <a:pt x="407" y="466"/>
                  </a:cubicBezTo>
                  <a:lnTo>
                    <a:pt x="407" y="368"/>
                  </a:lnTo>
                  <a:close/>
                  <a:moveTo>
                    <a:pt x="45" y="58"/>
                  </a:move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2" y="51"/>
                    <a:pt x="362" y="58"/>
                  </a:cubicBezTo>
                  <a:cubicBezTo>
                    <a:pt x="362" y="90"/>
                    <a:pt x="362" y="90"/>
                    <a:pt x="362" y="90"/>
                  </a:cubicBezTo>
                  <a:cubicBezTo>
                    <a:pt x="45" y="90"/>
                    <a:pt x="45" y="90"/>
                    <a:pt x="45" y="90"/>
                  </a:cubicBezTo>
                  <a:lnTo>
                    <a:pt x="45" y="58"/>
                  </a:lnTo>
                  <a:close/>
                  <a:moveTo>
                    <a:pt x="362" y="627"/>
                  </a:moveTo>
                  <a:cubicBezTo>
                    <a:pt x="362" y="633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2" y="595"/>
                    <a:pt x="362" y="595"/>
                    <a:pt x="362" y="595"/>
                  </a:cubicBezTo>
                  <a:lnTo>
                    <a:pt x="362" y="6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Freeform 181">
              <a:extLst>
                <a:ext uri="{FF2B5EF4-FFF2-40B4-BE49-F238E27FC236}">
                  <a16:creationId xmlns:a16="http://schemas.microsoft.com/office/drawing/2014/main" id="{C81BCD85-5385-4AB2-96C8-D5618CA252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5869" y="2683292"/>
              <a:ext cx="347663" cy="584200"/>
            </a:xfrm>
            <a:custGeom>
              <a:avLst/>
              <a:gdLst>
                <a:gd name="T0" fmla="*/ 406 w 406"/>
                <a:gd name="T1" fmla="*/ 466 h 684"/>
                <a:gd name="T2" fmla="*/ 406 w 406"/>
                <a:gd name="T3" fmla="*/ 368 h 684"/>
                <a:gd name="T4" fmla="*/ 406 w 406"/>
                <a:gd name="T5" fmla="*/ 58 h 684"/>
                <a:gd name="T6" fmla="*/ 349 w 406"/>
                <a:gd name="T7" fmla="*/ 0 h 684"/>
                <a:gd name="T8" fmla="*/ 58 w 406"/>
                <a:gd name="T9" fmla="*/ 0 h 684"/>
                <a:gd name="T10" fmla="*/ 0 w 406"/>
                <a:gd name="T11" fmla="*/ 58 h 684"/>
                <a:gd name="T12" fmla="*/ 0 w 406"/>
                <a:gd name="T13" fmla="*/ 368 h 684"/>
                <a:gd name="T14" fmla="*/ 0 w 406"/>
                <a:gd name="T15" fmla="*/ 466 h 684"/>
                <a:gd name="T16" fmla="*/ 0 w 406"/>
                <a:gd name="T17" fmla="*/ 511 h 684"/>
                <a:gd name="T18" fmla="*/ 0 w 406"/>
                <a:gd name="T19" fmla="*/ 540 h 684"/>
                <a:gd name="T20" fmla="*/ 0 w 406"/>
                <a:gd name="T21" fmla="*/ 627 h 684"/>
                <a:gd name="T22" fmla="*/ 57 w 406"/>
                <a:gd name="T23" fmla="*/ 684 h 684"/>
                <a:gd name="T24" fmla="*/ 349 w 406"/>
                <a:gd name="T25" fmla="*/ 684 h 684"/>
                <a:gd name="T26" fmla="*/ 406 w 406"/>
                <a:gd name="T27" fmla="*/ 627 h 684"/>
                <a:gd name="T28" fmla="*/ 406 w 406"/>
                <a:gd name="T29" fmla="*/ 540 h 684"/>
                <a:gd name="T30" fmla="*/ 406 w 406"/>
                <a:gd name="T31" fmla="*/ 511 h 684"/>
                <a:gd name="T32" fmla="*/ 406 w 406"/>
                <a:gd name="T33" fmla="*/ 466 h 684"/>
                <a:gd name="T34" fmla="*/ 361 w 406"/>
                <a:gd name="T35" fmla="*/ 627 h 684"/>
                <a:gd name="T36" fmla="*/ 349 w 406"/>
                <a:gd name="T37" fmla="*/ 639 h 684"/>
                <a:gd name="T38" fmla="*/ 58 w 406"/>
                <a:gd name="T39" fmla="*/ 639 h 684"/>
                <a:gd name="T40" fmla="*/ 45 w 406"/>
                <a:gd name="T41" fmla="*/ 627 h 684"/>
                <a:gd name="T42" fmla="*/ 45 w 406"/>
                <a:gd name="T43" fmla="*/ 595 h 684"/>
                <a:gd name="T44" fmla="*/ 361 w 406"/>
                <a:gd name="T45" fmla="*/ 595 h 684"/>
                <a:gd name="T46" fmla="*/ 361 w 406"/>
                <a:gd name="T47" fmla="*/ 627 h 684"/>
                <a:gd name="T48" fmla="*/ 361 w 406"/>
                <a:gd name="T49" fmla="*/ 550 h 684"/>
                <a:gd name="T50" fmla="*/ 45 w 406"/>
                <a:gd name="T51" fmla="*/ 550 h 684"/>
                <a:gd name="T52" fmla="*/ 45 w 406"/>
                <a:gd name="T53" fmla="*/ 135 h 684"/>
                <a:gd name="T54" fmla="*/ 361 w 406"/>
                <a:gd name="T55" fmla="*/ 135 h 684"/>
                <a:gd name="T56" fmla="*/ 361 w 406"/>
                <a:gd name="T57" fmla="*/ 550 h 684"/>
                <a:gd name="T58" fmla="*/ 361 w 406"/>
                <a:gd name="T59" fmla="*/ 90 h 684"/>
                <a:gd name="T60" fmla="*/ 45 w 406"/>
                <a:gd name="T61" fmla="*/ 90 h 684"/>
                <a:gd name="T62" fmla="*/ 45 w 406"/>
                <a:gd name="T63" fmla="*/ 58 h 684"/>
                <a:gd name="T64" fmla="*/ 58 w 406"/>
                <a:gd name="T65" fmla="*/ 45 h 684"/>
                <a:gd name="T66" fmla="*/ 349 w 406"/>
                <a:gd name="T67" fmla="*/ 45 h 684"/>
                <a:gd name="T68" fmla="*/ 361 w 406"/>
                <a:gd name="T69" fmla="*/ 58 h 684"/>
                <a:gd name="T70" fmla="*/ 361 w 406"/>
                <a:gd name="T71" fmla="*/ 9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6" h="684">
                  <a:moveTo>
                    <a:pt x="406" y="466"/>
                  </a:moveTo>
                  <a:cubicBezTo>
                    <a:pt x="406" y="368"/>
                    <a:pt x="406" y="368"/>
                    <a:pt x="406" y="368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26"/>
                    <a:pt x="381" y="0"/>
                    <a:pt x="34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511"/>
                    <a:pt x="0" y="511"/>
                    <a:pt x="0" y="511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7" y="684"/>
                  </a:cubicBezTo>
                  <a:cubicBezTo>
                    <a:pt x="349" y="684"/>
                    <a:pt x="349" y="684"/>
                    <a:pt x="349" y="684"/>
                  </a:cubicBezTo>
                  <a:cubicBezTo>
                    <a:pt x="381" y="684"/>
                    <a:pt x="406" y="658"/>
                    <a:pt x="406" y="627"/>
                  </a:cubicBezTo>
                  <a:cubicBezTo>
                    <a:pt x="406" y="540"/>
                    <a:pt x="406" y="540"/>
                    <a:pt x="406" y="540"/>
                  </a:cubicBezTo>
                  <a:cubicBezTo>
                    <a:pt x="406" y="511"/>
                    <a:pt x="406" y="511"/>
                    <a:pt x="406" y="511"/>
                  </a:cubicBezTo>
                  <a:lnTo>
                    <a:pt x="406" y="466"/>
                  </a:lnTo>
                  <a:close/>
                  <a:moveTo>
                    <a:pt x="361" y="627"/>
                  </a:moveTo>
                  <a:cubicBezTo>
                    <a:pt x="361" y="634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1" y="595"/>
                    <a:pt x="361" y="595"/>
                    <a:pt x="361" y="595"/>
                  </a:cubicBezTo>
                  <a:lnTo>
                    <a:pt x="361" y="627"/>
                  </a:lnTo>
                  <a:close/>
                  <a:moveTo>
                    <a:pt x="361" y="550"/>
                  </a:move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1" y="135"/>
                    <a:pt x="361" y="135"/>
                    <a:pt x="361" y="135"/>
                  </a:cubicBezTo>
                  <a:lnTo>
                    <a:pt x="361" y="550"/>
                  </a:lnTo>
                  <a:close/>
                  <a:moveTo>
                    <a:pt x="361" y="90"/>
                  </a:moveTo>
                  <a:cubicBezTo>
                    <a:pt x="45" y="90"/>
                    <a:pt x="45" y="90"/>
                    <a:pt x="45" y="9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1" y="51"/>
                    <a:pt x="361" y="58"/>
                  </a:cubicBezTo>
                  <a:lnTo>
                    <a:pt x="361" y="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Freeform 182">
              <a:extLst>
                <a:ext uri="{FF2B5EF4-FFF2-40B4-BE49-F238E27FC236}">
                  <a16:creationId xmlns:a16="http://schemas.microsoft.com/office/drawing/2014/main" id="{A7724A17-9BFF-4645-9606-C8E224A04A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0057" y="2683292"/>
              <a:ext cx="349250" cy="584200"/>
            </a:xfrm>
            <a:custGeom>
              <a:avLst/>
              <a:gdLst>
                <a:gd name="T0" fmla="*/ 349 w 407"/>
                <a:gd name="T1" fmla="*/ 0 h 684"/>
                <a:gd name="T2" fmla="*/ 58 w 407"/>
                <a:gd name="T3" fmla="*/ 0 h 684"/>
                <a:gd name="T4" fmla="*/ 0 w 407"/>
                <a:gd name="T5" fmla="*/ 58 h 684"/>
                <a:gd name="T6" fmla="*/ 0 w 407"/>
                <a:gd name="T7" fmla="*/ 368 h 684"/>
                <a:gd name="T8" fmla="*/ 0 w 407"/>
                <a:gd name="T9" fmla="*/ 466 h 684"/>
                <a:gd name="T10" fmla="*/ 0 w 407"/>
                <a:gd name="T11" fmla="*/ 511 h 684"/>
                <a:gd name="T12" fmla="*/ 0 w 407"/>
                <a:gd name="T13" fmla="*/ 540 h 684"/>
                <a:gd name="T14" fmla="*/ 0 w 407"/>
                <a:gd name="T15" fmla="*/ 627 h 684"/>
                <a:gd name="T16" fmla="*/ 58 w 407"/>
                <a:gd name="T17" fmla="*/ 684 h 684"/>
                <a:gd name="T18" fmla="*/ 350 w 407"/>
                <a:gd name="T19" fmla="*/ 684 h 684"/>
                <a:gd name="T20" fmla="*/ 407 w 407"/>
                <a:gd name="T21" fmla="*/ 627 h 684"/>
                <a:gd name="T22" fmla="*/ 407 w 407"/>
                <a:gd name="T23" fmla="*/ 58 h 684"/>
                <a:gd name="T24" fmla="*/ 349 w 407"/>
                <a:gd name="T25" fmla="*/ 0 h 684"/>
                <a:gd name="T26" fmla="*/ 362 w 407"/>
                <a:gd name="T27" fmla="*/ 627 h 684"/>
                <a:gd name="T28" fmla="*/ 349 w 407"/>
                <a:gd name="T29" fmla="*/ 639 h 684"/>
                <a:gd name="T30" fmla="*/ 58 w 407"/>
                <a:gd name="T31" fmla="*/ 639 h 684"/>
                <a:gd name="T32" fmla="*/ 45 w 407"/>
                <a:gd name="T33" fmla="*/ 627 h 684"/>
                <a:gd name="T34" fmla="*/ 45 w 407"/>
                <a:gd name="T35" fmla="*/ 595 h 684"/>
                <a:gd name="T36" fmla="*/ 362 w 407"/>
                <a:gd name="T37" fmla="*/ 595 h 684"/>
                <a:gd name="T38" fmla="*/ 362 w 407"/>
                <a:gd name="T39" fmla="*/ 627 h 684"/>
                <a:gd name="T40" fmla="*/ 362 w 407"/>
                <a:gd name="T41" fmla="*/ 550 h 684"/>
                <a:gd name="T42" fmla="*/ 45 w 407"/>
                <a:gd name="T43" fmla="*/ 550 h 684"/>
                <a:gd name="T44" fmla="*/ 45 w 407"/>
                <a:gd name="T45" fmla="*/ 135 h 684"/>
                <a:gd name="T46" fmla="*/ 362 w 407"/>
                <a:gd name="T47" fmla="*/ 135 h 684"/>
                <a:gd name="T48" fmla="*/ 362 w 407"/>
                <a:gd name="T49" fmla="*/ 550 h 684"/>
                <a:gd name="T50" fmla="*/ 362 w 407"/>
                <a:gd name="T51" fmla="*/ 90 h 684"/>
                <a:gd name="T52" fmla="*/ 45 w 407"/>
                <a:gd name="T53" fmla="*/ 90 h 684"/>
                <a:gd name="T54" fmla="*/ 45 w 407"/>
                <a:gd name="T55" fmla="*/ 58 h 684"/>
                <a:gd name="T56" fmla="*/ 58 w 407"/>
                <a:gd name="T57" fmla="*/ 45 h 684"/>
                <a:gd name="T58" fmla="*/ 349 w 407"/>
                <a:gd name="T59" fmla="*/ 45 h 684"/>
                <a:gd name="T60" fmla="*/ 362 w 407"/>
                <a:gd name="T61" fmla="*/ 58 h 684"/>
                <a:gd name="T62" fmla="*/ 362 w 407"/>
                <a:gd name="T63" fmla="*/ 9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7" h="684">
                  <a:moveTo>
                    <a:pt x="349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511"/>
                    <a:pt x="0" y="511"/>
                    <a:pt x="0" y="511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8" y="684"/>
                  </a:cubicBezTo>
                  <a:cubicBezTo>
                    <a:pt x="350" y="684"/>
                    <a:pt x="350" y="684"/>
                    <a:pt x="350" y="684"/>
                  </a:cubicBezTo>
                  <a:cubicBezTo>
                    <a:pt x="381" y="684"/>
                    <a:pt x="407" y="658"/>
                    <a:pt x="407" y="627"/>
                  </a:cubicBezTo>
                  <a:cubicBezTo>
                    <a:pt x="407" y="58"/>
                    <a:pt x="407" y="58"/>
                    <a:pt x="407" y="58"/>
                  </a:cubicBezTo>
                  <a:cubicBezTo>
                    <a:pt x="407" y="26"/>
                    <a:pt x="381" y="0"/>
                    <a:pt x="349" y="0"/>
                  </a:cubicBezTo>
                  <a:close/>
                  <a:moveTo>
                    <a:pt x="362" y="627"/>
                  </a:moveTo>
                  <a:cubicBezTo>
                    <a:pt x="362" y="634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2" y="595"/>
                    <a:pt x="362" y="595"/>
                    <a:pt x="362" y="595"/>
                  </a:cubicBezTo>
                  <a:lnTo>
                    <a:pt x="362" y="627"/>
                  </a:lnTo>
                  <a:close/>
                  <a:moveTo>
                    <a:pt x="362" y="550"/>
                  </a:move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2" y="135"/>
                    <a:pt x="362" y="135"/>
                    <a:pt x="362" y="135"/>
                  </a:cubicBezTo>
                  <a:lnTo>
                    <a:pt x="362" y="550"/>
                  </a:lnTo>
                  <a:close/>
                  <a:moveTo>
                    <a:pt x="362" y="90"/>
                  </a:moveTo>
                  <a:cubicBezTo>
                    <a:pt x="45" y="90"/>
                    <a:pt x="45" y="90"/>
                    <a:pt x="45" y="9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2" y="51"/>
                    <a:pt x="362" y="58"/>
                  </a:cubicBezTo>
                  <a:lnTo>
                    <a:pt x="362" y="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E1CD402-443B-40AD-AD4A-5F8CCCD70256}"/>
                </a:ext>
              </a:extLst>
            </p:cNvPr>
            <p:cNvGrpSpPr/>
            <p:nvPr/>
          </p:nvGrpSpPr>
          <p:grpSpPr>
            <a:xfrm>
              <a:off x="2123282" y="3081755"/>
              <a:ext cx="1109663" cy="892175"/>
              <a:chOff x="2123282" y="3081755"/>
              <a:chExt cx="1109663" cy="892175"/>
            </a:xfrm>
            <a:solidFill>
              <a:schemeClr val="bg1">
                <a:lumMod val="50000"/>
              </a:schemeClr>
            </a:solidFill>
          </p:grpSpPr>
          <p:sp>
            <p:nvSpPr>
              <p:cNvPr id="61" name="Freeform 167">
                <a:extLst>
                  <a:ext uri="{FF2B5EF4-FFF2-40B4-BE49-F238E27FC236}">
                    <a16:creationId xmlns:a16="http://schemas.microsoft.com/office/drawing/2014/main" id="{DE5C0DA6-2F77-4BDF-BD07-1BFA26E383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6007" y="3543717"/>
                <a:ext cx="134938" cy="133350"/>
              </a:xfrm>
              <a:custGeom>
                <a:avLst/>
                <a:gdLst>
                  <a:gd name="T0" fmla="*/ 49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49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49 w 157"/>
                  <a:gd name="T17" fmla="*/ 157 h 157"/>
                  <a:gd name="T18" fmla="*/ 45 w 157"/>
                  <a:gd name="T19" fmla="*/ 49 h 157"/>
                  <a:gd name="T20" fmla="*/ 49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49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49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49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Freeform 168">
                <a:extLst>
                  <a:ext uri="{FF2B5EF4-FFF2-40B4-BE49-F238E27FC236}">
                    <a16:creationId xmlns:a16="http://schemas.microsoft.com/office/drawing/2014/main" id="{3D71AA4F-3BA9-472E-8BAB-3BC73BCBA0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8569" y="3543717"/>
                <a:ext cx="134938" cy="133350"/>
              </a:xfrm>
              <a:custGeom>
                <a:avLst/>
                <a:gdLst>
                  <a:gd name="T0" fmla="*/ 50 w 158"/>
                  <a:gd name="T1" fmla="*/ 157 h 157"/>
                  <a:gd name="T2" fmla="*/ 108 w 158"/>
                  <a:gd name="T3" fmla="*/ 157 h 157"/>
                  <a:gd name="T4" fmla="*/ 158 w 158"/>
                  <a:gd name="T5" fmla="*/ 108 h 157"/>
                  <a:gd name="T6" fmla="*/ 158 w 158"/>
                  <a:gd name="T7" fmla="*/ 49 h 157"/>
                  <a:gd name="T8" fmla="*/ 108 w 158"/>
                  <a:gd name="T9" fmla="*/ 0 h 157"/>
                  <a:gd name="T10" fmla="*/ 50 w 158"/>
                  <a:gd name="T11" fmla="*/ 0 h 157"/>
                  <a:gd name="T12" fmla="*/ 0 w 158"/>
                  <a:gd name="T13" fmla="*/ 49 h 157"/>
                  <a:gd name="T14" fmla="*/ 0 w 158"/>
                  <a:gd name="T15" fmla="*/ 108 h 157"/>
                  <a:gd name="T16" fmla="*/ 50 w 158"/>
                  <a:gd name="T17" fmla="*/ 157 h 157"/>
                  <a:gd name="T18" fmla="*/ 45 w 158"/>
                  <a:gd name="T19" fmla="*/ 49 h 157"/>
                  <a:gd name="T20" fmla="*/ 50 w 158"/>
                  <a:gd name="T21" fmla="*/ 45 h 157"/>
                  <a:gd name="T22" fmla="*/ 108 w 158"/>
                  <a:gd name="T23" fmla="*/ 45 h 157"/>
                  <a:gd name="T24" fmla="*/ 113 w 158"/>
                  <a:gd name="T25" fmla="*/ 49 h 157"/>
                  <a:gd name="T26" fmla="*/ 113 w 158"/>
                  <a:gd name="T27" fmla="*/ 108 h 157"/>
                  <a:gd name="T28" fmla="*/ 108 w 158"/>
                  <a:gd name="T29" fmla="*/ 112 h 157"/>
                  <a:gd name="T30" fmla="*/ 50 w 158"/>
                  <a:gd name="T31" fmla="*/ 112 h 157"/>
                  <a:gd name="T32" fmla="*/ 45 w 158"/>
                  <a:gd name="T33" fmla="*/ 108 h 157"/>
                  <a:gd name="T34" fmla="*/ 45 w 158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8" h="157">
                    <a:moveTo>
                      <a:pt x="50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6" y="157"/>
                      <a:pt x="158" y="135"/>
                      <a:pt x="158" y="108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58" y="22"/>
                      <a:pt x="136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3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3" y="157"/>
                      <a:pt x="50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8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1" y="45"/>
                      <a:pt x="113" y="47"/>
                      <a:pt x="113" y="49"/>
                    </a:cubicBezTo>
                    <a:cubicBezTo>
                      <a:pt x="113" y="108"/>
                      <a:pt x="113" y="108"/>
                      <a:pt x="113" y="108"/>
                    </a:cubicBezTo>
                    <a:cubicBezTo>
                      <a:pt x="113" y="110"/>
                      <a:pt x="111" y="112"/>
                      <a:pt x="108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48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" name="Freeform 169">
                <a:extLst>
                  <a:ext uri="{FF2B5EF4-FFF2-40B4-BE49-F238E27FC236}">
                    <a16:creationId xmlns:a16="http://schemas.microsoft.com/office/drawing/2014/main" id="{6A69CBAB-F51A-4B1F-A112-DA683B7FB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2719" y="3543717"/>
                <a:ext cx="134938" cy="133350"/>
              </a:xfrm>
              <a:custGeom>
                <a:avLst/>
                <a:gdLst>
                  <a:gd name="T0" fmla="*/ 50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50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50 w 157"/>
                  <a:gd name="T17" fmla="*/ 157 h 157"/>
                  <a:gd name="T18" fmla="*/ 45 w 157"/>
                  <a:gd name="T19" fmla="*/ 49 h 157"/>
                  <a:gd name="T20" fmla="*/ 50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50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50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50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Freeform 170">
                <a:extLst>
                  <a:ext uri="{FF2B5EF4-FFF2-40B4-BE49-F238E27FC236}">
                    <a16:creationId xmlns:a16="http://schemas.microsoft.com/office/drawing/2014/main" id="{954CBE07-0D16-4AD4-A777-CB311DF6D0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5282" y="3543717"/>
                <a:ext cx="134938" cy="133350"/>
              </a:xfrm>
              <a:custGeom>
                <a:avLst/>
                <a:gdLst>
                  <a:gd name="T0" fmla="*/ 49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49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49 w 157"/>
                  <a:gd name="T17" fmla="*/ 157 h 157"/>
                  <a:gd name="T18" fmla="*/ 45 w 157"/>
                  <a:gd name="T19" fmla="*/ 49 h 157"/>
                  <a:gd name="T20" fmla="*/ 49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49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49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49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" name="Freeform 171">
                <a:extLst>
                  <a:ext uri="{FF2B5EF4-FFF2-40B4-BE49-F238E27FC236}">
                    <a16:creationId xmlns:a16="http://schemas.microsoft.com/office/drawing/2014/main" id="{F872F54D-2B55-46F1-87EA-C60DB46BEC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6007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49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49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49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49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49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" name="Freeform 172">
                <a:extLst>
                  <a:ext uri="{FF2B5EF4-FFF2-40B4-BE49-F238E27FC236}">
                    <a16:creationId xmlns:a16="http://schemas.microsoft.com/office/drawing/2014/main" id="{090E427B-C353-405B-ABA1-1B7292F355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8569" y="3772317"/>
                <a:ext cx="134938" cy="134938"/>
              </a:xfrm>
              <a:custGeom>
                <a:avLst/>
                <a:gdLst>
                  <a:gd name="T0" fmla="*/ 108 w 158"/>
                  <a:gd name="T1" fmla="*/ 158 h 158"/>
                  <a:gd name="T2" fmla="*/ 158 w 158"/>
                  <a:gd name="T3" fmla="*/ 108 h 158"/>
                  <a:gd name="T4" fmla="*/ 158 w 158"/>
                  <a:gd name="T5" fmla="*/ 50 h 158"/>
                  <a:gd name="T6" fmla="*/ 108 w 158"/>
                  <a:gd name="T7" fmla="*/ 0 h 158"/>
                  <a:gd name="T8" fmla="*/ 50 w 158"/>
                  <a:gd name="T9" fmla="*/ 0 h 158"/>
                  <a:gd name="T10" fmla="*/ 0 w 158"/>
                  <a:gd name="T11" fmla="*/ 50 h 158"/>
                  <a:gd name="T12" fmla="*/ 0 w 158"/>
                  <a:gd name="T13" fmla="*/ 108 h 158"/>
                  <a:gd name="T14" fmla="*/ 50 w 158"/>
                  <a:gd name="T15" fmla="*/ 158 h 158"/>
                  <a:gd name="T16" fmla="*/ 108 w 158"/>
                  <a:gd name="T17" fmla="*/ 158 h 158"/>
                  <a:gd name="T18" fmla="*/ 45 w 158"/>
                  <a:gd name="T19" fmla="*/ 108 h 158"/>
                  <a:gd name="T20" fmla="*/ 45 w 158"/>
                  <a:gd name="T21" fmla="*/ 50 h 158"/>
                  <a:gd name="T22" fmla="*/ 50 w 158"/>
                  <a:gd name="T23" fmla="*/ 45 h 158"/>
                  <a:gd name="T24" fmla="*/ 108 w 158"/>
                  <a:gd name="T25" fmla="*/ 45 h 158"/>
                  <a:gd name="T26" fmla="*/ 113 w 158"/>
                  <a:gd name="T27" fmla="*/ 50 h 158"/>
                  <a:gd name="T28" fmla="*/ 113 w 158"/>
                  <a:gd name="T29" fmla="*/ 108 h 158"/>
                  <a:gd name="T30" fmla="*/ 108 w 158"/>
                  <a:gd name="T31" fmla="*/ 113 h 158"/>
                  <a:gd name="T32" fmla="*/ 50 w 158"/>
                  <a:gd name="T33" fmla="*/ 113 h 158"/>
                  <a:gd name="T34" fmla="*/ 45 w 158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8" h="158">
                    <a:moveTo>
                      <a:pt x="108" y="158"/>
                    </a:moveTo>
                    <a:cubicBezTo>
                      <a:pt x="136" y="158"/>
                      <a:pt x="158" y="135"/>
                      <a:pt x="158" y="108"/>
                    </a:cubicBezTo>
                    <a:cubicBezTo>
                      <a:pt x="158" y="50"/>
                      <a:pt x="158" y="50"/>
                      <a:pt x="158" y="50"/>
                    </a:cubicBezTo>
                    <a:cubicBezTo>
                      <a:pt x="158" y="22"/>
                      <a:pt x="136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3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3" y="158"/>
                      <a:pt x="50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8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1" y="45"/>
                      <a:pt x="113" y="47"/>
                      <a:pt x="113" y="50"/>
                    </a:cubicBezTo>
                    <a:cubicBezTo>
                      <a:pt x="113" y="108"/>
                      <a:pt x="113" y="108"/>
                      <a:pt x="113" y="108"/>
                    </a:cubicBezTo>
                    <a:cubicBezTo>
                      <a:pt x="113" y="111"/>
                      <a:pt x="111" y="113"/>
                      <a:pt x="108" y="113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48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" name="Freeform 173">
                <a:extLst>
                  <a:ext uri="{FF2B5EF4-FFF2-40B4-BE49-F238E27FC236}">
                    <a16:creationId xmlns:a16="http://schemas.microsoft.com/office/drawing/2014/main" id="{8A8803CA-25C9-48B2-8398-D2A2DCEE19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2719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50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50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50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50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50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" name="Freeform 174">
                <a:extLst>
                  <a:ext uri="{FF2B5EF4-FFF2-40B4-BE49-F238E27FC236}">
                    <a16:creationId xmlns:a16="http://schemas.microsoft.com/office/drawing/2014/main" id="{372904CB-1062-4A70-B6D4-923161570F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5282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49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49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49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49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49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" name="Freeform 175">
                <a:extLst>
                  <a:ext uri="{FF2B5EF4-FFF2-40B4-BE49-F238E27FC236}">
                    <a16:creationId xmlns:a16="http://schemas.microsoft.com/office/drawing/2014/main" id="{563E797D-BC47-4724-8129-5BBD69FD0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23282" y="3477042"/>
                <a:ext cx="1109663" cy="496888"/>
              </a:xfrm>
              <a:custGeom>
                <a:avLst/>
                <a:gdLst>
                  <a:gd name="T0" fmla="*/ 624 w 1292"/>
                  <a:gd name="T1" fmla="*/ 0 h 583"/>
                  <a:gd name="T2" fmla="*/ 187 w 1292"/>
                  <a:gd name="T3" fmla="*/ 0 h 583"/>
                  <a:gd name="T4" fmla="*/ 165 w 1292"/>
                  <a:gd name="T5" fmla="*/ 22 h 583"/>
                  <a:gd name="T6" fmla="*/ 165 w 1292"/>
                  <a:gd name="T7" fmla="*/ 269 h 583"/>
                  <a:gd name="T8" fmla="*/ 45 w 1292"/>
                  <a:gd name="T9" fmla="*/ 269 h 583"/>
                  <a:gd name="T10" fmla="*/ 45 w 1292"/>
                  <a:gd name="T11" fmla="*/ 68 h 583"/>
                  <a:gd name="T12" fmla="*/ 27 w 1292"/>
                  <a:gd name="T13" fmla="*/ 45 h 583"/>
                  <a:gd name="T14" fmla="*/ 0 w 1292"/>
                  <a:gd name="T15" fmla="*/ 67 h 583"/>
                  <a:gd name="T16" fmla="*/ 0 w 1292"/>
                  <a:gd name="T17" fmla="*/ 291 h 583"/>
                  <a:gd name="T18" fmla="*/ 23 w 1292"/>
                  <a:gd name="T19" fmla="*/ 314 h 583"/>
                  <a:gd name="T20" fmla="*/ 165 w 1292"/>
                  <a:gd name="T21" fmla="*/ 314 h 583"/>
                  <a:gd name="T22" fmla="*/ 165 w 1292"/>
                  <a:gd name="T23" fmla="*/ 391 h 583"/>
                  <a:gd name="T24" fmla="*/ 182 w 1292"/>
                  <a:gd name="T25" fmla="*/ 413 h 583"/>
                  <a:gd name="T26" fmla="*/ 210 w 1292"/>
                  <a:gd name="T27" fmla="*/ 391 h 583"/>
                  <a:gd name="T28" fmla="*/ 210 w 1292"/>
                  <a:gd name="T29" fmla="*/ 314 h 583"/>
                  <a:gd name="T30" fmla="*/ 1082 w 1292"/>
                  <a:gd name="T31" fmla="*/ 314 h 583"/>
                  <a:gd name="T32" fmla="*/ 1082 w 1292"/>
                  <a:gd name="T33" fmla="*/ 538 h 583"/>
                  <a:gd name="T34" fmla="*/ 210 w 1292"/>
                  <a:gd name="T35" fmla="*/ 538 h 583"/>
                  <a:gd name="T36" fmla="*/ 210 w 1292"/>
                  <a:gd name="T37" fmla="*/ 492 h 583"/>
                  <a:gd name="T38" fmla="*/ 192 w 1292"/>
                  <a:gd name="T39" fmla="*/ 469 h 583"/>
                  <a:gd name="T40" fmla="*/ 165 w 1292"/>
                  <a:gd name="T41" fmla="*/ 491 h 583"/>
                  <a:gd name="T42" fmla="*/ 165 w 1292"/>
                  <a:gd name="T43" fmla="*/ 561 h 583"/>
                  <a:gd name="T44" fmla="*/ 187 w 1292"/>
                  <a:gd name="T45" fmla="*/ 583 h 583"/>
                  <a:gd name="T46" fmla="*/ 1105 w 1292"/>
                  <a:gd name="T47" fmla="*/ 583 h 583"/>
                  <a:gd name="T48" fmla="*/ 1127 w 1292"/>
                  <a:gd name="T49" fmla="*/ 561 h 583"/>
                  <a:gd name="T50" fmla="*/ 1127 w 1292"/>
                  <a:gd name="T51" fmla="*/ 314 h 583"/>
                  <a:gd name="T52" fmla="*/ 1269 w 1292"/>
                  <a:gd name="T53" fmla="*/ 314 h 583"/>
                  <a:gd name="T54" fmla="*/ 1292 w 1292"/>
                  <a:gd name="T55" fmla="*/ 291 h 583"/>
                  <a:gd name="T56" fmla="*/ 1292 w 1292"/>
                  <a:gd name="T57" fmla="*/ 68 h 583"/>
                  <a:gd name="T58" fmla="*/ 1274 w 1292"/>
                  <a:gd name="T59" fmla="*/ 45 h 583"/>
                  <a:gd name="T60" fmla="*/ 1247 w 1292"/>
                  <a:gd name="T61" fmla="*/ 67 h 583"/>
                  <a:gd name="T62" fmla="*/ 1247 w 1292"/>
                  <a:gd name="T63" fmla="*/ 269 h 583"/>
                  <a:gd name="T64" fmla="*/ 1127 w 1292"/>
                  <a:gd name="T65" fmla="*/ 269 h 583"/>
                  <a:gd name="T66" fmla="*/ 1127 w 1292"/>
                  <a:gd name="T67" fmla="*/ 22 h 583"/>
                  <a:gd name="T68" fmla="*/ 1105 w 1292"/>
                  <a:gd name="T69" fmla="*/ 0 h 583"/>
                  <a:gd name="T70" fmla="*/ 668 w 1292"/>
                  <a:gd name="T71" fmla="*/ 0 h 583"/>
                  <a:gd name="T72" fmla="*/ 624 w 1292"/>
                  <a:gd name="T73" fmla="*/ 0 h 583"/>
                  <a:gd name="T74" fmla="*/ 1082 w 1292"/>
                  <a:gd name="T75" fmla="*/ 269 h 583"/>
                  <a:gd name="T76" fmla="*/ 210 w 1292"/>
                  <a:gd name="T77" fmla="*/ 269 h 583"/>
                  <a:gd name="T78" fmla="*/ 210 w 1292"/>
                  <a:gd name="T79" fmla="*/ 44 h 583"/>
                  <a:gd name="T80" fmla="*/ 1082 w 1292"/>
                  <a:gd name="T81" fmla="*/ 44 h 583"/>
                  <a:gd name="T82" fmla="*/ 1082 w 1292"/>
                  <a:gd name="T83" fmla="*/ 269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92" h="583">
                    <a:moveTo>
                      <a:pt x="624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175" y="0"/>
                      <a:pt x="165" y="10"/>
                      <a:pt x="165" y="22"/>
                    </a:cubicBezTo>
                    <a:cubicBezTo>
                      <a:pt x="165" y="269"/>
                      <a:pt x="165" y="269"/>
                      <a:pt x="165" y="269"/>
                    </a:cubicBezTo>
                    <a:cubicBezTo>
                      <a:pt x="45" y="269"/>
                      <a:pt x="45" y="269"/>
                      <a:pt x="45" y="269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57"/>
                      <a:pt x="38" y="47"/>
                      <a:pt x="27" y="45"/>
                    </a:cubicBezTo>
                    <a:cubicBezTo>
                      <a:pt x="13" y="42"/>
                      <a:pt x="0" y="53"/>
                      <a:pt x="0" y="67"/>
                    </a:cubicBezTo>
                    <a:cubicBezTo>
                      <a:pt x="0" y="291"/>
                      <a:pt x="0" y="291"/>
                      <a:pt x="0" y="291"/>
                    </a:cubicBezTo>
                    <a:cubicBezTo>
                      <a:pt x="0" y="304"/>
                      <a:pt x="10" y="314"/>
                      <a:pt x="23" y="314"/>
                    </a:cubicBezTo>
                    <a:cubicBezTo>
                      <a:pt x="165" y="314"/>
                      <a:pt x="165" y="314"/>
                      <a:pt x="165" y="314"/>
                    </a:cubicBezTo>
                    <a:cubicBezTo>
                      <a:pt x="165" y="391"/>
                      <a:pt x="165" y="391"/>
                      <a:pt x="165" y="391"/>
                    </a:cubicBezTo>
                    <a:cubicBezTo>
                      <a:pt x="165" y="401"/>
                      <a:pt x="172" y="411"/>
                      <a:pt x="182" y="413"/>
                    </a:cubicBezTo>
                    <a:cubicBezTo>
                      <a:pt x="197" y="416"/>
                      <a:pt x="210" y="405"/>
                      <a:pt x="210" y="391"/>
                    </a:cubicBezTo>
                    <a:cubicBezTo>
                      <a:pt x="210" y="314"/>
                      <a:pt x="210" y="314"/>
                      <a:pt x="210" y="314"/>
                    </a:cubicBezTo>
                    <a:cubicBezTo>
                      <a:pt x="1082" y="314"/>
                      <a:pt x="1082" y="314"/>
                      <a:pt x="1082" y="314"/>
                    </a:cubicBezTo>
                    <a:cubicBezTo>
                      <a:pt x="1082" y="538"/>
                      <a:pt x="1082" y="538"/>
                      <a:pt x="1082" y="538"/>
                    </a:cubicBezTo>
                    <a:cubicBezTo>
                      <a:pt x="210" y="538"/>
                      <a:pt x="210" y="538"/>
                      <a:pt x="210" y="538"/>
                    </a:cubicBezTo>
                    <a:cubicBezTo>
                      <a:pt x="210" y="492"/>
                      <a:pt x="210" y="492"/>
                      <a:pt x="210" y="492"/>
                    </a:cubicBezTo>
                    <a:cubicBezTo>
                      <a:pt x="210" y="481"/>
                      <a:pt x="202" y="472"/>
                      <a:pt x="192" y="469"/>
                    </a:cubicBezTo>
                    <a:cubicBezTo>
                      <a:pt x="177" y="467"/>
                      <a:pt x="165" y="478"/>
                      <a:pt x="165" y="491"/>
                    </a:cubicBezTo>
                    <a:cubicBezTo>
                      <a:pt x="165" y="561"/>
                      <a:pt x="165" y="561"/>
                      <a:pt x="165" y="561"/>
                    </a:cubicBezTo>
                    <a:cubicBezTo>
                      <a:pt x="165" y="573"/>
                      <a:pt x="175" y="583"/>
                      <a:pt x="187" y="583"/>
                    </a:cubicBezTo>
                    <a:cubicBezTo>
                      <a:pt x="1105" y="583"/>
                      <a:pt x="1105" y="583"/>
                      <a:pt x="1105" y="583"/>
                    </a:cubicBezTo>
                    <a:cubicBezTo>
                      <a:pt x="1117" y="583"/>
                      <a:pt x="1127" y="573"/>
                      <a:pt x="1127" y="561"/>
                    </a:cubicBezTo>
                    <a:cubicBezTo>
                      <a:pt x="1127" y="314"/>
                      <a:pt x="1127" y="314"/>
                      <a:pt x="1127" y="314"/>
                    </a:cubicBezTo>
                    <a:cubicBezTo>
                      <a:pt x="1269" y="314"/>
                      <a:pt x="1269" y="314"/>
                      <a:pt x="1269" y="314"/>
                    </a:cubicBezTo>
                    <a:cubicBezTo>
                      <a:pt x="1282" y="314"/>
                      <a:pt x="1292" y="304"/>
                      <a:pt x="1292" y="291"/>
                    </a:cubicBezTo>
                    <a:cubicBezTo>
                      <a:pt x="1292" y="68"/>
                      <a:pt x="1292" y="68"/>
                      <a:pt x="1292" y="68"/>
                    </a:cubicBezTo>
                    <a:cubicBezTo>
                      <a:pt x="1292" y="57"/>
                      <a:pt x="1284" y="47"/>
                      <a:pt x="1274" y="45"/>
                    </a:cubicBezTo>
                    <a:cubicBezTo>
                      <a:pt x="1259" y="42"/>
                      <a:pt x="1247" y="53"/>
                      <a:pt x="1247" y="67"/>
                    </a:cubicBezTo>
                    <a:cubicBezTo>
                      <a:pt x="1247" y="269"/>
                      <a:pt x="1247" y="269"/>
                      <a:pt x="1247" y="269"/>
                    </a:cubicBezTo>
                    <a:cubicBezTo>
                      <a:pt x="1127" y="269"/>
                      <a:pt x="1127" y="269"/>
                      <a:pt x="1127" y="269"/>
                    </a:cubicBezTo>
                    <a:cubicBezTo>
                      <a:pt x="1127" y="22"/>
                      <a:pt x="1127" y="22"/>
                      <a:pt x="1127" y="22"/>
                    </a:cubicBezTo>
                    <a:cubicBezTo>
                      <a:pt x="1127" y="10"/>
                      <a:pt x="1117" y="0"/>
                      <a:pt x="1105" y="0"/>
                    </a:cubicBezTo>
                    <a:cubicBezTo>
                      <a:pt x="668" y="0"/>
                      <a:pt x="668" y="0"/>
                      <a:pt x="668" y="0"/>
                    </a:cubicBezTo>
                    <a:lnTo>
                      <a:pt x="624" y="0"/>
                    </a:lnTo>
                    <a:close/>
                    <a:moveTo>
                      <a:pt x="1082" y="269"/>
                    </a:moveTo>
                    <a:cubicBezTo>
                      <a:pt x="210" y="269"/>
                      <a:pt x="210" y="269"/>
                      <a:pt x="210" y="269"/>
                    </a:cubicBezTo>
                    <a:cubicBezTo>
                      <a:pt x="210" y="44"/>
                      <a:pt x="210" y="44"/>
                      <a:pt x="210" y="44"/>
                    </a:cubicBezTo>
                    <a:cubicBezTo>
                      <a:pt x="1082" y="44"/>
                      <a:pt x="1082" y="44"/>
                      <a:pt x="1082" y="44"/>
                    </a:cubicBezTo>
                    <a:lnTo>
                      <a:pt x="1082" y="2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" name="Freeform 176">
                <a:extLst>
                  <a:ext uri="{FF2B5EF4-FFF2-40B4-BE49-F238E27FC236}">
                    <a16:creationId xmlns:a16="http://schemas.microsoft.com/office/drawing/2014/main" id="{C04D34C1-0AE3-4D4D-BEF1-EA395C6BA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4844" y="3267492"/>
                <a:ext cx="38100" cy="165100"/>
              </a:xfrm>
              <a:custGeom>
                <a:avLst/>
                <a:gdLst>
                  <a:gd name="T0" fmla="*/ 0 w 45"/>
                  <a:gd name="T1" fmla="*/ 0 h 194"/>
                  <a:gd name="T2" fmla="*/ 0 w 45"/>
                  <a:gd name="T3" fmla="*/ 168 h 194"/>
                  <a:gd name="T4" fmla="*/ 17 w 45"/>
                  <a:gd name="T5" fmla="*/ 191 h 194"/>
                  <a:gd name="T6" fmla="*/ 45 w 45"/>
                  <a:gd name="T7" fmla="*/ 169 h 194"/>
                  <a:gd name="T8" fmla="*/ 45 w 45"/>
                  <a:gd name="T9" fmla="*/ 0 h 194"/>
                  <a:gd name="T10" fmla="*/ 0 w 45"/>
                  <a:gd name="T1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194">
                    <a:moveTo>
                      <a:pt x="0" y="0"/>
                    </a:move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79"/>
                      <a:pt x="7" y="189"/>
                      <a:pt x="17" y="191"/>
                    </a:cubicBezTo>
                    <a:cubicBezTo>
                      <a:pt x="32" y="194"/>
                      <a:pt x="45" y="183"/>
                      <a:pt x="45" y="169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" name="Freeform 177">
                <a:extLst>
                  <a:ext uri="{FF2B5EF4-FFF2-40B4-BE49-F238E27FC236}">
                    <a16:creationId xmlns:a16="http://schemas.microsoft.com/office/drawing/2014/main" id="{2D617E20-5FF4-4F78-B526-61DB3177F9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3282" y="3267492"/>
                <a:ext cx="38100" cy="165100"/>
              </a:xfrm>
              <a:custGeom>
                <a:avLst/>
                <a:gdLst>
                  <a:gd name="T0" fmla="*/ 0 w 45"/>
                  <a:gd name="T1" fmla="*/ 0 h 194"/>
                  <a:gd name="T2" fmla="*/ 0 w 45"/>
                  <a:gd name="T3" fmla="*/ 168 h 194"/>
                  <a:gd name="T4" fmla="*/ 18 w 45"/>
                  <a:gd name="T5" fmla="*/ 191 h 194"/>
                  <a:gd name="T6" fmla="*/ 45 w 45"/>
                  <a:gd name="T7" fmla="*/ 169 h 194"/>
                  <a:gd name="T8" fmla="*/ 45 w 45"/>
                  <a:gd name="T9" fmla="*/ 0 h 194"/>
                  <a:gd name="T10" fmla="*/ 0 w 45"/>
                  <a:gd name="T1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194">
                    <a:moveTo>
                      <a:pt x="0" y="0"/>
                    </a:move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79"/>
                      <a:pt x="8" y="189"/>
                      <a:pt x="18" y="191"/>
                    </a:cubicBezTo>
                    <a:cubicBezTo>
                      <a:pt x="33" y="194"/>
                      <a:pt x="45" y="183"/>
                      <a:pt x="45" y="169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FE5FB10-2E2F-446B-B4E8-D627432CB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9857" y="3267492"/>
                <a:ext cx="36513" cy="2095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F4E3B58-4872-4276-911D-A0D4D234F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9344" y="3081755"/>
                <a:ext cx="136525" cy="38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844D1BA-3907-49C6-9CC3-67C3D288C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3532" y="3081755"/>
                <a:ext cx="136525" cy="38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6477B8AA-B1D7-451D-BB30-B32425B1187A}"/>
              </a:ext>
            </a:extLst>
          </p:cNvPr>
          <p:cNvSpPr/>
          <p:nvPr/>
        </p:nvSpPr>
        <p:spPr>
          <a:xfrm rot="16200000">
            <a:off x="5179683" y="1319439"/>
            <a:ext cx="397898" cy="3978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29" name="Shape 4864">
            <a:extLst>
              <a:ext uri="{FF2B5EF4-FFF2-40B4-BE49-F238E27FC236}">
                <a16:creationId xmlns:a16="http://schemas.microsoft.com/office/drawing/2014/main" id="{12C30850-CDB8-4519-8C59-C51058AA0ECF}"/>
              </a:ext>
            </a:extLst>
          </p:cNvPr>
          <p:cNvSpPr/>
          <p:nvPr/>
        </p:nvSpPr>
        <p:spPr>
          <a:xfrm>
            <a:off x="5260765" y="1423292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2144699-AEA7-45C4-8686-A28434A7BF72}"/>
              </a:ext>
            </a:extLst>
          </p:cNvPr>
          <p:cNvSpPr/>
          <p:nvPr/>
        </p:nvSpPr>
        <p:spPr>
          <a:xfrm rot="16200000">
            <a:off x="5179683" y="2106894"/>
            <a:ext cx="397898" cy="3978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3" name="Shape 4864">
            <a:extLst>
              <a:ext uri="{FF2B5EF4-FFF2-40B4-BE49-F238E27FC236}">
                <a16:creationId xmlns:a16="http://schemas.microsoft.com/office/drawing/2014/main" id="{ABE93D24-2F20-43C1-8BBE-8C5E46DDB1A5}"/>
              </a:ext>
            </a:extLst>
          </p:cNvPr>
          <p:cNvSpPr/>
          <p:nvPr/>
        </p:nvSpPr>
        <p:spPr>
          <a:xfrm>
            <a:off x="5260765" y="2210790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6413F64-8CA1-47C7-98E2-0B115AE42F04}"/>
              </a:ext>
            </a:extLst>
          </p:cNvPr>
          <p:cNvSpPr/>
          <p:nvPr/>
        </p:nvSpPr>
        <p:spPr>
          <a:xfrm rot="16200000">
            <a:off x="5179683" y="2894392"/>
            <a:ext cx="397898" cy="3978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7" name="Shape 4864">
            <a:extLst>
              <a:ext uri="{FF2B5EF4-FFF2-40B4-BE49-F238E27FC236}">
                <a16:creationId xmlns:a16="http://schemas.microsoft.com/office/drawing/2014/main" id="{6F52F770-49DA-4E95-924D-75F1D45AF2AD}"/>
              </a:ext>
            </a:extLst>
          </p:cNvPr>
          <p:cNvSpPr/>
          <p:nvPr/>
        </p:nvSpPr>
        <p:spPr>
          <a:xfrm>
            <a:off x="5260765" y="2998288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40D552C-FE64-471B-96BE-5535E8BE01B7}"/>
              </a:ext>
            </a:extLst>
          </p:cNvPr>
          <p:cNvSpPr/>
          <p:nvPr/>
        </p:nvSpPr>
        <p:spPr>
          <a:xfrm rot="16200000">
            <a:off x="5179683" y="3681890"/>
            <a:ext cx="397898" cy="3978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9" name="Shape 4864">
            <a:extLst>
              <a:ext uri="{FF2B5EF4-FFF2-40B4-BE49-F238E27FC236}">
                <a16:creationId xmlns:a16="http://schemas.microsoft.com/office/drawing/2014/main" id="{D44360DC-FF80-4367-AAD4-DD42636D9CD0}"/>
              </a:ext>
            </a:extLst>
          </p:cNvPr>
          <p:cNvSpPr/>
          <p:nvPr/>
        </p:nvSpPr>
        <p:spPr>
          <a:xfrm>
            <a:off x="5260765" y="3785786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442E7E92-6072-4EB3-820E-D6B82CC6733D}"/>
              </a:ext>
            </a:extLst>
          </p:cNvPr>
          <p:cNvCxnSpPr>
            <a:cxnSpLocks/>
          </p:cNvCxnSpPr>
          <p:nvPr/>
        </p:nvCxnSpPr>
        <p:spPr>
          <a:xfrm flipH="1">
            <a:off x="2311696" y="3700026"/>
            <a:ext cx="879117" cy="630258"/>
          </a:xfrm>
          <a:prstGeom prst="bentConnector3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EA95C0D-7483-49DB-9D9F-6F62A40418AF}"/>
              </a:ext>
            </a:extLst>
          </p:cNvPr>
          <p:cNvSpPr/>
          <p:nvPr/>
        </p:nvSpPr>
        <p:spPr>
          <a:xfrm>
            <a:off x="5869014" y="1174647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1"/>
                </a:solidFill>
              </a:rPr>
              <a:t>Purpose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D4D9CD-9B17-4D5D-A59C-A887E7F89A71}"/>
              </a:ext>
            </a:extLst>
          </p:cNvPr>
          <p:cNvSpPr/>
          <p:nvPr/>
        </p:nvSpPr>
        <p:spPr>
          <a:xfrm>
            <a:off x="5869014" y="1462015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Facilitating efficient and scalable symbolic mathematical computation.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633177-48E8-4C05-B3A6-A340CDFD8FA2}"/>
              </a:ext>
            </a:extLst>
          </p:cNvPr>
          <p:cNvSpPr/>
          <p:nvPr/>
        </p:nvSpPr>
        <p:spPr>
          <a:xfrm>
            <a:off x="5869014" y="1962102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2"/>
                </a:solidFill>
              </a:rPr>
              <a:t>Developed by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57AC69-4840-452D-BE36-FA01FBA93FFA}"/>
              </a:ext>
            </a:extLst>
          </p:cNvPr>
          <p:cNvSpPr/>
          <p:nvPr/>
        </p:nvSpPr>
        <p:spPr>
          <a:xfrm>
            <a:off x="5869014" y="2249470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Led by Yoshua Bengio and a pioneering team at Université de Montréal.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B973ED-89CB-4291-AB3A-06289E6DCF1A}"/>
              </a:ext>
            </a:extLst>
          </p:cNvPr>
          <p:cNvSpPr/>
          <p:nvPr/>
        </p:nvSpPr>
        <p:spPr>
          <a:xfrm>
            <a:off x="5869014" y="2749599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3"/>
                </a:solidFill>
              </a:rPr>
              <a:t>Target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BABE1CD-A750-41F4-9B9E-F7E9FB430C9A}"/>
              </a:ext>
            </a:extLst>
          </p:cNvPr>
          <p:cNvSpPr/>
          <p:nvPr/>
        </p:nvSpPr>
        <p:spPr>
          <a:xfrm>
            <a:off x="5869014" y="3036967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Dedicated to enabling and enhancing deep learning research endeavors.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B3B2ECA-92D3-4513-9EE4-005D763AC11D}"/>
              </a:ext>
            </a:extLst>
          </p:cNvPr>
          <p:cNvSpPr/>
          <p:nvPr/>
        </p:nvSpPr>
        <p:spPr>
          <a:xfrm>
            <a:off x="5869014" y="3824465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Offering advanced automatic differentiation for seamless neural network training.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BF80C6D-228A-0560-7DFB-65EFA30D8A0E}"/>
              </a:ext>
            </a:extLst>
          </p:cNvPr>
          <p:cNvSpPr/>
          <p:nvPr/>
        </p:nvSpPr>
        <p:spPr>
          <a:xfrm rot="16200000">
            <a:off x="5181685" y="4496599"/>
            <a:ext cx="397898" cy="3978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157596-A1D4-3613-20F4-CDDE18A382EA}"/>
              </a:ext>
            </a:extLst>
          </p:cNvPr>
          <p:cNvSpPr/>
          <p:nvPr/>
        </p:nvSpPr>
        <p:spPr>
          <a:xfrm>
            <a:off x="5871016" y="4639174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Achieving unparalleled speed and efficiency through meticulous code compilation.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FE94D0AD-FA96-1C77-EC73-7F3C6EBB5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2" y="1884831"/>
            <a:ext cx="1847850" cy="2466975"/>
          </a:xfrm>
          <a:prstGeom prst="rect">
            <a:avLst/>
          </a:prstGeom>
        </p:spPr>
      </p:pic>
      <p:sp>
        <p:nvSpPr>
          <p:cNvPr id="84" name="Oval 83">
            <a:extLst>
              <a:ext uri="{FF2B5EF4-FFF2-40B4-BE49-F238E27FC236}">
                <a16:creationId xmlns:a16="http://schemas.microsoft.com/office/drawing/2014/main" id="{4C5A0799-3268-6068-70A3-893945120CA2}"/>
              </a:ext>
            </a:extLst>
          </p:cNvPr>
          <p:cNvSpPr/>
          <p:nvPr/>
        </p:nvSpPr>
        <p:spPr>
          <a:xfrm flipH="1">
            <a:off x="803036" y="1094560"/>
            <a:ext cx="825006" cy="86754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1"/>
                </a:solidFill>
              </a:rPr>
              <a:t>2007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13FE0B-37C1-BC2C-C281-EB8B5539FC01}"/>
              </a:ext>
            </a:extLst>
          </p:cNvPr>
          <p:cNvSpPr/>
          <p:nvPr/>
        </p:nvSpPr>
        <p:spPr>
          <a:xfrm>
            <a:off x="5869014" y="3537097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4"/>
                </a:solidFill>
              </a:rPr>
              <a:t>Key Feature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EAE698-24DA-3952-E752-72A5B37E009A}"/>
              </a:ext>
            </a:extLst>
          </p:cNvPr>
          <p:cNvSpPr/>
          <p:nvPr/>
        </p:nvSpPr>
        <p:spPr>
          <a:xfrm>
            <a:off x="5871016" y="4351806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90590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9;p14">
            <a:extLst>
              <a:ext uri="{FF2B5EF4-FFF2-40B4-BE49-F238E27FC236}">
                <a16:creationId xmlns:a16="http://schemas.microsoft.com/office/drawing/2014/main" id="{A01E0FE4-AAB9-C720-CB8F-7B30DCCFE071}"/>
              </a:ext>
            </a:extLst>
          </p:cNvPr>
          <p:cNvSpPr txBox="1">
            <a:spLocks/>
          </p:cNvSpPr>
          <p:nvPr/>
        </p:nvSpPr>
        <p:spPr>
          <a:xfrm>
            <a:off x="128522" y="66694"/>
            <a:ext cx="8852191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800" dirty="0" err="1">
                <a:solidFill>
                  <a:schemeClr val="dk1"/>
                </a:solidFill>
              </a:rPr>
              <a:t>OpenNN</a:t>
            </a:r>
            <a:r>
              <a:rPr lang="en-US" sz="2800" dirty="0">
                <a:solidFill>
                  <a:schemeClr val="dk1"/>
                </a:solidFill>
              </a:rPr>
              <a:t>: Elevating Deep Learning Exploration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0FBA70-41C9-4899-8839-3D9817987431}"/>
              </a:ext>
            </a:extLst>
          </p:cNvPr>
          <p:cNvCxnSpPr>
            <a:cxnSpLocks/>
          </p:cNvCxnSpPr>
          <p:nvPr/>
        </p:nvCxnSpPr>
        <p:spPr>
          <a:xfrm>
            <a:off x="2309487" y="2669380"/>
            <a:ext cx="87678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4F4893-A7B7-48F1-B044-7695D2E0B69F}"/>
              </a:ext>
            </a:extLst>
          </p:cNvPr>
          <p:cNvCxnSpPr>
            <a:cxnSpLocks/>
          </p:cNvCxnSpPr>
          <p:nvPr/>
        </p:nvCxnSpPr>
        <p:spPr>
          <a:xfrm>
            <a:off x="2311696" y="3499832"/>
            <a:ext cx="87457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F5C96F4-2288-463D-A544-5765B8CCCE09}"/>
              </a:ext>
            </a:extLst>
          </p:cNvPr>
          <p:cNvCxnSpPr>
            <a:cxnSpLocks/>
          </p:cNvCxnSpPr>
          <p:nvPr/>
        </p:nvCxnSpPr>
        <p:spPr>
          <a:xfrm>
            <a:off x="2308319" y="1838928"/>
            <a:ext cx="879117" cy="630258"/>
          </a:xfrm>
          <a:prstGeom prst="bentConnector3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ame 19">
            <a:extLst>
              <a:ext uri="{FF2B5EF4-FFF2-40B4-BE49-F238E27FC236}">
                <a16:creationId xmlns:a16="http://schemas.microsoft.com/office/drawing/2014/main" id="{D96B9697-BE26-41DD-BE24-8D8950DDF568}"/>
              </a:ext>
            </a:extLst>
          </p:cNvPr>
          <p:cNvSpPr/>
          <p:nvPr/>
        </p:nvSpPr>
        <p:spPr>
          <a:xfrm>
            <a:off x="3186269" y="2303368"/>
            <a:ext cx="1567180" cy="1562476"/>
          </a:xfrm>
          <a:prstGeom prst="frame">
            <a:avLst>
              <a:gd name="adj1" fmla="val 100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EAE428-FEF8-4F03-A86F-0CB0E32AFF59}"/>
              </a:ext>
            </a:extLst>
          </p:cNvPr>
          <p:cNvGrpSpPr/>
          <p:nvPr/>
        </p:nvGrpSpPr>
        <p:grpSpPr>
          <a:xfrm>
            <a:off x="3310253" y="2439287"/>
            <a:ext cx="1319213" cy="1290638"/>
            <a:chOff x="2020094" y="2683292"/>
            <a:chExt cx="1319213" cy="1290638"/>
          </a:xfrm>
        </p:grpSpPr>
        <p:sp>
          <p:nvSpPr>
            <p:cNvPr id="57" name="Freeform 179">
              <a:extLst>
                <a:ext uri="{FF2B5EF4-FFF2-40B4-BE49-F238E27FC236}">
                  <a16:creationId xmlns:a16="http://schemas.microsoft.com/office/drawing/2014/main" id="{E48AA2AE-803C-4B83-9299-D66CD11468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0094" y="2683292"/>
              <a:ext cx="349250" cy="584200"/>
            </a:xfrm>
            <a:custGeom>
              <a:avLst/>
              <a:gdLst>
                <a:gd name="T0" fmla="*/ 407 w 407"/>
                <a:gd name="T1" fmla="*/ 368 h 684"/>
                <a:gd name="T2" fmla="*/ 407 w 407"/>
                <a:gd name="T3" fmla="*/ 360 h 684"/>
                <a:gd name="T4" fmla="*/ 389 w 407"/>
                <a:gd name="T5" fmla="*/ 338 h 684"/>
                <a:gd name="T6" fmla="*/ 362 w 407"/>
                <a:gd name="T7" fmla="*/ 360 h 684"/>
                <a:gd name="T8" fmla="*/ 362 w 407"/>
                <a:gd name="T9" fmla="*/ 550 h 684"/>
                <a:gd name="T10" fmla="*/ 45 w 407"/>
                <a:gd name="T11" fmla="*/ 550 h 684"/>
                <a:gd name="T12" fmla="*/ 45 w 407"/>
                <a:gd name="T13" fmla="*/ 135 h 684"/>
                <a:gd name="T14" fmla="*/ 362 w 407"/>
                <a:gd name="T15" fmla="*/ 135 h 684"/>
                <a:gd name="T16" fmla="*/ 362 w 407"/>
                <a:gd name="T17" fmla="*/ 267 h 684"/>
                <a:gd name="T18" fmla="*/ 379 w 407"/>
                <a:gd name="T19" fmla="*/ 290 h 684"/>
                <a:gd name="T20" fmla="*/ 407 w 407"/>
                <a:gd name="T21" fmla="*/ 268 h 684"/>
                <a:gd name="T22" fmla="*/ 407 w 407"/>
                <a:gd name="T23" fmla="*/ 58 h 684"/>
                <a:gd name="T24" fmla="*/ 349 w 407"/>
                <a:gd name="T25" fmla="*/ 0 h 684"/>
                <a:gd name="T26" fmla="*/ 58 w 407"/>
                <a:gd name="T27" fmla="*/ 0 h 684"/>
                <a:gd name="T28" fmla="*/ 0 w 407"/>
                <a:gd name="T29" fmla="*/ 58 h 684"/>
                <a:gd name="T30" fmla="*/ 0 w 407"/>
                <a:gd name="T31" fmla="*/ 627 h 684"/>
                <a:gd name="T32" fmla="*/ 57 w 407"/>
                <a:gd name="T33" fmla="*/ 684 h 684"/>
                <a:gd name="T34" fmla="*/ 349 w 407"/>
                <a:gd name="T35" fmla="*/ 684 h 684"/>
                <a:gd name="T36" fmla="*/ 407 w 407"/>
                <a:gd name="T37" fmla="*/ 627 h 684"/>
                <a:gd name="T38" fmla="*/ 407 w 407"/>
                <a:gd name="T39" fmla="*/ 511 h 684"/>
                <a:gd name="T40" fmla="*/ 407 w 407"/>
                <a:gd name="T41" fmla="*/ 511 h 684"/>
                <a:gd name="T42" fmla="*/ 407 w 407"/>
                <a:gd name="T43" fmla="*/ 466 h 684"/>
                <a:gd name="T44" fmla="*/ 407 w 407"/>
                <a:gd name="T45" fmla="*/ 368 h 684"/>
                <a:gd name="T46" fmla="*/ 45 w 407"/>
                <a:gd name="T47" fmla="*/ 58 h 684"/>
                <a:gd name="T48" fmla="*/ 58 w 407"/>
                <a:gd name="T49" fmla="*/ 45 h 684"/>
                <a:gd name="T50" fmla="*/ 349 w 407"/>
                <a:gd name="T51" fmla="*/ 45 h 684"/>
                <a:gd name="T52" fmla="*/ 362 w 407"/>
                <a:gd name="T53" fmla="*/ 58 h 684"/>
                <a:gd name="T54" fmla="*/ 362 w 407"/>
                <a:gd name="T55" fmla="*/ 90 h 684"/>
                <a:gd name="T56" fmla="*/ 45 w 407"/>
                <a:gd name="T57" fmla="*/ 90 h 684"/>
                <a:gd name="T58" fmla="*/ 45 w 407"/>
                <a:gd name="T59" fmla="*/ 58 h 684"/>
                <a:gd name="T60" fmla="*/ 362 w 407"/>
                <a:gd name="T61" fmla="*/ 627 h 684"/>
                <a:gd name="T62" fmla="*/ 349 w 407"/>
                <a:gd name="T63" fmla="*/ 639 h 684"/>
                <a:gd name="T64" fmla="*/ 58 w 407"/>
                <a:gd name="T65" fmla="*/ 639 h 684"/>
                <a:gd name="T66" fmla="*/ 45 w 407"/>
                <a:gd name="T67" fmla="*/ 627 h 684"/>
                <a:gd name="T68" fmla="*/ 45 w 407"/>
                <a:gd name="T69" fmla="*/ 595 h 684"/>
                <a:gd name="T70" fmla="*/ 362 w 407"/>
                <a:gd name="T71" fmla="*/ 595 h 684"/>
                <a:gd name="T72" fmla="*/ 362 w 407"/>
                <a:gd name="T73" fmla="*/ 627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7" h="684">
                  <a:moveTo>
                    <a:pt x="407" y="368"/>
                  </a:moveTo>
                  <a:cubicBezTo>
                    <a:pt x="407" y="360"/>
                    <a:pt x="407" y="360"/>
                    <a:pt x="407" y="360"/>
                  </a:cubicBezTo>
                  <a:cubicBezTo>
                    <a:pt x="407" y="350"/>
                    <a:pt x="399" y="340"/>
                    <a:pt x="389" y="338"/>
                  </a:cubicBezTo>
                  <a:cubicBezTo>
                    <a:pt x="374" y="335"/>
                    <a:pt x="362" y="346"/>
                    <a:pt x="362" y="360"/>
                  </a:cubicBezTo>
                  <a:cubicBezTo>
                    <a:pt x="362" y="550"/>
                    <a:pt x="362" y="550"/>
                    <a:pt x="362" y="550"/>
                  </a:cubicBez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2" y="135"/>
                    <a:pt x="362" y="135"/>
                    <a:pt x="362" y="135"/>
                  </a:cubicBezTo>
                  <a:cubicBezTo>
                    <a:pt x="362" y="267"/>
                    <a:pt x="362" y="267"/>
                    <a:pt x="362" y="267"/>
                  </a:cubicBezTo>
                  <a:cubicBezTo>
                    <a:pt x="362" y="278"/>
                    <a:pt x="369" y="288"/>
                    <a:pt x="379" y="290"/>
                  </a:cubicBezTo>
                  <a:cubicBezTo>
                    <a:pt x="394" y="293"/>
                    <a:pt x="407" y="282"/>
                    <a:pt x="407" y="268"/>
                  </a:cubicBezTo>
                  <a:cubicBezTo>
                    <a:pt x="407" y="58"/>
                    <a:pt x="407" y="58"/>
                    <a:pt x="407" y="58"/>
                  </a:cubicBezTo>
                  <a:cubicBezTo>
                    <a:pt x="407" y="26"/>
                    <a:pt x="381" y="0"/>
                    <a:pt x="34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7" y="684"/>
                  </a:cubicBezTo>
                  <a:cubicBezTo>
                    <a:pt x="349" y="684"/>
                    <a:pt x="349" y="684"/>
                    <a:pt x="349" y="684"/>
                  </a:cubicBezTo>
                  <a:cubicBezTo>
                    <a:pt x="381" y="684"/>
                    <a:pt x="407" y="658"/>
                    <a:pt x="407" y="627"/>
                  </a:cubicBezTo>
                  <a:cubicBezTo>
                    <a:pt x="407" y="511"/>
                    <a:pt x="407" y="511"/>
                    <a:pt x="407" y="511"/>
                  </a:cubicBezTo>
                  <a:cubicBezTo>
                    <a:pt x="407" y="511"/>
                    <a:pt x="407" y="511"/>
                    <a:pt x="407" y="511"/>
                  </a:cubicBezTo>
                  <a:cubicBezTo>
                    <a:pt x="407" y="466"/>
                    <a:pt x="407" y="466"/>
                    <a:pt x="407" y="466"/>
                  </a:cubicBezTo>
                  <a:lnTo>
                    <a:pt x="407" y="368"/>
                  </a:lnTo>
                  <a:close/>
                  <a:moveTo>
                    <a:pt x="45" y="58"/>
                  </a:move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2" y="51"/>
                    <a:pt x="362" y="58"/>
                  </a:cubicBezTo>
                  <a:cubicBezTo>
                    <a:pt x="362" y="90"/>
                    <a:pt x="362" y="90"/>
                    <a:pt x="362" y="90"/>
                  </a:cubicBezTo>
                  <a:cubicBezTo>
                    <a:pt x="45" y="90"/>
                    <a:pt x="45" y="90"/>
                    <a:pt x="45" y="90"/>
                  </a:cubicBezTo>
                  <a:lnTo>
                    <a:pt x="45" y="58"/>
                  </a:lnTo>
                  <a:close/>
                  <a:moveTo>
                    <a:pt x="362" y="627"/>
                  </a:moveTo>
                  <a:cubicBezTo>
                    <a:pt x="362" y="633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2" y="595"/>
                    <a:pt x="362" y="595"/>
                    <a:pt x="362" y="595"/>
                  </a:cubicBezTo>
                  <a:lnTo>
                    <a:pt x="362" y="6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Freeform 181">
              <a:extLst>
                <a:ext uri="{FF2B5EF4-FFF2-40B4-BE49-F238E27FC236}">
                  <a16:creationId xmlns:a16="http://schemas.microsoft.com/office/drawing/2014/main" id="{C81BCD85-5385-4AB2-96C8-D5618CA252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5869" y="2683292"/>
              <a:ext cx="347663" cy="584200"/>
            </a:xfrm>
            <a:custGeom>
              <a:avLst/>
              <a:gdLst>
                <a:gd name="T0" fmla="*/ 406 w 406"/>
                <a:gd name="T1" fmla="*/ 466 h 684"/>
                <a:gd name="T2" fmla="*/ 406 w 406"/>
                <a:gd name="T3" fmla="*/ 368 h 684"/>
                <a:gd name="T4" fmla="*/ 406 w 406"/>
                <a:gd name="T5" fmla="*/ 58 h 684"/>
                <a:gd name="T6" fmla="*/ 349 w 406"/>
                <a:gd name="T7" fmla="*/ 0 h 684"/>
                <a:gd name="T8" fmla="*/ 58 w 406"/>
                <a:gd name="T9" fmla="*/ 0 h 684"/>
                <a:gd name="T10" fmla="*/ 0 w 406"/>
                <a:gd name="T11" fmla="*/ 58 h 684"/>
                <a:gd name="T12" fmla="*/ 0 w 406"/>
                <a:gd name="T13" fmla="*/ 368 h 684"/>
                <a:gd name="T14" fmla="*/ 0 w 406"/>
                <a:gd name="T15" fmla="*/ 466 h 684"/>
                <a:gd name="T16" fmla="*/ 0 w 406"/>
                <a:gd name="T17" fmla="*/ 511 h 684"/>
                <a:gd name="T18" fmla="*/ 0 w 406"/>
                <a:gd name="T19" fmla="*/ 540 h 684"/>
                <a:gd name="T20" fmla="*/ 0 w 406"/>
                <a:gd name="T21" fmla="*/ 627 h 684"/>
                <a:gd name="T22" fmla="*/ 57 w 406"/>
                <a:gd name="T23" fmla="*/ 684 h 684"/>
                <a:gd name="T24" fmla="*/ 349 w 406"/>
                <a:gd name="T25" fmla="*/ 684 h 684"/>
                <a:gd name="T26" fmla="*/ 406 w 406"/>
                <a:gd name="T27" fmla="*/ 627 h 684"/>
                <a:gd name="T28" fmla="*/ 406 w 406"/>
                <a:gd name="T29" fmla="*/ 540 h 684"/>
                <a:gd name="T30" fmla="*/ 406 w 406"/>
                <a:gd name="T31" fmla="*/ 511 h 684"/>
                <a:gd name="T32" fmla="*/ 406 w 406"/>
                <a:gd name="T33" fmla="*/ 466 h 684"/>
                <a:gd name="T34" fmla="*/ 361 w 406"/>
                <a:gd name="T35" fmla="*/ 627 h 684"/>
                <a:gd name="T36" fmla="*/ 349 w 406"/>
                <a:gd name="T37" fmla="*/ 639 h 684"/>
                <a:gd name="T38" fmla="*/ 58 w 406"/>
                <a:gd name="T39" fmla="*/ 639 h 684"/>
                <a:gd name="T40" fmla="*/ 45 w 406"/>
                <a:gd name="T41" fmla="*/ 627 h 684"/>
                <a:gd name="T42" fmla="*/ 45 w 406"/>
                <a:gd name="T43" fmla="*/ 595 h 684"/>
                <a:gd name="T44" fmla="*/ 361 w 406"/>
                <a:gd name="T45" fmla="*/ 595 h 684"/>
                <a:gd name="T46" fmla="*/ 361 w 406"/>
                <a:gd name="T47" fmla="*/ 627 h 684"/>
                <a:gd name="T48" fmla="*/ 361 w 406"/>
                <a:gd name="T49" fmla="*/ 550 h 684"/>
                <a:gd name="T50" fmla="*/ 45 w 406"/>
                <a:gd name="T51" fmla="*/ 550 h 684"/>
                <a:gd name="T52" fmla="*/ 45 w 406"/>
                <a:gd name="T53" fmla="*/ 135 h 684"/>
                <a:gd name="T54" fmla="*/ 361 w 406"/>
                <a:gd name="T55" fmla="*/ 135 h 684"/>
                <a:gd name="T56" fmla="*/ 361 w 406"/>
                <a:gd name="T57" fmla="*/ 550 h 684"/>
                <a:gd name="T58" fmla="*/ 361 w 406"/>
                <a:gd name="T59" fmla="*/ 90 h 684"/>
                <a:gd name="T60" fmla="*/ 45 w 406"/>
                <a:gd name="T61" fmla="*/ 90 h 684"/>
                <a:gd name="T62" fmla="*/ 45 w 406"/>
                <a:gd name="T63" fmla="*/ 58 h 684"/>
                <a:gd name="T64" fmla="*/ 58 w 406"/>
                <a:gd name="T65" fmla="*/ 45 h 684"/>
                <a:gd name="T66" fmla="*/ 349 w 406"/>
                <a:gd name="T67" fmla="*/ 45 h 684"/>
                <a:gd name="T68" fmla="*/ 361 w 406"/>
                <a:gd name="T69" fmla="*/ 58 h 684"/>
                <a:gd name="T70" fmla="*/ 361 w 406"/>
                <a:gd name="T71" fmla="*/ 9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6" h="684">
                  <a:moveTo>
                    <a:pt x="406" y="466"/>
                  </a:moveTo>
                  <a:cubicBezTo>
                    <a:pt x="406" y="368"/>
                    <a:pt x="406" y="368"/>
                    <a:pt x="406" y="368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26"/>
                    <a:pt x="381" y="0"/>
                    <a:pt x="34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511"/>
                    <a:pt x="0" y="511"/>
                    <a:pt x="0" y="511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7" y="684"/>
                  </a:cubicBezTo>
                  <a:cubicBezTo>
                    <a:pt x="349" y="684"/>
                    <a:pt x="349" y="684"/>
                    <a:pt x="349" y="684"/>
                  </a:cubicBezTo>
                  <a:cubicBezTo>
                    <a:pt x="381" y="684"/>
                    <a:pt x="406" y="658"/>
                    <a:pt x="406" y="627"/>
                  </a:cubicBezTo>
                  <a:cubicBezTo>
                    <a:pt x="406" y="540"/>
                    <a:pt x="406" y="540"/>
                    <a:pt x="406" y="540"/>
                  </a:cubicBezTo>
                  <a:cubicBezTo>
                    <a:pt x="406" y="511"/>
                    <a:pt x="406" y="511"/>
                    <a:pt x="406" y="511"/>
                  </a:cubicBezTo>
                  <a:lnTo>
                    <a:pt x="406" y="466"/>
                  </a:lnTo>
                  <a:close/>
                  <a:moveTo>
                    <a:pt x="361" y="627"/>
                  </a:moveTo>
                  <a:cubicBezTo>
                    <a:pt x="361" y="634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1" y="595"/>
                    <a:pt x="361" y="595"/>
                    <a:pt x="361" y="595"/>
                  </a:cubicBezTo>
                  <a:lnTo>
                    <a:pt x="361" y="627"/>
                  </a:lnTo>
                  <a:close/>
                  <a:moveTo>
                    <a:pt x="361" y="550"/>
                  </a:move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1" y="135"/>
                    <a:pt x="361" y="135"/>
                    <a:pt x="361" y="135"/>
                  </a:cubicBezTo>
                  <a:lnTo>
                    <a:pt x="361" y="550"/>
                  </a:lnTo>
                  <a:close/>
                  <a:moveTo>
                    <a:pt x="361" y="90"/>
                  </a:moveTo>
                  <a:cubicBezTo>
                    <a:pt x="45" y="90"/>
                    <a:pt x="45" y="90"/>
                    <a:pt x="45" y="9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1" y="51"/>
                    <a:pt x="361" y="58"/>
                  </a:cubicBezTo>
                  <a:lnTo>
                    <a:pt x="361" y="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Freeform 182">
              <a:extLst>
                <a:ext uri="{FF2B5EF4-FFF2-40B4-BE49-F238E27FC236}">
                  <a16:creationId xmlns:a16="http://schemas.microsoft.com/office/drawing/2014/main" id="{A7724A17-9BFF-4645-9606-C8E224A04A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0057" y="2683292"/>
              <a:ext cx="349250" cy="584200"/>
            </a:xfrm>
            <a:custGeom>
              <a:avLst/>
              <a:gdLst>
                <a:gd name="T0" fmla="*/ 349 w 407"/>
                <a:gd name="T1" fmla="*/ 0 h 684"/>
                <a:gd name="T2" fmla="*/ 58 w 407"/>
                <a:gd name="T3" fmla="*/ 0 h 684"/>
                <a:gd name="T4" fmla="*/ 0 w 407"/>
                <a:gd name="T5" fmla="*/ 58 h 684"/>
                <a:gd name="T6" fmla="*/ 0 w 407"/>
                <a:gd name="T7" fmla="*/ 368 h 684"/>
                <a:gd name="T8" fmla="*/ 0 w 407"/>
                <a:gd name="T9" fmla="*/ 466 h 684"/>
                <a:gd name="T10" fmla="*/ 0 w 407"/>
                <a:gd name="T11" fmla="*/ 511 h 684"/>
                <a:gd name="T12" fmla="*/ 0 w 407"/>
                <a:gd name="T13" fmla="*/ 540 h 684"/>
                <a:gd name="T14" fmla="*/ 0 w 407"/>
                <a:gd name="T15" fmla="*/ 627 h 684"/>
                <a:gd name="T16" fmla="*/ 58 w 407"/>
                <a:gd name="T17" fmla="*/ 684 h 684"/>
                <a:gd name="T18" fmla="*/ 350 w 407"/>
                <a:gd name="T19" fmla="*/ 684 h 684"/>
                <a:gd name="T20" fmla="*/ 407 w 407"/>
                <a:gd name="T21" fmla="*/ 627 h 684"/>
                <a:gd name="T22" fmla="*/ 407 w 407"/>
                <a:gd name="T23" fmla="*/ 58 h 684"/>
                <a:gd name="T24" fmla="*/ 349 w 407"/>
                <a:gd name="T25" fmla="*/ 0 h 684"/>
                <a:gd name="T26" fmla="*/ 362 w 407"/>
                <a:gd name="T27" fmla="*/ 627 h 684"/>
                <a:gd name="T28" fmla="*/ 349 w 407"/>
                <a:gd name="T29" fmla="*/ 639 h 684"/>
                <a:gd name="T30" fmla="*/ 58 w 407"/>
                <a:gd name="T31" fmla="*/ 639 h 684"/>
                <a:gd name="T32" fmla="*/ 45 w 407"/>
                <a:gd name="T33" fmla="*/ 627 h 684"/>
                <a:gd name="T34" fmla="*/ 45 w 407"/>
                <a:gd name="T35" fmla="*/ 595 h 684"/>
                <a:gd name="T36" fmla="*/ 362 w 407"/>
                <a:gd name="T37" fmla="*/ 595 h 684"/>
                <a:gd name="T38" fmla="*/ 362 w 407"/>
                <a:gd name="T39" fmla="*/ 627 h 684"/>
                <a:gd name="T40" fmla="*/ 362 w 407"/>
                <a:gd name="T41" fmla="*/ 550 h 684"/>
                <a:gd name="T42" fmla="*/ 45 w 407"/>
                <a:gd name="T43" fmla="*/ 550 h 684"/>
                <a:gd name="T44" fmla="*/ 45 w 407"/>
                <a:gd name="T45" fmla="*/ 135 h 684"/>
                <a:gd name="T46" fmla="*/ 362 w 407"/>
                <a:gd name="T47" fmla="*/ 135 h 684"/>
                <a:gd name="T48" fmla="*/ 362 w 407"/>
                <a:gd name="T49" fmla="*/ 550 h 684"/>
                <a:gd name="T50" fmla="*/ 362 w 407"/>
                <a:gd name="T51" fmla="*/ 90 h 684"/>
                <a:gd name="T52" fmla="*/ 45 w 407"/>
                <a:gd name="T53" fmla="*/ 90 h 684"/>
                <a:gd name="T54" fmla="*/ 45 w 407"/>
                <a:gd name="T55" fmla="*/ 58 h 684"/>
                <a:gd name="T56" fmla="*/ 58 w 407"/>
                <a:gd name="T57" fmla="*/ 45 h 684"/>
                <a:gd name="T58" fmla="*/ 349 w 407"/>
                <a:gd name="T59" fmla="*/ 45 h 684"/>
                <a:gd name="T60" fmla="*/ 362 w 407"/>
                <a:gd name="T61" fmla="*/ 58 h 684"/>
                <a:gd name="T62" fmla="*/ 362 w 407"/>
                <a:gd name="T63" fmla="*/ 9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7" h="684">
                  <a:moveTo>
                    <a:pt x="349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511"/>
                    <a:pt x="0" y="511"/>
                    <a:pt x="0" y="511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8" y="684"/>
                  </a:cubicBezTo>
                  <a:cubicBezTo>
                    <a:pt x="350" y="684"/>
                    <a:pt x="350" y="684"/>
                    <a:pt x="350" y="684"/>
                  </a:cubicBezTo>
                  <a:cubicBezTo>
                    <a:pt x="381" y="684"/>
                    <a:pt x="407" y="658"/>
                    <a:pt x="407" y="627"/>
                  </a:cubicBezTo>
                  <a:cubicBezTo>
                    <a:pt x="407" y="58"/>
                    <a:pt x="407" y="58"/>
                    <a:pt x="407" y="58"/>
                  </a:cubicBezTo>
                  <a:cubicBezTo>
                    <a:pt x="407" y="26"/>
                    <a:pt x="381" y="0"/>
                    <a:pt x="349" y="0"/>
                  </a:cubicBezTo>
                  <a:close/>
                  <a:moveTo>
                    <a:pt x="362" y="627"/>
                  </a:moveTo>
                  <a:cubicBezTo>
                    <a:pt x="362" y="634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2" y="595"/>
                    <a:pt x="362" y="595"/>
                    <a:pt x="362" y="595"/>
                  </a:cubicBezTo>
                  <a:lnTo>
                    <a:pt x="362" y="627"/>
                  </a:lnTo>
                  <a:close/>
                  <a:moveTo>
                    <a:pt x="362" y="550"/>
                  </a:move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2" y="135"/>
                    <a:pt x="362" y="135"/>
                    <a:pt x="362" y="135"/>
                  </a:cubicBezTo>
                  <a:lnTo>
                    <a:pt x="362" y="550"/>
                  </a:lnTo>
                  <a:close/>
                  <a:moveTo>
                    <a:pt x="362" y="90"/>
                  </a:moveTo>
                  <a:cubicBezTo>
                    <a:pt x="45" y="90"/>
                    <a:pt x="45" y="90"/>
                    <a:pt x="45" y="9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2" y="51"/>
                    <a:pt x="362" y="58"/>
                  </a:cubicBezTo>
                  <a:lnTo>
                    <a:pt x="362" y="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E1CD402-443B-40AD-AD4A-5F8CCCD70256}"/>
                </a:ext>
              </a:extLst>
            </p:cNvPr>
            <p:cNvGrpSpPr/>
            <p:nvPr/>
          </p:nvGrpSpPr>
          <p:grpSpPr>
            <a:xfrm>
              <a:off x="2123282" y="3081755"/>
              <a:ext cx="1109663" cy="892175"/>
              <a:chOff x="2123282" y="3081755"/>
              <a:chExt cx="1109663" cy="892175"/>
            </a:xfrm>
            <a:solidFill>
              <a:schemeClr val="bg1">
                <a:lumMod val="50000"/>
              </a:schemeClr>
            </a:solidFill>
          </p:grpSpPr>
          <p:sp>
            <p:nvSpPr>
              <p:cNvPr id="61" name="Freeform 167">
                <a:extLst>
                  <a:ext uri="{FF2B5EF4-FFF2-40B4-BE49-F238E27FC236}">
                    <a16:creationId xmlns:a16="http://schemas.microsoft.com/office/drawing/2014/main" id="{DE5C0DA6-2F77-4BDF-BD07-1BFA26E383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6007" y="3543717"/>
                <a:ext cx="134938" cy="133350"/>
              </a:xfrm>
              <a:custGeom>
                <a:avLst/>
                <a:gdLst>
                  <a:gd name="T0" fmla="*/ 49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49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49 w 157"/>
                  <a:gd name="T17" fmla="*/ 157 h 157"/>
                  <a:gd name="T18" fmla="*/ 45 w 157"/>
                  <a:gd name="T19" fmla="*/ 49 h 157"/>
                  <a:gd name="T20" fmla="*/ 49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49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49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49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Freeform 168">
                <a:extLst>
                  <a:ext uri="{FF2B5EF4-FFF2-40B4-BE49-F238E27FC236}">
                    <a16:creationId xmlns:a16="http://schemas.microsoft.com/office/drawing/2014/main" id="{3D71AA4F-3BA9-472E-8BAB-3BC73BCBA0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8569" y="3543717"/>
                <a:ext cx="134938" cy="133350"/>
              </a:xfrm>
              <a:custGeom>
                <a:avLst/>
                <a:gdLst>
                  <a:gd name="T0" fmla="*/ 50 w 158"/>
                  <a:gd name="T1" fmla="*/ 157 h 157"/>
                  <a:gd name="T2" fmla="*/ 108 w 158"/>
                  <a:gd name="T3" fmla="*/ 157 h 157"/>
                  <a:gd name="T4" fmla="*/ 158 w 158"/>
                  <a:gd name="T5" fmla="*/ 108 h 157"/>
                  <a:gd name="T6" fmla="*/ 158 w 158"/>
                  <a:gd name="T7" fmla="*/ 49 h 157"/>
                  <a:gd name="T8" fmla="*/ 108 w 158"/>
                  <a:gd name="T9" fmla="*/ 0 h 157"/>
                  <a:gd name="T10" fmla="*/ 50 w 158"/>
                  <a:gd name="T11" fmla="*/ 0 h 157"/>
                  <a:gd name="T12" fmla="*/ 0 w 158"/>
                  <a:gd name="T13" fmla="*/ 49 h 157"/>
                  <a:gd name="T14" fmla="*/ 0 w 158"/>
                  <a:gd name="T15" fmla="*/ 108 h 157"/>
                  <a:gd name="T16" fmla="*/ 50 w 158"/>
                  <a:gd name="T17" fmla="*/ 157 h 157"/>
                  <a:gd name="T18" fmla="*/ 45 w 158"/>
                  <a:gd name="T19" fmla="*/ 49 h 157"/>
                  <a:gd name="T20" fmla="*/ 50 w 158"/>
                  <a:gd name="T21" fmla="*/ 45 h 157"/>
                  <a:gd name="T22" fmla="*/ 108 w 158"/>
                  <a:gd name="T23" fmla="*/ 45 h 157"/>
                  <a:gd name="T24" fmla="*/ 113 w 158"/>
                  <a:gd name="T25" fmla="*/ 49 h 157"/>
                  <a:gd name="T26" fmla="*/ 113 w 158"/>
                  <a:gd name="T27" fmla="*/ 108 h 157"/>
                  <a:gd name="T28" fmla="*/ 108 w 158"/>
                  <a:gd name="T29" fmla="*/ 112 h 157"/>
                  <a:gd name="T30" fmla="*/ 50 w 158"/>
                  <a:gd name="T31" fmla="*/ 112 h 157"/>
                  <a:gd name="T32" fmla="*/ 45 w 158"/>
                  <a:gd name="T33" fmla="*/ 108 h 157"/>
                  <a:gd name="T34" fmla="*/ 45 w 158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8" h="157">
                    <a:moveTo>
                      <a:pt x="50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6" y="157"/>
                      <a:pt x="158" y="135"/>
                      <a:pt x="158" y="108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58" y="22"/>
                      <a:pt x="136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3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3" y="157"/>
                      <a:pt x="50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8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1" y="45"/>
                      <a:pt x="113" y="47"/>
                      <a:pt x="113" y="49"/>
                    </a:cubicBezTo>
                    <a:cubicBezTo>
                      <a:pt x="113" y="108"/>
                      <a:pt x="113" y="108"/>
                      <a:pt x="113" y="108"/>
                    </a:cubicBezTo>
                    <a:cubicBezTo>
                      <a:pt x="113" y="110"/>
                      <a:pt x="111" y="112"/>
                      <a:pt x="108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48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" name="Freeform 169">
                <a:extLst>
                  <a:ext uri="{FF2B5EF4-FFF2-40B4-BE49-F238E27FC236}">
                    <a16:creationId xmlns:a16="http://schemas.microsoft.com/office/drawing/2014/main" id="{6A69CBAB-F51A-4B1F-A112-DA683B7FB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2719" y="3543717"/>
                <a:ext cx="134938" cy="133350"/>
              </a:xfrm>
              <a:custGeom>
                <a:avLst/>
                <a:gdLst>
                  <a:gd name="T0" fmla="*/ 50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50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50 w 157"/>
                  <a:gd name="T17" fmla="*/ 157 h 157"/>
                  <a:gd name="T18" fmla="*/ 45 w 157"/>
                  <a:gd name="T19" fmla="*/ 49 h 157"/>
                  <a:gd name="T20" fmla="*/ 50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50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50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50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Freeform 170">
                <a:extLst>
                  <a:ext uri="{FF2B5EF4-FFF2-40B4-BE49-F238E27FC236}">
                    <a16:creationId xmlns:a16="http://schemas.microsoft.com/office/drawing/2014/main" id="{954CBE07-0D16-4AD4-A777-CB311DF6D0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5282" y="3543717"/>
                <a:ext cx="134938" cy="133350"/>
              </a:xfrm>
              <a:custGeom>
                <a:avLst/>
                <a:gdLst>
                  <a:gd name="T0" fmla="*/ 49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49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49 w 157"/>
                  <a:gd name="T17" fmla="*/ 157 h 157"/>
                  <a:gd name="T18" fmla="*/ 45 w 157"/>
                  <a:gd name="T19" fmla="*/ 49 h 157"/>
                  <a:gd name="T20" fmla="*/ 49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49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49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49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" name="Freeform 171">
                <a:extLst>
                  <a:ext uri="{FF2B5EF4-FFF2-40B4-BE49-F238E27FC236}">
                    <a16:creationId xmlns:a16="http://schemas.microsoft.com/office/drawing/2014/main" id="{F872F54D-2B55-46F1-87EA-C60DB46BEC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6007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49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49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49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49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49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" name="Freeform 172">
                <a:extLst>
                  <a:ext uri="{FF2B5EF4-FFF2-40B4-BE49-F238E27FC236}">
                    <a16:creationId xmlns:a16="http://schemas.microsoft.com/office/drawing/2014/main" id="{090E427B-C353-405B-ABA1-1B7292F355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8569" y="3772317"/>
                <a:ext cx="134938" cy="134938"/>
              </a:xfrm>
              <a:custGeom>
                <a:avLst/>
                <a:gdLst>
                  <a:gd name="T0" fmla="*/ 108 w 158"/>
                  <a:gd name="T1" fmla="*/ 158 h 158"/>
                  <a:gd name="T2" fmla="*/ 158 w 158"/>
                  <a:gd name="T3" fmla="*/ 108 h 158"/>
                  <a:gd name="T4" fmla="*/ 158 w 158"/>
                  <a:gd name="T5" fmla="*/ 50 h 158"/>
                  <a:gd name="T6" fmla="*/ 108 w 158"/>
                  <a:gd name="T7" fmla="*/ 0 h 158"/>
                  <a:gd name="T8" fmla="*/ 50 w 158"/>
                  <a:gd name="T9" fmla="*/ 0 h 158"/>
                  <a:gd name="T10" fmla="*/ 0 w 158"/>
                  <a:gd name="T11" fmla="*/ 50 h 158"/>
                  <a:gd name="T12" fmla="*/ 0 w 158"/>
                  <a:gd name="T13" fmla="*/ 108 h 158"/>
                  <a:gd name="T14" fmla="*/ 50 w 158"/>
                  <a:gd name="T15" fmla="*/ 158 h 158"/>
                  <a:gd name="T16" fmla="*/ 108 w 158"/>
                  <a:gd name="T17" fmla="*/ 158 h 158"/>
                  <a:gd name="T18" fmla="*/ 45 w 158"/>
                  <a:gd name="T19" fmla="*/ 108 h 158"/>
                  <a:gd name="T20" fmla="*/ 45 w 158"/>
                  <a:gd name="T21" fmla="*/ 50 h 158"/>
                  <a:gd name="T22" fmla="*/ 50 w 158"/>
                  <a:gd name="T23" fmla="*/ 45 h 158"/>
                  <a:gd name="T24" fmla="*/ 108 w 158"/>
                  <a:gd name="T25" fmla="*/ 45 h 158"/>
                  <a:gd name="T26" fmla="*/ 113 w 158"/>
                  <a:gd name="T27" fmla="*/ 50 h 158"/>
                  <a:gd name="T28" fmla="*/ 113 w 158"/>
                  <a:gd name="T29" fmla="*/ 108 h 158"/>
                  <a:gd name="T30" fmla="*/ 108 w 158"/>
                  <a:gd name="T31" fmla="*/ 113 h 158"/>
                  <a:gd name="T32" fmla="*/ 50 w 158"/>
                  <a:gd name="T33" fmla="*/ 113 h 158"/>
                  <a:gd name="T34" fmla="*/ 45 w 158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8" h="158">
                    <a:moveTo>
                      <a:pt x="108" y="158"/>
                    </a:moveTo>
                    <a:cubicBezTo>
                      <a:pt x="136" y="158"/>
                      <a:pt x="158" y="135"/>
                      <a:pt x="158" y="108"/>
                    </a:cubicBezTo>
                    <a:cubicBezTo>
                      <a:pt x="158" y="50"/>
                      <a:pt x="158" y="50"/>
                      <a:pt x="158" y="50"/>
                    </a:cubicBezTo>
                    <a:cubicBezTo>
                      <a:pt x="158" y="22"/>
                      <a:pt x="136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3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3" y="158"/>
                      <a:pt x="50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8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1" y="45"/>
                      <a:pt x="113" y="47"/>
                      <a:pt x="113" y="50"/>
                    </a:cubicBezTo>
                    <a:cubicBezTo>
                      <a:pt x="113" y="108"/>
                      <a:pt x="113" y="108"/>
                      <a:pt x="113" y="108"/>
                    </a:cubicBezTo>
                    <a:cubicBezTo>
                      <a:pt x="113" y="111"/>
                      <a:pt x="111" y="113"/>
                      <a:pt x="108" y="113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48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" name="Freeform 173">
                <a:extLst>
                  <a:ext uri="{FF2B5EF4-FFF2-40B4-BE49-F238E27FC236}">
                    <a16:creationId xmlns:a16="http://schemas.microsoft.com/office/drawing/2014/main" id="{8A8803CA-25C9-48B2-8398-D2A2DCEE19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2719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50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50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50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50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50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" name="Freeform 174">
                <a:extLst>
                  <a:ext uri="{FF2B5EF4-FFF2-40B4-BE49-F238E27FC236}">
                    <a16:creationId xmlns:a16="http://schemas.microsoft.com/office/drawing/2014/main" id="{372904CB-1062-4A70-B6D4-923161570F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5282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49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49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49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49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49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" name="Freeform 175">
                <a:extLst>
                  <a:ext uri="{FF2B5EF4-FFF2-40B4-BE49-F238E27FC236}">
                    <a16:creationId xmlns:a16="http://schemas.microsoft.com/office/drawing/2014/main" id="{563E797D-BC47-4724-8129-5BBD69FD0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23282" y="3477042"/>
                <a:ext cx="1109663" cy="496888"/>
              </a:xfrm>
              <a:custGeom>
                <a:avLst/>
                <a:gdLst>
                  <a:gd name="T0" fmla="*/ 624 w 1292"/>
                  <a:gd name="T1" fmla="*/ 0 h 583"/>
                  <a:gd name="T2" fmla="*/ 187 w 1292"/>
                  <a:gd name="T3" fmla="*/ 0 h 583"/>
                  <a:gd name="T4" fmla="*/ 165 w 1292"/>
                  <a:gd name="T5" fmla="*/ 22 h 583"/>
                  <a:gd name="T6" fmla="*/ 165 w 1292"/>
                  <a:gd name="T7" fmla="*/ 269 h 583"/>
                  <a:gd name="T8" fmla="*/ 45 w 1292"/>
                  <a:gd name="T9" fmla="*/ 269 h 583"/>
                  <a:gd name="T10" fmla="*/ 45 w 1292"/>
                  <a:gd name="T11" fmla="*/ 68 h 583"/>
                  <a:gd name="T12" fmla="*/ 27 w 1292"/>
                  <a:gd name="T13" fmla="*/ 45 h 583"/>
                  <a:gd name="T14" fmla="*/ 0 w 1292"/>
                  <a:gd name="T15" fmla="*/ 67 h 583"/>
                  <a:gd name="T16" fmla="*/ 0 w 1292"/>
                  <a:gd name="T17" fmla="*/ 291 h 583"/>
                  <a:gd name="T18" fmla="*/ 23 w 1292"/>
                  <a:gd name="T19" fmla="*/ 314 h 583"/>
                  <a:gd name="T20" fmla="*/ 165 w 1292"/>
                  <a:gd name="T21" fmla="*/ 314 h 583"/>
                  <a:gd name="T22" fmla="*/ 165 w 1292"/>
                  <a:gd name="T23" fmla="*/ 391 h 583"/>
                  <a:gd name="T24" fmla="*/ 182 w 1292"/>
                  <a:gd name="T25" fmla="*/ 413 h 583"/>
                  <a:gd name="T26" fmla="*/ 210 w 1292"/>
                  <a:gd name="T27" fmla="*/ 391 h 583"/>
                  <a:gd name="T28" fmla="*/ 210 w 1292"/>
                  <a:gd name="T29" fmla="*/ 314 h 583"/>
                  <a:gd name="T30" fmla="*/ 1082 w 1292"/>
                  <a:gd name="T31" fmla="*/ 314 h 583"/>
                  <a:gd name="T32" fmla="*/ 1082 w 1292"/>
                  <a:gd name="T33" fmla="*/ 538 h 583"/>
                  <a:gd name="T34" fmla="*/ 210 w 1292"/>
                  <a:gd name="T35" fmla="*/ 538 h 583"/>
                  <a:gd name="T36" fmla="*/ 210 w 1292"/>
                  <a:gd name="T37" fmla="*/ 492 h 583"/>
                  <a:gd name="T38" fmla="*/ 192 w 1292"/>
                  <a:gd name="T39" fmla="*/ 469 h 583"/>
                  <a:gd name="T40" fmla="*/ 165 w 1292"/>
                  <a:gd name="T41" fmla="*/ 491 h 583"/>
                  <a:gd name="T42" fmla="*/ 165 w 1292"/>
                  <a:gd name="T43" fmla="*/ 561 h 583"/>
                  <a:gd name="T44" fmla="*/ 187 w 1292"/>
                  <a:gd name="T45" fmla="*/ 583 h 583"/>
                  <a:gd name="T46" fmla="*/ 1105 w 1292"/>
                  <a:gd name="T47" fmla="*/ 583 h 583"/>
                  <a:gd name="T48" fmla="*/ 1127 w 1292"/>
                  <a:gd name="T49" fmla="*/ 561 h 583"/>
                  <a:gd name="T50" fmla="*/ 1127 w 1292"/>
                  <a:gd name="T51" fmla="*/ 314 h 583"/>
                  <a:gd name="T52" fmla="*/ 1269 w 1292"/>
                  <a:gd name="T53" fmla="*/ 314 h 583"/>
                  <a:gd name="T54" fmla="*/ 1292 w 1292"/>
                  <a:gd name="T55" fmla="*/ 291 h 583"/>
                  <a:gd name="T56" fmla="*/ 1292 w 1292"/>
                  <a:gd name="T57" fmla="*/ 68 h 583"/>
                  <a:gd name="T58" fmla="*/ 1274 w 1292"/>
                  <a:gd name="T59" fmla="*/ 45 h 583"/>
                  <a:gd name="T60" fmla="*/ 1247 w 1292"/>
                  <a:gd name="T61" fmla="*/ 67 h 583"/>
                  <a:gd name="T62" fmla="*/ 1247 w 1292"/>
                  <a:gd name="T63" fmla="*/ 269 h 583"/>
                  <a:gd name="T64" fmla="*/ 1127 w 1292"/>
                  <a:gd name="T65" fmla="*/ 269 h 583"/>
                  <a:gd name="T66" fmla="*/ 1127 w 1292"/>
                  <a:gd name="T67" fmla="*/ 22 h 583"/>
                  <a:gd name="T68" fmla="*/ 1105 w 1292"/>
                  <a:gd name="T69" fmla="*/ 0 h 583"/>
                  <a:gd name="T70" fmla="*/ 668 w 1292"/>
                  <a:gd name="T71" fmla="*/ 0 h 583"/>
                  <a:gd name="T72" fmla="*/ 624 w 1292"/>
                  <a:gd name="T73" fmla="*/ 0 h 583"/>
                  <a:gd name="T74" fmla="*/ 1082 w 1292"/>
                  <a:gd name="T75" fmla="*/ 269 h 583"/>
                  <a:gd name="T76" fmla="*/ 210 w 1292"/>
                  <a:gd name="T77" fmla="*/ 269 h 583"/>
                  <a:gd name="T78" fmla="*/ 210 w 1292"/>
                  <a:gd name="T79" fmla="*/ 44 h 583"/>
                  <a:gd name="T80" fmla="*/ 1082 w 1292"/>
                  <a:gd name="T81" fmla="*/ 44 h 583"/>
                  <a:gd name="T82" fmla="*/ 1082 w 1292"/>
                  <a:gd name="T83" fmla="*/ 269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92" h="583">
                    <a:moveTo>
                      <a:pt x="624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175" y="0"/>
                      <a:pt x="165" y="10"/>
                      <a:pt x="165" y="22"/>
                    </a:cubicBezTo>
                    <a:cubicBezTo>
                      <a:pt x="165" y="269"/>
                      <a:pt x="165" y="269"/>
                      <a:pt x="165" y="269"/>
                    </a:cubicBezTo>
                    <a:cubicBezTo>
                      <a:pt x="45" y="269"/>
                      <a:pt x="45" y="269"/>
                      <a:pt x="45" y="269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57"/>
                      <a:pt x="38" y="47"/>
                      <a:pt x="27" y="45"/>
                    </a:cubicBezTo>
                    <a:cubicBezTo>
                      <a:pt x="13" y="42"/>
                      <a:pt x="0" y="53"/>
                      <a:pt x="0" y="67"/>
                    </a:cubicBezTo>
                    <a:cubicBezTo>
                      <a:pt x="0" y="291"/>
                      <a:pt x="0" y="291"/>
                      <a:pt x="0" y="291"/>
                    </a:cubicBezTo>
                    <a:cubicBezTo>
                      <a:pt x="0" y="304"/>
                      <a:pt x="10" y="314"/>
                      <a:pt x="23" y="314"/>
                    </a:cubicBezTo>
                    <a:cubicBezTo>
                      <a:pt x="165" y="314"/>
                      <a:pt x="165" y="314"/>
                      <a:pt x="165" y="314"/>
                    </a:cubicBezTo>
                    <a:cubicBezTo>
                      <a:pt x="165" y="391"/>
                      <a:pt x="165" y="391"/>
                      <a:pt x="165" y="391"/>
                    </a:cubicBezTo>
                    <a:cubicBezTo>
                      <a:pt x="165" y="401"/>
                      <a:pt x="172" y="411"/>
                      <a:pt x="182" y="413"/>
                    </a:cubicBezTo>
                    <a:cubicBezTo>
                      <a:pt x="197" y="416"/>
                      <a:pt x="210" y="405"/>
                      <a:pt x="210" y="391"/>
                    </a:cubicBezTo>
                    <a:cubicBezTo>
                      <a:pt x="210" y="314"/>
                      <a:pt x="210" y="314"/>
                      <a:pt x="210" y="314"/>
                    </a:cubicBezTo>
                    <a:cubicBezTo>
                      <a:pt x="1082" y="314"/>
                      <a:pt x="1082" y="314"/>
                      <a:pt x="1082" y="314"/>
                    </a:cubicBezTo>
                    <a:cubicBezTo>
                      <a:pt x="1082" y="538"/>
                      <a:pt x="1082" y="538"/>
                      <a:pt x="1082" y="538"/>
                    </a:cubicBezTo>
                    <a:cubicBezTo>
                      <a:pt x="210" y="538"/>
                      <a:pt x="210" y="538"/>
                      <a:pt x="210" y="538"/>
                    </a:cubicBezTo>
                    <a:cubicBezTo>
                      <a:pt x="210" y="492"/>
                      <a:pt x="210" y="492"/>
                      <a:pt x="210" y="492"/>
                    </a:cubicBezTo>
                    <a:cubicBezTo>
                      <a:pt x="210" y="481"/>
                      <a:pt x="202" y="472"/>
                      <a:pt x="192" y="469"/>
                    </a:cubicBezTo>
                    <a:cubicBezTo>
                      <a:pt x="177" y="467"/>
                      <a:pt x="165" y="478"/>
                      <a:pt x="165" y="491"/>
                    </a:cubicBezTo>
                    <a:cubicBezTo>
                      <a:pt x="165" y="561"/>
                      <a:pt x="165" y="561"/>
                      <a:pt x="165" y="561"/>
                    </a:cubicBezTo>
                    <a:cubicBezTo>
                      <a:pt x="165" y="573"/>
                      <a:pt x="175" y="583"/>
                      <a:pt x="187" y="583"/>
                    </a:cubicBezTo>
                    <a:cubicBezTo>
                      <a:pt x="1105" y="583"/>
                      <a:pt x="1105" y="583"/>
                      <a:pt x="1105" y="583"/>
                    </a:cubicBezTo>
                    <a:cubicBezTo>
                      <a:pt x="1117" y="583"/>
                      <a:pt x="1127" y="573"/>
                      <a:pt x="1127" y="561"/>
                    </a:cubicBezTo>
                    <a:cubicBezTo>
                      <a:pt x="1127" y="314"/>
                      <a:pt x="1127" y="314"/>
                      <a:pt x="1127" y="314"/>
                    </a:cubicBezTo>
                    <a:cubicBezTo>
                      <a:pt x="1269" y="314"/>
                      <a:pt x="1269" y="314"/>
                      <a:pt x="1269" y="314"/>
                    </a:cubicBezTo>
                    <a:cubicBezTo>
                      <a:pt x="1282" y="314"/>
                      <a:pt x="1292" y="304"/>
                      <a:pt x="1292" y="291"/>
                    </a:cubicBezTo>
                    <a:cubicBezTo>
                      <a:pt x="1292" y="68"/>
                      <a:pt x="1292" y="68"/>
                      <a:pt x="1292" y="68"/>
                    </a:cubicBezTo>
                    <a:cubicBezTo>
                      <a:pt x="1292" y="57"/>
                      <a:pt x="1284" y="47"/>
                      <a:pt x="1274" y="45"/>
                    </a:cubicBezTo>
                    <a:cubicBezTo>
                      <a:pt x="1259" y="42"/>
                      <a:pt x="1247" y="53"/>
                      <a:pt x="1247" y="67"/>
                    </a:cubicBezTo>
                    <a:cubicBezTo>
                      <a:pt x="1247" y="269"/>
                      <a:pt x="1247" y="269"/>
                      <a:pt x="1247" y="269"/>
                    </a:cubicBezTo>
                    <a:cubicBezTo>
                      <a:pt x="1127" y="269"/>
                      <a:pt x="1127" y="269"/>
                      <a:pt x="1127" y="269"/>
                    </a:cubicBezTo>
                    <a:cubicBezTo>
                      <a:pt x="1127" y="22"/>
                      <a:pt x="1127" y="22"/>
                      <a:pt x="1127" y="22"/>
                    </a:cubicBezTo>
                    <a:cubicBezTo>
                      <a:pt x="1127" y="10"/>
                      <a:pt x="1117" y="0"/>
                      <a:pt x="1105" y="0"/>
                    </a:cubicBezTo>
                    <a:cubicBezTo>
                      <a:pt x="668" y="0"/>
                      <a:pt x="668" y="0"/>
                      <a:pt x="668" y="0"/>
                    </a:cubicBezTo>
                    <a:lnTo>
                      <a:pt x="624" y="0"/>
                    </a:lnTo>
                    <a:close/>
                    <a:moveTo>
                      <a:pt x="1082" y="269"/>
                    </a:moveTo>
                    <a:cubicBezTo>
                      <a:pt x="210" y="269"/>
                      <a:pt x="210" y="269"/>
                      <a:pt x="210" y="269"/>
                    </a:cubicBezTo>
                    <a:cubicBezTo>
                      <a:pt x="210" y="44"/>
                      <a:pt x="210" y="44"/>
                      <a:pt x="210" y="44"/>
                    </a:cubicBezTo>
                    <a:cubicBezTo>
                      <a:pt x="1082" y="44"/>
                      <a:pt x="1082" y="44"/>
                      <a:pt x="1082" y="44"/>
                    </a:cubicBezTo>
                    <a:lnTo>
                      <a:pt x="1082" y="2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" name="Freeform 176">
                <a:extLst>
                  <a:ext uri="{FF2B5EF4-FFF2-40B4-BE49-F238E27FC236}">
                    <a16:creationId xmlns:a16="http://schemas.microsoft.com/office/drawing/2014/main" id="{C04D34C1-0AE3-4D4D-BEF1-EA395C6BA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4844" y="3267492"/>
                <a:ext cx="38100" cy="165100"/>
              </a:xfrm>
              <a:custGeom>
                <a:avLst/>
                <a:gdLst>
                  <a:gd name="T0" fmla="*/ 0 w 45"/>
                  <a:gd name="T1" fmla="*/ 0 h 194"/>
                  <a:gd name="T2" fmla="*/ 0 w 45"/>
                  <a:gd name="T3" fmla="*/ 168 h 194"/>
                  <a:gd name="T4" fmla="*/ 17 w 45"/>
                  <a:gd name="T5" fmla="*/ 191 h 194"/>
                  <a:gd name="T6" fmla="*/ 45 w 45"/>
                  <a:gd name="T7" fmla="*/ 169 h 194"/>
                  <a:gd name="T8" fmla="*/ 45 w 45"/>
                  <a:gd name="T9" fmla="*/ 0 h 194"/>
                  <a:gd name="T10" fmla="*/ 0 w 45"/>
                  <a:gd name="T1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194">
                    <a:moveTo>
                      <a:pt x="0" y="0"/>
                    </a:move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79"/>
                      <a:pt x="7" y="189"/>
                      <a:pt x="17" y="191"/>
                    </a:cubicBezTo>
                    <a:cubicBezTo>
                      <a:pt x="32" y="194"/>
                      <a:pt x="45" y="183"/>
                      <a:pt x="45" y="169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" name="Freeform 177">
                <a:extLst>
                  <a:ext uri="{FF2B5EF4-FFF2-40B4-BE49-F238E27FC236}">
                    <a16:creationId xmlns:a16="http://schemas.microsoft.com/office/drawing/2014/main" id="{2D617E20-5FF4-4F78-B526-61DB3177F9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3282" y="3267492"/>
                <a:ext cx="38100" cy="165100"/>
              </a:xfrm>
              <a:custGeom>
                <a:avLst/>
                <a:gdLst>
                  <a:gd name="T0" fmla="*/ 0 w 45"/>
                  <a:gd name="T1" fmla="*/ 0 h 194"/>
                  <a:gd name="T2" fmla="*/ 0 w 45"/>
                  <a:gd name="T3" fmla="*/ 168 h 194"/>
                  <a:gd name="T4" fmla="*/ 18 w 45"/>
                  <a:gd name="T5" fmla="*/ 191 h 194"/>
                  <a:gd name="T6" fmla="*/ 45 w 45"/>
                  <a:gd name="T7" fmla="*/ 169 h 194"/>
                  <a:gd name="T8" fmla="*/ 45 w 45"/>
                  <a:gd name="T9" fmla="*/ 0 h 194"/>
                  <a:gd name="T10" fmla="*/ 0 w 45"/>
                  <a:gd name="T1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194">
                    <a:moveTo>
                      <a:pt x="0" y="0"/>
                    </a:move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79"/>
                      <a:pt x="8" y="189"/>
                      <a:pt x="18" y="191"/>
                    </a:cubicBezTo>
                    <a:cubicBezTo>
                      <a:pt x="33" y="194"/>
                      <a:pt x="45" y="183"/>
                      <a:pt x="45" y="169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FE5FB10-2E2F-446B-B4E8-D627432CB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9857" y="3267492"/>
                <a:ext cx="36513" cy="2095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F4E3B58-4872-4276-911D-A0D4D234F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9344" y="3081755"/>
                <a:ext cx="136525" cy="38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844D1BA-3907-49C6-9CC3-67C3D288C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3532" y="3081755"/>
                <a:ext cx="136525" cy="38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6477B8AA-B1D7-451D-BB30-B32425B1187A}"/>
              </a:ext>
            </a:extLst>
          </p:cNvPr>
          <p:cNvSpPr/>
          <p:nvPr/>
        </p:nvSpPr>
        <p:spPr>
          <a:xfrm rot="16200000">
            <a:off x="5179683" y="1319439"/>
            <a:ext cx="397898" cy="3978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29" name="Shape 4864">
            <a:extLst>
              <a:ext uri="{FF2B5EF4-FFF2-40B4-BE49-F238E27FC236}">
                <a16:creationId xmlns:a16="http://schemas.microsoft.com/office/drawing/2014/main" id="{12C30850-CDB8-4519-8C59-C51058AA0ECF}"/>
              </a:ext>
            </a:extLst>
          </p:cNvPr>
          <p:cNvSpPr/>
          <p:nvPr/>
        </p:nvSpPr>
        <p:spPr>
          <a:xfrm>
            <a:off x="5260765" y="1423292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2144699-AEA7-45C4-8686-A28434A7BF72}"/>
              </a:ext>
            </a:extLst>
          </p:cNvPr>
          <p:cNvSpPr/>
          <p:nvPr/>
        </p:nvSpPr>
        <p:spPr>
          <a:xfrm rot="16200000">
            <a:off x="5179683" y="2106894"/>
            <a:ext cx="397898" cy="3978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3" name="Shape 4864">
            <a:extLst>
              <a:ext uri="{FF2B5EF4-FFF2-40B4-BE49-F238E27FC236}">
                <a16:creationId xmlns:a16="http://schemas.microsoft.com/office/drawing/2014/main" id="{ABE93D24-2F20-43C1-8BBE-8C5E46DDB1A5}"/>
              </a:ext>
            </a:extLst>
          </p:cNvPr>
          <p:cNvSpPr/>
          <p:nvPr/>
        </p:nvSpPr>
        <p:spPr>
          <a:xfrm>
            <a:off x="5260765" y="2210790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6413F64-8CA1-47C7-98E2-0B115AE42F04}"/>
              </a:ext>
            </a:extLst>
          </p:cNvPr>
          <p:cNvSpPr/>
          <p:nvPr/>
        </p:nvSpPr>
        <p:spPr>
          <a:xfrm rot="16200000">
            <a:off x="5179683" y="2894392"/>
            <a:ext cx="397898" cy="3978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7" name="Shape 4864">
            <a:extLst>
              <a:ext uri="{FF2B5EF4-FFF2-40B4-BE49-F238E27FC236}">
                <a16:creationId xmlns:a16="http://schemas.microsoft.com/office/drawing/2014/main" id="{6F52F770-49DA-4E95-924D-75F1D45AF2AD}"/>
              </a:ext>
            </a:extLst>
          </p:cNvPr>
          <p:cNvSpPr/>
          <p:nvPr/>
        </p:nvSpPr>
        <p:spPr>
          <a:xfrm>
            <a:off x="5260765" y="2998288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40D552C-FE64-471B-96BE-5535E8BE01B7}"/>
              </a:ext>
            </a:extLst>
          </p:cNvPr>
          <p:cNvSpPr/>
          <p:nvPr/>
        </p:nvSpPr>
        <p:spPr>
          <a:xfrm rot="16200000">
            <a:off x="5179683" y="3681890"/>
            <a:ext cx="397898" cy="3978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9" name="Shape 4864">
            <a:extLst>
              <a:ext uri="{FF2B5EF4-FFF2-40B4-BE49-F238E27FC236}">
                <a16:creationId xmlns:a16="http://schemas.microsoft.com/office/drawing/2014/main" id="{D44360DC-FF80-4367-AAD4-DD42636D9CD0}"/>
              </a:ext>
            </a:extLst>
          </p:cNvPr>
          <p:cNvSpPr/>
          <p:nvPr/>
        </p:nvSpPr>
        <p:spPr>
          <a:xfrm>
            <a:off x="5260765" y="3785786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442E7E92-6072-4EB3-820E-D6B82CC6733D}"/>
              </a:ext>
            </a:extLst>
          </p:cNvPr>
          <p:cNvCxnSpPr>
            <a:cxnSpLocks/>
          </p:cNvCxnSpPr>
          <p:nvPr/>
        </p:nvCxnSpPr>
        <p:spPr>
          <a:xfrm flipH="1">
            <a:off x="2311696" y="3700026"/>
            <a:ext cx="879117" cy="630258"/>
          </a:xfrm>
          <a:prstGeom prst="bentConnector3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EA95C0D-7483-49DB-9D9F-6F62A40418AF}"/>
              </a:ext>
            </a:extLst>
          </p:cNvPr>
          <p:cNvSpPr/>
          <p:nvPr/>
        </p:nvSpPr>
        <p:spPr>
          <a:xfrm>
            <a:off x="5869014" y="1174647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1"/>
                </a:solidFill>
              </a:rPr>
              <a:t>Purpose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D4D9CD-9B17-4D5D-A59C-A887E7F89A71}"/>
              </a:ext>
            </a:extLst>
          </p:cNvPr>
          <p:cNvSpPr/>
          <p:nvPr/>
        </p:nvSpPr>
        <p:spPr>
          <a:xfrm>
            <a:off x="5869014" y="1462015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Enabling efficient and scalable symbolic mathematical computation.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633177-48E8-4C05-B3A6-A340CDFD8FA2}"/>
              </a:ext>
            </a:extLst>
          </p:cNvPr>
          <p:cNvSpPr/>
          <p:nvPr/>
        </p:nvSpPr>
        <p:spPr>
          <a:xfrm>
            <a:off x="5869014" y="1962102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2"/>
                </a:solidFill>
              </a:rPr>
              <a:t>Developed by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57AC69-4840-452D-BE36-FA01FBA93FFA}"/>
              </a:ext>
            </a:extLst>
          </p:cNvPr>
          <p:cNvSpPr/>
          <p:nvPr/>
        </p:nvSpPr>
        <p:spPr>
          <a:xfrm>
            <a:off x="5869014" y="2249470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Spearheaded by a visionary team led by [developer's name].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B973ED-89CB-4291-AB3A-06289E6DCF1A}"/>
              </a:ext>
            </a:extLst>
          </p:cNvPr>
          <p:cNvSpPr/>
          <p:nvPr/>
        </p:nvSpPr>
        <p:spPr>
          <a:xfrm>
            <a:off x="5869014" y="2749599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3"/>
                </a:solidFill>
              </a:rPr>
              <a:t>Target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BABE1CD-A750-41F4-9B9E-F7E9FB430C9A}"/>
              </a:ext>
            </a:extLst>
          </p:cNvPr>
          <p:cNvSpPr/>
          <p:nvPr/>
        </p:nvSpPr>
        <p:spPr>
          <a:xfrm>
            <a:off x="5869014" y="3036967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Tailored to empower and elevate deep learning research initiatives.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B3B2ECA-92D3-4513-9EE4-005D763AC11D}"/>
              </a:ext>
            </a:extLst>
          </p:cNvPr>
          <p:cNvSpPr/>
          <p:nvPr/>
        </p:nvSpPr>
        <p:spPr>
          <a:xfrm>
            <a:off x="5869014" y="3824465"/>
            <a:ext cx="2797407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Providing advanced automatic differentiation capabilities for streamlined neural network training.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BF80C6D-228A-0560-7DFB-65EFA30D8A0E}"/>
              </a:ext>
            </a:extLst>
          </p:cNvPr>
          <p:cNvSpPr/>
          <p:nvPr/>
        </p:nvSpPr>
        <p:spPr>
          <a:xfrm rot="16200000">
            <a:off x="5181685" y="4496599"/>
            <a:ext cx="397898" cy="3978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157596-A1D4-3613-20F4-CDDE18A382EA}"/>
              </a:ext>
            </a:extLst>
          </p:cNvPr>
          <p:cNvSpPr/>
          <p:nvPr/>
        </p:nvSpPr>
        <p:spPr>
          <a:xfrm>
            <a:off x="5871016" y="4639174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Delivering unmatched speed and efficiency through rigorous code optimization.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FE94D0AD-FA96-1C77-EC73-7F3C6EBB57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8522" y="2600920"/>
            <a:ext cx="1847850" cy="1034796"/>
          </a:xfrm>
          <a:prstGeom prst="rect">
            <a:avLst/>
          </a:prstGeom>
        </p:spPr>
      </p:pic>
      <p:sp>
        <p:nvSpPr>
          <p:cNvPr id="84" name="Oval 83">
            <a:extLst>
              <a:ext uri="{FF2B5EF4-FFF2-40B4-BE49-F238E27FC236}">
                <a16:creationId xmlns:a16="http://schemas.microsoft.com/office/drawing/2014/main" id="{4C5A0799-3268-6068-70A3-893945120CA2}"/>
              </a:ext>
            </a:extLst>
          </p:cNvPr>
          <p:cNvSpPr/>
          <p:nvPr/>
        </p:nvSpPr>
        <p:spPr>
          <a:xfrm flipH="1">
            <a:off x="803036" y="1094560"/>
            <a:ext cx="825006" cy="86754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1"/>
                </a:solidFill>
              </a:rPr>
              <a:t>2009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13FE0B-37C1-BC2C-C281-EB8B5539FC01}"/>
              </a:ext>
            </a:extLst>
          </p:cNvPr>
          <p:cNvSpPr/>
          <p:nvPr/>
        </p:nvSpPr>
        <p:spPr>
          <a:xfrm>
            <a:off x="5869014" y="3537097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4"/>
                </a:solidFill>
              </a:rPr>
              <a:t>Key Feature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EAE698-24DA-3952-E752-72A5B37E009A}"/>
              </a:ext>
            </a:extLst>
          </p:cNvPr>
          <p:cNvSpPr/>
          <p:nvPr/>
        </p:nvSpPr>
        <p:spPr>
          <a:xfrm>
            <a:off x="5871016" y="4351806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93721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FE94D0AD-FA96-1C77-EC73-7F3C6EBB57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314" y="2388854"/>
            <a:ext cx="2369035" cy="1207151"/>
          </a:xfrm>
          <a:prstGeom prst="rect">
            <a:avLst/>
          </a:prstGeom>
        </p:spPr>
      </p:pic>
      <p:sp>
        <p:nvSpPr>
          <p:cNvPr id="4" name="Google Shape;79;p14">
            <a:extLst>
              <a:ext uri="{FF2B5EF4-FFF2-40B4-BE49-F238E27FC236}">
                <a16:creationId xmlns:a16="http://schemas.microsoft.com/office/drawing/2014/main" id="{A01E0FE4-AAB9-C720-CB8F-7B30DCCFE071}"/>
              </a:ext>
            </a:extLst>
          </p:cNvPr>
          <p:cNvSpPr txBox="1">
            <a:spLocks/>
          </p:cNvSpPr>
          <p:nvPr/>
        </p:nvSpPr>
        <p:spPr>
          <a:xfrm>
            <a:off x="128522" y="66694"/>
            <a:ext cx="8852191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Aft>
                <a:spcPts val="1600"/>
              </a:spcAft>
            </a:pPr>
            <a:r>
              <a:rPr lang="en-US" sz="2800" dirty="0">
                <a:solidFill>
                  <a:schemeClr val="dk1"/>
                </a:solidFill>
              </a:rPr>
              <a:t>Caffe: Accelerating Computer Vision Innovation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0FBA70-41C9-4899-8839-3D9817987431}"/>
              </a:ext>
            </a:extLst>
          </p:cNvPr>
          <p:cNvCxnSpPr>
            <a:cxnSpLocks/>
          </p:cNvCxnSpPr>
          <p:nvPr/>
        </p:nvCxnSpPr>
        <p:spPr>
          <a:xfrm>
            <a:off x="2309487" y="2669380"/>
            <a:ext cx="87678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4F4893-A7B7-48F1-B044-7695D2E0B69F}"/>
              </a:ext>
            </a:extLst>
          </p:cNvPr>
          <p:cNvCxnSpPr>
            <a:cxnSpLocks/>
          </p:cNvCxnSpPr>
          <p:nvPr/>
        </p:nvCxnSpPr>
        <p:spPr>
          <a:xfrm>
            <a:off x="2311696" y="3499832"/>
            <a:ext cx="874573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F5C96F4-2288-463D-A544-5765B8CCCE09}"/>
              </a:ext>
            </a:extLst>
          </p:cNvPr>
          <p:cNvCxnSpPr>
            <a:cxnSpLocks/>
          </p:cNvCxnSpPr>
          <p:nvPr/>
        </p:nvCxnSpPr>
        <p:spPr>
          <a:xfrm>
            <a:off x="2308319" y="1838928"/>
            <a:ext cx="879117" cy="630258"/>
          </a:xfrm>
          <a:prstGeom prst="bentConnector3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ame 19">
            <a:extLst>
              <a:ext uri="{FF2B5EF4-FFF2-40B4-BE49-F238E27FC236}">
                <a16:creationId xmlns:a16="http://schemas.microsoft.com/office/drawing/2014/main" id="{D96B9697-BE26-41DD-BE24-8D8950DDF568}"/>
              </a:ext>
            </a:extLst>
          </p:cNvPr>
          <p:cNvSpPr/>
          <p:nvPr/>
        </p:nvSpPr>
        <p:spPr>
          <a:xfrm>
            <a:off x="3186269" y="2303368"/>
            <a:ext cx="1567180" cy="1562476"/>
          </a:xfrm>
          <a:prstGeom prst="frame">
            <a:avLst>
              <a:gd name="adj1" fmla="val 100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EAE428-FEF8-4F03-A86F-0CB0E32AFF59}"/>
              </a:ext>
            </a:extLst>
          </p:cNvPr>
          <p:cNvGrpSpPr/>
          <p:nvPr/>
        </p:nvGrpSpPr>
        <p:grpSpPr>
          <a:xfrm>
            <a:off x="3310253" y="2439287"/>
            <a:ext cx="1319213" cy="1290638"/>
            <a:chOff x="2020094" y="2683292"/>
            <a:chExt cx="1319213" cy="1290638"/>
          </a:xfrm>
        </p:grpSpPr>
        <p:sp>
          <p:nvSpPr>
            <p:cNvPr id="57" name="Freeform 179">
              <a:extLst>
                <a:ext uri="{FF2B5EF4-FFF2-40B4-BE49-F238E27FC236}">
                  <a16:creationId xmlns:a16="http://schemas.microsoft.com/office/drawing/2014/main" id="{E48AA2AE-803C-4B83-9299-D66CD11468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0094" y="2683292"/>
              <a:ext cx="349250" cy="584200"/>
            </a:xfrm>
            <a:custGeom>
              <a:avLst/>
              <a:gdLst>
                <a:gd name="T0" fmla="*/ 407 w 407"/>
                <a:gd name="T1" fmla="*/ 368 h 684"/>
                <a:gd name="T2" fmla="*/ 407 w 407"/>
                <a:gd name="T3" fmla="*/ 360 h 684"/>
                <a:gd name="T4" fmla="*/ 389 w 407"/>
                <a:gd name="T5" fmla="*/ 338 h 684"/>
                <a:gd name="T6" fmla="*/ 362 w 407"/>
                <a:gd name="T7" fmla="*/ 360 h 684"/>
                <a:gd name="T8" fmla="*/ 362 w 407"/>
                <a:gd name="T9" fmla="*/ 550 h 684"/>
                <a:gd name="T10" fmla="*/ 45 w 407"/>
                <a:gd name="T11" fmla="*/ 550 h 684"/>
                <a:gd name="T12" fmla="*/ 45 w 407"/>
                <a:gd name="T13" fmla="*/ 135 h 684"/>
                <a:gd name="T14" fmla="*/ 362 w 407"/>
                <a:gd name="T15" fmla="*/ 135 h 684"/>
                <a:gd name="T16" fmla="*/ 362 w 407"/>
                <a:gd name="T17" fmla="*/ 267 h 684"/>
                <a:gd name="T18" fmla="*/ 379 w 407"/>
                <a:gd name="T19" fmla="*/ 290 h 684"/>
                <a:gd name="T20" fmla="*/ 407 w 407"/>
                <a:gd name="T21" fmla="*/ 268 h 684"/>
                <a:gd name="T22" fmla="*/ 407 w 407"/>
                <a:gd name="T23" fmla="*/ 58 h 684"/>
                <a:gd name="T24" fmla="*/ 349 w 407"/>
                <a:gd name="T25" fmla="*/ 0 h 684"/>
                <a:gd name="T26" fmla="*/ 58 w 407"/>
                <a:gd name="T27" fmla="*/ 0 h 684"/>
                <a:gd name="T28" fmla="*/ 0 w 407"/>
                <a:gd name="T29" fmla="*/ 58 h 684"/>
                <a:gd name="T30" fmla="*/ 0 w 407"/>
                <a:gd name="T31" fmla="*/ 627 h 684"/>
                <a:gd name="T32" fmla="*/ 57 w 407"/>
                <a:gd name="T33" fmla="*/ 684 h 684"/>
                <a:gd name="T34" fmla="*/ 349 w 407"/>
                <a:gd name="T35" fmla="*/ 684 h 684"/>
                <a:gd name="T36" fmla="*/ 407 w 407"/>
                <a:gd name="T37" fmla="*/ 627 h 684"/>
                <a:gd name="T38" fmla="*/ 407 w 407"/>
                <a:gd name="T39" fmla="*/ 511 h 684"/>
                <a:gd name="T40" fmla="*/ 407 w 407"/>
                <a:gd name="T41" fmla="*/ 511 h 684"/>
                <a:gd name="T42" fmla="*/ 407 w 407"/>
                <a:gd name="T43" fmla="*/ 466 h 684"/>
                <a:gd name="T44" fmla="*/ 407 w 407"/>
                <a:gd name="T45" fmla="*/ 368 h 684"/>
                <a:gd name="T46" fmla="*/ 45 w 407"/>
                <a:gd name="T47" fmla="*/ 58 h 684"/>
                <a:gd name="T48" fmla="*/ 58 w 407"/>
                <a:gd name="T49" fmla="*/ 45 h 684"/>
                <a:gd name="T50" fmla="*/ 349 w 407"/>
                <a:gd name="T51" fmla="*/ 45 h 684"/>
                <a:gd name="T52" fmla="*/ 362 w 407"/>
                <a:gd name="T53" fmla="*/ 58 h 684"/>
                <a:gd name="T54" fmla="*/ 362 w 407"/>
                <a:gd name="T55" fmla="*/ 90 h 684"/>
                <a:gd name="T56" fmla="*/ 45 w 407"/>
                <a:gd name="T57" fmla="*/ 90 h 684"/>
                <a:gd name="T58" fmla="*/ 45 w 407"/>
                <a:gd name="T59" fmla="*/ 58 h 684"/>
                <a:gd name="T60" fmla="*/ 362 w 407"/>
                <a:gd name="T61" fmla="*/ 627 h 684"/>
                <a:gd name="T62" fmla="*/ 349 w 407"/>
                <a:gd name="T63" fmla="*/ 639 h 684"/>
                <a:gd name="T64" fmla="*/ 58 w 407"/>
                <a:gd name="T65" fmla="*/ 639 h 684"/>
                <a:gd name="T66" fmla="*/ 45 w 407"/>
                <a:gd name="T67" fmla="*/ 627 h 684"/>
                <a:gd name="T68" fmla="*/ 45 w 407"/>
                <a:gd name="T69" fmla="*/ 595 h 684"/>
                <a:gd name="T70" fmla="*/ 362 w 407"/>
                <a:gd name="T71" fmla="*/ 595 h 684"/>
                <a:gd name="T72" fmla="*/ 362 w 407"/>
                <a:gd name="T73" fmla="*/ 627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07" h="684">
                  <a:moveTo>
                    <a:pt x="407" y="368"/>
                  </a:moveTo>
                  <a:cubicBezTo>
                    <a:pt x="407" y="360"/>
                    <a:pt x="407" y="360"/>
                    <a:pt x="407" y="360"/>
                  </a:cubicBezTo>
                  <a:cubicBezTo>
                    <a:pt x="407" y="350"/>
                    <a:pt x="399" y="340"/>
                    <a:pt x="389" y="338"/>
                  </a:cubicBezTo>
                  <a:cubicBezTo>
                    <a:pt x="374" y="335"/>
                    <a:pt x="362" y="346"/>
                    <a:pt x="362" y="360"/>
                  </a:cubicBezTo>
                  <a:cubicBezTo>
                    <a:pt x="362" y="550"/>
                    <a:pt x="362" y="550"/>
                    <a:pt x="362" y="550"/>
                  </a:cubicBez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2" y="135"/>
                    <a:pt x="362" y="135"/>
                    <a:pt x="362" y="135"/>
                  </a:cubicBezTo>
                  <a:cubicBezTo>
                    <a:pt x="362" y="267"/>
                    <a:pt x="362" y="267"/>
                    <a:pt x="362" y="267"/>
                  </a:cubicBezTo>
                  <a:cubicBezTo>
                    <a:pt x="362" y="278"/>
                    <a:pt x="369" y="288"/>
                    <a:pt x="379" y="290"/>
                  </a:cubicBezTo>
                  <a:cubicBezTo>
                    <a:pt x="394" y="293"/>
                    <a:pt x="407" y="282"/>
                    <a:pt x="407" y="268"/>
                  </a:cubicBezTo>
                  <a:cubicBezTo>
                    <a:pt x="407" y="58"/>
                    <a:pt x="407" y="58"/>
                    <a:pt x="407" y="58"/>
                  </a:cubicBezTo>
                  <a:cubicBezTo>
                    <a:pt x="407" y="26"/>
                    <a:pt x="381" y="0"/>
                    <a:pt x="34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7" y="684"/>
                  </a:cubicBezTo>
                  <a:cubicBezTo>
                    <a:pt x="349" y="684"/>
                    <a:pt x="349" y="684"/>
                    <a:pt x="349" y="684"/>
                  </a:cubicBezTo>
                  <a:cubicBezTo>
                    <a:pt x="381" y="684"/>
                    <a:pt x="407" y="658"/>
                    <a:pt x="407" y="627"/>
                  </a:cubicBezTo>
                  <a:cubicBezTo>
                    <a:pt x="407" y="511"/>
                    <a:pt x="407" y="511"/>
                    <a:pt x="407" y="511"/>
                  </a:cubicBezTo>
                  <a:cubicBezTo>
                    <a:pt x="407" y="511"/>
                    <a:pt x="407" y="511"/>
                    <a:pt x="407" y="511"/>
                  </a:cubicBezTo>
                  <a:cubicBezTo>
                    <a:pt x="407" y="466"/>
                    <a:pt x="407" y="466"/>
                    <a:pt x="407" y="466"/>
                  </a:cubicBezTo>
                  <a:lnTo>
                    <a:pt x="407" y="368"/>
                  </a:lnTo>
                  <a:close/>
                  <a:moveTo>
                    <a:pt x="45" y="58"/>
                  </a:move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2" y="51"/>
                    <a:pt x="362" y="58"/>
                  </a:cubicBezTo>
                  <a:cubicBezTo>
                    <a:pt x="362" y="90"/>
                    <a:pt x="362" y="90"/>
                    <a:pt x="362" y="90"/>
                  </a:cubicBezTo>
                  <a:cubicBezTo>
                    <a:pt x="45" y="90"/>
                    <a:pt x="45" y="90"/>
                    <a:pt x="45" y="90"/>
                  </a:cubicBezTo>
                  <a:lnTo>
                    <a:pt x="45" y="58"/>
                  </a:lnTo>
                  <a:close/>
                  <a:moveTo>
                    <a:pt x="362" y="627"/>
                  </a:moveTo>
                  <a:cubicBezTo>
                    <a:pt x="362" y="633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2" y="595"/>
                    <a:pt x="362" y="595"/>
                    <a:pt x="362" y="595"/>
                  </a:cubicBezTo>
                  <a:lnTo>
                    <a:pt x="362" y="6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Freeform 181">
              <a:extLst>
                <a:ext uri="{FF2B5EF4-FFF2-40B4-BE49-F238E27FC236}">
                  <a16:creationId xmlns:a16="http://schemas.microsoft.com/office/drawing/2014/main" id="{C81BCD85-5385-4AB2-96C8-D5618CA252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5869" y="2683292"/>
              <a:ext cx="347663" cy="584200"/>
            </a:xfrm>
            <a:custGeom>
              <a:avLst/>
              <a:gdLst>
                <a:gd name="T0" fmla="*/ 406 w 406"/>
                <a:gd name="T1" fmla="*/ 466 h 684"/>
                <a:gd name="T2" fmla="*/ 406 w 406"/>
                <a:gd name="T3" fmla="*/ 368 h 684"/>
                <a:gd name="T4" fmla="*/ 406 w 406"/>
                <a:gd name="T5" fmla="*/ 58 h 684"/>
                <a:gd name="T6" fmla="*/ 349 w 406"/>
                <a:gd name="T7" fmla="*/ 0 h 684"/>
                <a:gd name="T8" fmla="*/ 58 w 406"/>
                <a:gd name="T9" fmla="*/ 0 h 684"/>
                <a:gd name="T10" fmla="*/ 0 w 406"/>
                <a:gd name="T11" fmla="*/ 58 h 684"/>
                <a:gd name="T12" fmla="*/ 0 w 406"/>
                <a:gd name="T13" fmla="*/ 368 h 684"/>
                <a:gd name="T14" fmla="*/ 0 w 406"/>
                <a:gd name="T15" fmla="*/ 466 h 684"/>
                <a:gd name="T16" fmla="*/ 0 w 406"/>
                <a:gd name="T17" fmla="*/ 511 h 684"/>
                <a:gd name="T18" fmla="*/ 0 w 406"/>
                <a:gd name="T19" fmla="*/ 540 h 684"/>
                <a:gd name="T20" fmla="*/ 0 w 406"/>
                <a:gd name="T21" fmla="*/ 627 h 684"/>
                <a:gd name="T22" fmla="*/ 57 w 406"/>
                <a:gd name="T23" fmla="*/ 684 h 684"/>
                <a:gd name="T24" fmla="*/ 349 w 406"/>
                <a:gd name="T25" fmla="*/ 684 h 684"/>
                <a:gd name="T26" fmla="*/ 406 w 406"/>
                <a:gd name="T27" fmla="*/ 627 h 684"/>
                <a:gd name="T28" fmla="*/ 406 w 406"/>
                <a:gd name="T29" fmla="*/ 540 h 684"/>
                <a:gd name="T30" fmla="*/ 406 w 406"/>
                <a:gd name="T31" fmla="*/ 511 h 684"/>
                <a:gd name="T32" fmla="*/ 406 w 406"/>
                <a:gd name="T33" fmla="*/ 466 h 684"/>
                <a:gd name="T34" fmla="*/ 361 w 406"/>
                <a:gd name="T35" fmla="*/ 627 h 684"/>
                <a:gd name="T36" fmla="*/ 349 w 406"/>
                <a:gd name="T37" fmla="*/ 639 h 684"/>
                <a:gd name="T38" fmla="*/ 58 w 406"/>
                <a:gd name="T39" fmla="*/ 639 h 684"/>
                <a:gd name="T40" fmla="*/ 45 w 406"/>
                <a:gd name="T41" fmla="*/ 627 h 684"/>
                <a:gd name="T42" fmla="*/ 45 w 406"/>
                <a:gd name="T43" fmla="*/ 595 h 684"/>
                <a:gd name="T44" fmla="*/ 361 w 406"/>
                <a:gd name="T45" fmla="*/ 595 h 684"/>
                <a:gd name="T46" fmla="*/ 361 w 406"/>
                <a:gd name="T47" fmla="*/ 627 h 684"/>
                <a:gd name="T48" fmla="*/ 361 w 406"/>
                <a:gd name="T49" fmla="*/ 550 h 684"/>
                <a:gd name="T50" fmla="*/ 45 w 406"/>
                <a:gd name="T51" fmla="*/ 550 h 684"/>
                <a:gd name="T52" fmla="*/ 45 w 406"/>
                <a:gd name="T53" fmla="*/ 135 h 684"/>
                <a:gd name="T54" fmla="*/ 361 w 406"/>
                <a:gd name="T55" fmla="*/ 135 h 684"/>
                <a:gd name="T56" fmla="*/ 361 w 406"/>
                <a:gd name="T57" fmla="*/ 550 h 684"/>
                <a:gd name="T58" fmla="*/ 361 w 406"/>
                <a:gd name="T59" fmla="*/ 90 h 684"/>
                <a:gd name="T60" fmla="*/ 45 w 406"/>
                <a:gd name="T61" fmla="*/ 90 h 684"/>
                <a:gd name="T62" fmla="*/ 45 w 406"/>
                <a:gd name="T63" fmla="*/ 58 h 684"/>
                <a:gd name="T64" fmla="*/ 58 w 406"/>
                <a:gd name="T65" fmla="*/ 45 h 684"/>
                <a:gd name="T66" fmla="*/ 349 w 406"/>
                <a:gd name="T67" fmla="*/ 45 h 684"/>
                <a:gd name="T68" fmla="*/ 361 w 406"/>
                <a:gd name="T69" fmla="*/ 58 h 684"/>
                <a:gd name="T70" fmla="*/ 361 w 406"/>
                <a:gd name="T71" fmla="*/ 9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6" h="684">
                  <a:moveTo>
                    <a:pt x="406" y="466"/>
                  </a:moveTo>
                  <a:cubicBezTo>
                    <a:pt x="406" y="368"/>
                    <a:pt x="406" y="368"/>
                    <a:pt x="406" y="368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26"/>
                    <a:pt x="381" y="0"/>
                    <a:pt x="34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511"/>
                    <a:pt x="0" y="511"/>
                    <a:pt x="0" y="511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7" y="684"/>
                  </a:cubicBezTo>
                  <a:cubicBezTo>
                    <a:pt x="349" y="684"/>
                    <a:pt x="349" y="684"/>
                    <a:pt x="349" y="684"/>
                  </a:cubicBezTo>
                  <a:cubicBezTo>
                    <a:pt x="381" y="684"/>
                    <a:pt x="406" y="658"/>
                    <a:pt x="406" y="627"/>
                  </a:cubicBezTo>
                  <a:cubicBezTo>
                    <a:pt x="406" y="540"/>
                    <a:pt x="406" y="540"/>
                    <a:pt x="406" y="540"/>
                  </a:cubicBezTo>
                  <a:cubicBezTo>
                    <a:pt x="406" y="511"/>
                    <a:pt x="406" y="511"/>
                    <a:pt x="406" y="511"/>
                  </a:cubicBezTo>
                  <a:lnTo>
                    <a:pt x="406" y="466"/>
                  </a:lnTo>
                  <a:close/>
                  <a:moveTo>
                    <a:pt x="361" y="627"/>
                  </a:moveTo>
                  <a:cubicBezTo>
                    <a:pt x="361" y="634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1" y="595"/>
                    <a:pt x="361" y="595"/>
                    <a:pt x="361" y="595"/>
                  </a:cubicBezTo>
                  <a:lnTo>
                    <a:pt x="361" y="627"/>
                  </a:lnTo>
                  <a:close/>
                  <a:moveTo>
                    <a:pt x="361" y="550"/>
                  </a:move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1" y="135"/>
                    <a:pt x="361" y="135"/>
                    <a:pt x="361" y="135"/>
                  </a:cubicBezTo>
                  <a:lnTo>
                    <a:pt x="361" y="550"/>
                  </a:lnTo>
                  <a:close/>
                  <a:moveTo>
                    <a:pt x="361" y="90"/>
                  </a:moveTo>
                  <a:cubicBezTo>
                    <a:pt x="45" y="90"/>
                    <a:pt x="45" y="90"/>
                    <a:pt x="45" y="9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1" y="51"/>
                    <a:pt x="361" y="58"/>
                  </a:cubicBezTo>
                  <a:lnTo>
                    <a:pt x="361" y="9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Freeform 182">
              <a:extLst>
                <a:ext uri="{FF2B5EF4-FFF2-40B4-BE49-F238E27FC236}">
                  <a16:creationId xmlns:a16="http://schemas.microsoft.com/office/drawing/2014/main" id="{A7724A17-9BFF-4645-9606-C8E224A04A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90057" y="2683292"/>
              <a:ext cx="349250" cy="584200"/>
            </a:xfrm>
            <a:custGeom>
              <a:avLst/>
              <a:gdLst>
                <a:gd name="T0" fmla="*/ 349 w 407"/>
                <a:gd name="T1" fmla="*/ 0 h 684"/>
                <a:gd name="T2" fmla="*/ 58 w 407"/>
                <a:gd name="T3" fmla="*/ 0 h 684"/>
                <a:gd name="T4" fmla="*/ 0 w 407"/>
                <a:gd name="T5" fmla="*/ 58 h 684"/>
                <a:gd name="T6" fmla="*/ 0 w 407"/>
                <a:gd name="T7" fmla="*/ 368 h 684"/>
                <a:gd name="T8" fmla="*/ 0 w 407"/>
                <a:gd name="T9" fmla="*/ 466 h 684"/>
                <a:gd name="T10" fmla="*/ 0 w 407"/>
                <a:gd name="T11" fmla="*/ 511 h 684"/>
                <a:gd name="T12" fmla="*/ 0 w 407"/>
                <a:gd name="T13" fmla="*/ 540 h 684"/>
                <a:gd name="T14" fmla="*/ 0 w 407"/>
                <a:gd name="T15" fmla="*/ 627 h 684"/>
                <a:gd name="T16" fmla="*/ 58 w 407"/>
                <a:gd name="T17" fmla="*/ 684 h 684"/>
                <a:gd name="T18" fmla="*/ 350 w 407"/>
                <a:gd name="T19" fmla="*/ 684 h 684"/>
                <a:gd name="T20" fmla="*/ 407 w 407"/>
                <a:gd name="T21" fmla="*/ 627 h 684"/>
                <a:gd name="T22" fmla="*/ 407 w 407"/>
                <a:gd name="T23" fmla="*/ 58 h 684"/>
                <a:gd name="T24" fmla="*/ 349 w 407"/>
                <a:gd name="T25" fmla="*/ 0 h 684"/>
                <a:gd name="T26" fmla="*/ 362 w 407"/>
                <a:gd name="T27" fmla="*/ 627 h 684"/>
                <a:gd name="T28" fmla="*/ 349 w 407"/>
                <a:gd name="T29" fmla="*/ 639 h 684"/>
                <a:gd name="T30" fmla="*/ 58 w 407"/>
                <a:gd name="T31" fmla="*/ 639 h 684"/>
                <a:gd name="T32" fmla="*/ 45 w 407"/>
                <a:gd name="T33" fmla="*/ 627 h 684"/>
                <a:gd name="T34" fmla="*/ 45 w 407"/>
                <a:gd name="T35" fmla="*/ 595 h 684"/>
                <a:gd name="T36" fmla="*/ 362 w 407"/>
                <a:gd name="T37" fmla="*/ 595 h 684"/>
                <a:gd name="T38" fmla="*/ 362 w 407"/>
                <a:gd name="T39" fmla="*/ 627 h 684"/>
                <a:gd name="T40" fmla="*/ 362 w 407"/>
                <a:gd name="T41" fmla="*/ 550 h 684"/>
                <a:gd name="T42" fmla="*/ 45 w 407"/>
                <a:gd name="T43" fmla="*/ 550 h 684"/>
                <a:gd name="T44" fmla="*/ 45 w 407"/>
                <a:gd name="T45" fmla="*/ 135 h 684"/>
                <a:gd name="T46" fmla="*/ 362 w 407"/>
                <a:gd name="T47" fmla="*/ 135 h 684"/>
                <a:gd name="T48" fmla="*/ 362 w 407"/>
                <a:gd name="T49" fmla="*/ 550 h 684"/>
                <a:gd name="T50" fmla="*/ 362 w 407"/>
                <a:gd name="T51" fmla="*/ 90 h 684"/>
                <a:gd name="T52" fmla="*/ 45 w 407"/>
                <a:gd name="T53" fmla="*/ 90 h 684"/>
                <a:gd name="T54" fmla="*/ 45 w 407"/>
                <a:gd name="T55" fmla="*/ 58 h 684"/>
                <a:gd name="T56" fmla="*/ 58 w 407"/>
                <a:gd name="T57" fmla="*/ 45 h 684"/>
                <a:gd name="T58" fmla="*/ 349 w 407"/>
                <a:gd name="T59" fmla="*/ 45 h 684"/>
                <a:gd name="T60" fmla="*/ 362 w 407"/>
                <a:gd name="T61" fmla="*/ 58 h 684"/>
                <a:gd name="T62" fmla="*/ 362 w 407"/>
                <a:gd name="T63" fmla="*/ 9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7" h="684">
                  <a:moveTo>
                    <a:pt x="349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466"/>
                    <a:pt x="0" y="466"/>
                    <a:pt x="0" y="466"/>
                  </a:cubicBezTo>
                  <a:cubicBezTo>
                    <a:pt x="0" y="511"/>
                    <a:pt x="0" y="511"/>
                    <a:pt x="0" y="511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0" y="658"/>
                    <a:pt x="26" y="684"/>
                    <a:pt x="58" y="684"/>
                  </a:cubicBezTo>
                  <a:cubicBezTo>
                    <a:pt x="350" y="684"/>
                    <a:pt x="350" y="684"/>
                    <a:pt x="350" y="684"/>
                  </a:cubicBezTo>
                  <a:cubicBezTo>
                    <a:pt x="381" y="684"/>
                    <a:pt x="407" y="658"/>
                    <a:pt x="407" y="627"/>
                  </a:cubicBezTo>
                  <a:cubicBezTo>
                    <a:pt x="407" y="58"/>
                    <a:pt x="407" y="58"/>
                    <a:pt x="407" y="58"/>
                  </a:cubicBezTo>
                  <a:cubicBezTo>
                    <a:pt x="407" y="26"/>
                    <a:pt x="381" y="0"/>
                    <a:pt x="349" y="0"/>
                  </a:cubicBezTo>
                  <a:close/>
                  <a:moveTo>
                    <a:pt x="362" y="627"/>
                  </a:moveTo>
                  <a:cubicBezTo>
                    <a:pt x="362" y="634"/>
                    <a:pt x="356" y="639"/>
                    <a:pt x="349" y="639"/>
                  </a:cubicBezTo>
                  <a:cubicBezTo>
                    <a:pt x="58" y="639"/>
                    <a:pt x="58" y="639"/>
                    <a:pt x="58" y="639"/>
                  </a:cubicBezTo>
                  <a:cubicBezTo>
                    <a:pt x="51" y="639"/>
                    <a:pt x="45" y="634"/>
                    <a:pt x="45" y="627"/>
                  </a:cubicBezTo>
                  <a:cubicBezTo>
                    <a:pt x="45" y="595"/>
                    <a:pt x="45" y="595"/>
                    <a:pt x="45" y="595"/>
                  </a:cubicBezTo>
                  <a:cubicBezTo>
                    <a:pt x="362" y="595"/>
                    <a:pt x="362" y="595"/>
                    <a:pt x="362" y="595"/>
                  </a:cubicBezTo>
                  <a:lnTo>
                    <a:pt x="362" y="627"/>
                  </a:lnTo>
                  <a:close/>
                  <a:moveTo>
                    <a:pt x="362" y="550"/>
                  </a:moveTo>
                  <a:cubicBezTo>
                    <a:pt x="45" y="550"/>
                    <a:pt x="45" y="550"/>
                    <a:pt x="45" y="550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362" y="135"/>
                    <a:pt x="362" y="135"/>
                    <a:pt x="362" y="135"/>
                  </a:cubicBezTo>
                  <a:lnTo>
                    <a:pt x="362" y="550"/>
                  </a:lnTo>
                  <a:close/>
                  <a:moveTo>
                    <a:pt x="362" y="90"/>
                  </a:moveTo>
                  <a:cubicBezTo>
                    <a:pt x="45" y="90"/>
                    <a:pt x="45" y="90"/>
                    <a:pt x="45" y="90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1"/>
                    <a:pt x="51" y="45"/>
                    <a:pt x="58" y="45"/>
                  </a:cubicBezTo>
                  <a:cubicBezTo>
                    <a:pt x="349" y="45"/>
                    <a:pt x="349" y="45"/>
                    <a:pt x="349" y="45"/>
                  </a:cubicBezTo>
                  <a:cubicBezTo>
                    <a:pt x="356" y="45"/>
                    <a:pt x="362" y="51"/>
                    <a:pt x="362" y="58"/>
                  </a:cubicBezTo>
                  <a:lnTo>
                    <a:pt x="362" y="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E1CD402-443B-40AD-AD4A-5F8CCCD70256}"/>
                </a:ext>
              </a:extLst>
            </p:cNvPr>
            <p:cNvGrpSpPr/>
            <p:nvPr/>
          </p:nvGrpSpPr>
          <p:grpSpPr>
            <a:xfrm>
              <a:off x="2123282" y="3081755"/>
              <a:ext cx="1109663" cy="892175"/>
              <a:chOff x="2123282" y="3081755"/>
              <a:chExt cx="1109663" cy="892175"/>
            </a:xfrm>
            <a:solidFill>
              <a:schemeClr val="bg1">
                <a:lumMod val="50000"/>
              </a:schemeClr>
            </a:solidFill>
          </p:grpSpPr>
          <p:sp>
            <p:nvSpPr>
              <p:cNvPr id="61" name="Freeform 167">
                <a:extLst>
                  <a:ext uri="{FF2B5EF4-FFF2-40B4-BE49-F238E27FC236}">
                    <a16:creationId xmlns:a16="http://schemas.microsoft.com/office/drawing/2014/main" id="{DE5C0DA6-2F77-4BDF-BD07-1BFA26E383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6007" y="3543717"/>
                <a:ext cx="134938" cy="133350"/>
              </a:xfrm>
              <a:custGeom>
                <a:avLst/>
                <a:gdLst>
                  <a:gd name="T0" fmla="*/ 49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49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49 w 157"/>
                  <a:gd name="T17" fmla="*/ 157 h 157"/>
                  <a:gd name="T18" fmla="*/ 45 w 157"/>
                  <a:gd name="T19" fmla="*/ 49 h 157"/>
                  <a:gd name="T20" fmla="*/ 49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49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49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49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Freeform 168">
                <a:extLst>
                  <a:ext uri="{FF2B5EF4-FFF2-40B4-BE49-F238E27FC236}">
                    <a16:creationId xmlns:a16="http://schemas.microsoft.com/office/drawing/2014/main" id="{3D71AA4F-3BA9-472E-8BAB-3BC73BCBA0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8569" y="3543717"/>
                <a:ext cx="134938" cy="133350"/>
              </a:xfrm>
              <a:custGeom>
                <a:avLst/>
                <a:gdLst>
                  <a:gd name="T0" fmla="*/ 50 w 158"/>
                  <a:gd name="T1" fmla="*/ 157 h 157"/>
                  <a:gd name="T2" fmla="*/ 108 w 158"/>
                  <a:gd name="T3" fmla="*/ 157 h 157"/>
                  <a:gd name="T4" fmla="*/ 158 w 158"/>
                  <a:gd name="T5" fmla="*/ 108 h 157"/>
                  <a:gd name="T6" fmla="*/ 158 w 158"/>
                  <a:gd name="T7" fmla="*/ 49 h 157"/>
                  <a:gd name="T8" fmla="*/ 108 w 158"/>
                  <a:gd name="T9" fmla="*/ 0 h 157"/>
                  <a:gd name="T10" fmla="*/ 50 w 158"/>
                  <a:gd name="T11" fmla="*/ 0 h 157"/>
                  <a:gd name="T12" fmla="*/ 0 w 158"/>
                  <a:gd name="T13" fmla="*/ 49 h 157"/>
                  <a:gd name="T14" fmla="*/ 0 w 158"/>
                  <a:gd name="T15" fmla="*/ 108 h 157"/>
                  <a:gd name="T16" fmla="*/ 50 w 158"/>
                  <a:gd name="T17" fmla="*/ 157 h 157"/>
                  <a:gd name="T18" fmla="*/ 45 w 158"/>
                  <a:gd name="T19" fmla="*/ 49 h 157"/>
                  <a:gd name="T20" fmla="*/ 50 w 158"/>
                  <a:gd name="T21" fmla="*/ 45 h 157"/>
                  <a:gd name="T22" fmla="*/ 108 w 158"/>
                  <a:gd name="T23" fmla="*/ 45 h 157"/>
                  <a:gd name="T24" fmla="*/ 113 w 158"/>
                  <a:gd name="T25" fmla="*/ 49 h 157"/>
                  <a:gd name="T26" fmla="*/ 113 w 158"/>
                  <a:gd name="T27" fmla="*/ 108 h 157"/>
                  <a:gd name="T28" fmla="*/ 108 w 158"/>
                  <a:gd name="T29" fmla="*/ 112 h 157"/>
                  <a:gd name="T30" fmla="*/ 50 w 158"/>
                  <a:gd name="T31" fmla="*/ 112 h 157"/>
                  <a:gd name="T32" fmla="*/ 45 w 158"/>
                  <a:gd name="T33" fmla="*/ 108 h 157"/>
                  <a:gd name="T34" fmla="*/ 45 w 158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8" h="157">
                    <a:moveTo>
                      <a:pt x="50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6" y="157"/>
                      <a:pt x="158" y="135"/>
                      <a:pt x="158" y="108"/>
                    </a:cubicBezTo>
                    <a:cubicBezTo>
                      <a:pt x="158" y="49"/>
                      <a:pt x="158" y="49"/>
                      <a:pt x="158" y="49"/>
                    </a:cubicBezTo>
                    <a:cubicBezTo>
                      <a:pt x="158" y="22"/>
                      <a:pt x="136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3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3" y="157"/>
                      <a:pt x="50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8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1" y="45"/>
                      <a:pt x="113" y="47"/>
                      <a:pt x="113" y="49"/>
                    </a:cubicBezTo>
                    <a:cubicBezTo>
                      <a:pt x="113" y="108"/>
                      <a:pt x="113" y="108"/>
                      <a:pt x="113" y="108"/>
                    </a:cubicBezTo>
                    <a:cubicBezTo>
                      <a:pt x="113" y="110"/>
                      <a:pt x="111" y="112"/>
                      <a:pt x="108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48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" name="Freeform 169">
                <a:extLst>
                  <a:ext uri="{FF2B5EF4-FFF2-40B4-BE49-F238E27FC236}">
                    <a16:creationId xmlns:a16="http://schemas.microsoft.com/office/drawing/2014/main" id="{6A69CBAB-F51A-4B1F-A112-DA683B7FB7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2719" y="3543717"/>
                <a:ext cx="134938" cy="133350"/>
              </a:xfrm>
              <a:custGeom>
                <a:avLst/>
                <a:gdLst>
                  <a:gd name="T0" fmla="*/ 50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50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50 w 157"/>
                  <a:gd name="T17" fmla="*/ 157 h 157"/>
                  <a:gd name="T18" fmla="*/ 45 w 157"/>
                  <a:gd name="T19" fmla="*/ 49 h 157"/>
                  <a:gd name="T20" fmla="*/ 50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50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50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50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50" y="112"/>
                      <a:pt x="50" y="112"/>
                      <a:pt x="50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Freeform 170">
                <a:extLst>
                  <a:ext uri="{FF2B5EF4-FFF2-40B4-BE49-F238E27FC236}">
                    <a16:creationId xmlns:a16="http://schemas.microsoft.com/office/drawing/2014/main" id="{954CBE07-0D16-4AD4-A777-CB311DF6D0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5282" y="3543717"/>
                <a:ext cx="134938" cy="133350"/>
              </a:xfrm>
              <a:custGeom>
                <a:avLst/>
                <a:gdLst>
                  <a:gd name="T0" fmla="*/ 49 w 157"/>
                  <a:gd name="T1" fmla="*/ 157 h 157"/>
                  <a:gd name="T2" fmla="*/ 108 w 157"/>
                  <a:gd name="T3" fmla="*/ 157 h 157"/>
                  <a:gd name="T4" fmla="*/ 157 w 157"/>
                  <a:gd name="T5" fmla="*/ 108 h 157"/>
                  <a:gd name="T6" fmla="*/ 157 w 157"/>
                  <a:gd name="T7" fmla="*/ 49 h 157"/>
                  <a:gd name="T8" fmla="*/ 108 w 157"/>
                  <a:gd name="T9" fmla="*/ 0 h 157"/>
                  <a:gd name="T10" fmla="*/ 49 w 157"/>
                  <a:gd name="T11" fmla="*/ 0 h 157"/>
                  <a:gd name="T12" fmla="*/ 0 w 157"/>
                  <a:gd name="T13" fmla="*/ 49 h 157"/>
                  <a:gd name="T14" fmla="*/ 0 w 157"/>
                  <a:gd name="T15" fmla="*/ 108 h 157"/>
                  <a:gd name="T16" fmla="*/ 49 w 157"/>
                  <a:gd name="T17" fmla="*/ 157 h 157"/>
                  <a:gd name="T18" fmla="*/ 45 w 157"/>
                  <a:gd name="T19" fmla="*/ 49 h 157"/>
                  <a:gd name="T20" fmla="*/ 49 w 157"/>
                  <a:gd name="T21" fmla="*/ 45 h 157"/>
                  <a:gd name="T22" fmla="*/ 108 w 157"/>
                  <a:gd name="T23" fmla="*/ 45 h 157"/>
                  <a:gd name="T24" fmla="*/ 112 w 157"/>
                  <a:gd name="T25" fmla="*/ 49 h 157"/>
                  <a:gd name="T26" fmla="*/ 112 w 157"/>
                  <a:gd name="T27" fmla="*/ 108 h 157"/>
                  <a:gd name="T28" fmla="*/ 108 w 157"/>
                  <a:gd name="T29" fmla="*/ 112 h 157"/>
                  <a:gd name="T30" fmla="*/ 49 w 157"/>
                  <a:gd name="T31" fmla="*/ 112 h 157"/>
                  <a:gd name="T32" fmla="*/ 45 w 157"/>
                  <a:gd name="T33" fmla="*/ 108 h 157"/>
                  <a:gd name="T34" fmla="*/ 45 w 157"/>
                  <a:gd name="T35" fmla="*/ 4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7">
                    <a:moveTo>
                      <a:pt x="49" y="157"/>
                    </a:moveTo>
                    <a:cubicBezTo>
                      <a:pt x="108" y="157"/>
                      <a:pt x="108" y="157"/>
                      <a:pt x="108" y="157"/>
                    </a:cubicBezTo>
                    <a:cubicBezTo>
                      <a:pt x="135" y="157"/>
                      <a:pt x="157" y="135"/>
                      <a:pt x="157" y="108"/>
                    </a:cubicBezTo>
                    <a:cubicBezTo>
                      <a:pt x="157" y="49"/>
                      <a:pt x="157" y="49"/>
                      <a:pt x="157" y="49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7"/>
                      <a:pt x="49" y="157"/>
                    </a:cubicBezTo>
                    <a:close/>
                    <a:moveTo>
                      <a:pt x="45" y="49"/>
                    </a:move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49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0"/>
                      <a:pt x="110" y="112"/>
                      <a:pt x="108" y="112"/>
                    </a:cubicBezTo>
                    <a:cubicBezTo>
                      <a:pt x="49" y="112"/>
                      <a:pt x="49" y="112"/>
                      <a:pt x="49" y="112"/>
                    </a:cubicBezTo>
                    <a:cubicBezTo>
                      <a:pt x="47" y="112"/>
                      <a:pt x="45" y="110"/>
                      <a:pt x="45" y="108"/>
                    </a:cubicBezTo>
                    <a:lnTo>
                      <a:pt x="45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" name="Freeform 171">
                <a:extLst>
                  <a:ext uri="{FF2B5EF4-FFF2-40B4-BE49-F238E27FC236}">
                    <a16:creationId xmlns:a16="http://schemas.microsoft.com/office/drawing/2014/main" id="{F872F54D-2B55-46F1-87EA-C60DB46BEC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6007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49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49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49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49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49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" name="Freeform 172">
                <a:extLst>
                  <a:ext uri="{FF2B5EF4-FFF2-40B4-BE49-F238E27FC236}">
                    <a16:creationId xmlns:a16="http://schemas.microsoft.com/office/drawing/2014/main" id="{090E427B-C353-405B-ABA1-1B7292F355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8569" y="3772317"/>
                <a:ext cx="134938" cy="134938"/>
              </a:xfrm>
              <a:custGeom>
                <a:avLst/>
                <a:gdLst>
                  <a:gd name="T0" fmla="*/ 108 w 158"/>
                  <a:gd name="T1" fmla="*/ 158 h 158"/>
                  <a:gd name="T2" fmla="*/ 158 w 158"/>
                  <a:gd name="T3" fmla="*/ 108 h 158"/>
                  <a:gd name="T4" fmla="*/ 158 w 158"/>
                  <a:gd name="T5" fmla="*/ 50 h 158"/>
                  <a:gd name="T6" fmla="*/ 108 w 158"/>
                  <a:gd name="T7" fmla="*/ 0 h 158"/>
                  <a:gd name="T8" fmla="*/ 50 w 158"/>
                  <a:gd name="T9" fmla="*/ 0 h 158"/>
                  <a:gd name="T10" fmla="*/ 0 w 158"/>
                  <a:gd name="T11" fmla="*/ 50 h 158"/>
                  <a:gd name="T12" fmla="*/ 0 w 158"/>
                  <a:gd name="T13" fmla="*/ 108 h 158"/>
                  <a:gd name="T14" fmla="*/ 50 w 158"/>
                  <a:gd name="T15" fmla="*/ 158 h 158"/>
                  <a:gd name="T16" fmla="*/ 108 w 158"/>
                  <a:gd name="T17" fmla="*/ 158 h 158"/>
                  <a:gd name="T18" fmla="*/ 45 w 158"/>
                  <a:gd name="T19" fmla="*/ 108 h 158"/>
                  <a:gd name="T20" fmla="*/ 45 w 158"/>
                  <a:gd name="T21" fmla="*/ 50 h 158"/>
                  <a:gd name="T22" fmla="*/ 50 w 158"/>
                  <a:gd name="T23" fmla="*/ 45 h 158"/>
                  <a:gd name="T24" fmla="*/ 108 w 158"/>
                  <a:gd name="T25" fmla="*/ 45 h 158"/>
                  <a:gd name="T26" fmla="*/ 113 w 158"/>
                  <a:gd name="T27" fmla="*/ 50 h 158"/>
                  <a:gd name="T28" fmla="*/ 113 w 158"/>
                  <a:gd name="T29" fmla="*/ 108 h 158"/>
                  <a:gd name="T30" fmla="*/ 108 w 158"/>
                  <a:gd name="T31" fmla="*/ 113 h 158"/>
                  <a:gd name="T32" fmla="*/ 50 w 158"/>
                  <a:gd name="T33" fmla="*/ 113 h 158"/>
                  <a:gd name="T34" fmla="*/ 45 w 158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8" h="158">
                    <a:moveTo>
                      <a:pt x="108" y="158"/>
                    </a:moveTo>
                    <a:cubicBezTo>
                      <a:pt x="136" y="158"/>
                      <a:pt x="158" y="135"/>
                      <a:pt x="158" y="108"/>
                    </a:cubicBezTo>
                    <a:cubicBezTo>
                      <a:pt x="158" y="50"/>
                      <a:pt x="158" y="50"/>
                      <a:pt x="158" y="50"/>
                    </a:cubicBezTo>
                    <a:cubicBezTo>
                      <a:pt x="158" y="22"/>
                      <a:pt x="136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3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3" y="158"/>
                      <a:pt x="50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8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1" y="45"/>
                      <a:pt x="113" y="47"/>
                      <a:pt x="113" y="50"/>
                    </a:cubicBezTo>
                    <a:cubicBezTo>
                      <a:pt x="113" y="108"/>
                      <a:pt x="113" y="108"/>
                      <a:pt x="113" y="108"/>
                    </a:cubicBezTo>
                    <a:cubicBezTo>
                      <a:pt x="113" y="111"/>
                      <a:pt x="111" y="113"/>
                      <a:pt x="108" y="113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48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" name="Freeform 173">
                <a:extLst>
                  <a:ext uri="{FF2B5EF4-FFF2-40B4-BE49-F238E27FC236}">
                    <a16:creationId xmlns:a16="http://schemas.microsoft.com/office/drawing/2014/main" id="{8A8803CA-25C9-48B2-8398-D2A2DCEE19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2719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50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50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50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50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50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50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" name="Freeform 174">
                <a:extLst>
                  <a:ext uri="{FF2B5EF4-FFF2-40B4-BE49-F238E27FC236}">
                    <a16:creationId xmlns:a16="http://schemas.microsoft.com/office/drawing/2014/main" id="{372904CB-1062-4A70-B6D4-923161570F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5282" y="3772317"/>
                <a:ext cx="134938" cy="134938"/>
              </a:xfrm>
              <a:custGeom>
                <a:avLst/>
                <a:gdLst>
                  <a:gd name="T0" fmla="*/ 108 w 157"/>
                  <a:gd name="T1" fmla="*/ 158 h 158"/>
                  <a:gd name="T2" fmla="*/ 157 w 157"/>
                  <a:gd name="T3" fmla="*/ 108 h 158"/>
                  <a:gd name="T4" fmla="*/ 157 w 157"/>
                  <a:gd name="T5" fmla="*/ 50 h 158"/>
                  <a:gd name="T6" fmla="*/ 108 w 157"/>
                  <a:gd name="T7" fmla="*/ 0 h 158"/>
                  <a:gd name="T8" fmla="*/ 49 w 157"/>
                  <a:gd name="T9" fmla="*/ 0 h 158"/>
                  <a:gd name="T10" fmla="*/ 0 w 157"/>
                  <a:gd name="T11" fmla="*/ 50 h 158"/>
                  <a:gd name="T12" fmla="*/ 0 w 157"/>
                  <a:gd name="T13" fmla="*/ 108 h 158"/>
                  <a:gd name="T14" fmla="*/ 49 w 157"/>
                  <a:gd name="T15" fmla="*/ 158 h 158"/>
                  <a:gd name="T16" fmla="*/ 108 w 157"/>
                  <a:gd name="T17" fmla="*/ 158 h 158"/>
                  <a:gd name="T18" fmla="*/ 45 w 157"/>
                  <a:gd name="T19" fmla="*/ 108 h 158"/>
                  <a:gd name="T20" fmla="*/ 45 w 157"/>
                  <a:gd name="T21" fmla="*/ 50 h 158"/>
                  <a:gd name="T22" fmla="*/ 49 w 157"/>
                  <a:gd name="T23" fmla="*/ 45 h 158"/>
                  <a:gd name="T24" fmla="*/ 108 w 157"/>
                  <a:gd name="T25" fmla="*/ 45 h 158"/>
                  <a:gd name="T26" fmla="*/ 112 w 157"/>
                  <a:gd name="T27" fmla="*/ 50 h 158"/>
                  <a:gd name="T28" fmla="*/ 112 w 157"/>
                  <a:gd name="T29" fmla="*/ 108 h 158"/>
                  <a:gd name="T30" fmla="*/ 108 w 157"/>
                  <a:gd name="T31" fmla="*/ 113 h 158"/>
                  <a:gd name="T32" fmla="*/ 49 w 157"/>
                  <a:gd name="T33" fmla="*/ 113 h 158"/>
                  <a:gd name="T34" fmla="*/ 45 w 157"/>
                  <a:gd name="T35" fmla="*/ 10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158">
                    <a:moveTo>
                      <a:pt x="108" y="158"/>
                    </a:moveTo>
                    <a:cubicBezTo>
                      <a:pt x="135" y="158"/>
                      <a:pt x="157" y="135"/>
                      <a:pt x="157" y="108"/>
                    </a:cubicBezTo>
                    <a:cubicBezTo>
                      <a:pt x="157" y="50"/>
                      <a:pt x="157" y="50"/>
                      <a:pt x="157" y="50"/>
                    </a:cubicBezTo>
                    <a:cubicBezTo>
                      <a:pt x="157" y="22"/>
                      <a:pt x="135" y="0"/>
                      <a:pt x="108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50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35"/>
                      <a:pt x="22" y="158"/>
                      <a:pt x="49" y="158"/>
                    </a:cubicBezTo>
                    <a:lnTo>
                      <a:pt x="108" y="158"/>
                    </a:lnTo>
                    <a:close/>
                    <a:moveTo>
                      <a:pt x="45" y="108"/>
                    </a:moveTo>
                    <a:cubicBezTo>
                      <a:pt x="45" y="50"/>
                      <a:pt x="45" y="50"/>
                      <a:pt x="45" y="50"/>
                    </a:cubicBezTo>
                    <a:cubicBezTo>
                      <a:pt x="45" y="47"/>
                      <a:pt x="47" y="45"/>
                      <a:pt x="49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0" y="45"/>
                      <a:pt x="112" y="47"/>
                      <a:pt x="112" y="50"/>
                    </a:cubicBezTo>
                    <a:cubicBezTo>
                      <a:pt x="112" y="108"/>
                      <a:pt x="112" y="108"/>
                      <a:pt x="112" y="108"/>
                    </a:cubicBezTo>
                    <a:cubicBezTo>
                      <a:pt x="112" y="111"/>
                      <a:pt x="110" y="113"/>
                      <a:pt x="108" y="113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47" y="113"/>
                      <a:pt x="45" y="111"/>
                      <a:pt x="45" y="10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" name="Freeform 175">
                <a:extLst>
                  <a:ext uri="{FF2B5EF4-FFF2-40B4-BE49-F238E27FC236}">
                    <a16:creationId xmlns:a16="http://schemas.microsoft.com/office/drawing/2014/main" id="{563E797D-BC47-4724-8129-5BBD69FD01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23282" y="3477042"/>
                <a:ext cx="1109663" cy="496888"/>
              </a:xfrm>
              <a:custGeom>
                <a:avLst/>
                <a:gdLst>
                  <a:gd name="T0" fmla="*/ 624 w 1292"/>
                  <a:gd name="T1" fmla="*/ 0 h 583"/>
                  <a:gd name="T2" fmla="*/ 187 w 1292"/>
                  <a:gd name="T3" fmla="*/ 0 h 583"/>
                  <a:gd name="T4" fmla="*/ 165 w 1292"/>
                  <a:gd name="T5" fmla="*/ 22 h 583"/>
                  <a:gd name="T6" fmla="*/ 165 w 1292"/>
                  <a:gd name="T7" fmla="*/ 269 h 583"/>
                  <a:gd name="T8" fmla="*/ 45 w 1292"/>
                  <a:gd name="T9" fmla="*/ 269 h 583"/>
                  <a:gd name="T10" fmla="*/ 45 w 1292"/>
                  <a:gd name="T11" fmla="*/ 68 h 583"/>
                  <a:gd name="T12" fmla="*/ 27 w 1292"/>
                  <a:gd name="T13" fmla="*/ 45 h 583"/>
                  <a:gd name="T14" fmla="*/ 0 w 1292"/>
                  <a:gd name="T15" fmla="*/ 67 h 583"/>
                  <a:gd name="T16" fmla="*/ 0 w 1292"/>
                  <a:gd name="T17" fmla="*/ 291 h 583"/>
                  <a:gd name="T18" fmla="*/ 23 w 1292"/>
                  <a:gd name="T19" fmla="*/ 314 h 583"/>
                  <a:gd name="T20" fmla="*/ 165 w 1292"/>
                  <a:gd name="T21" fmla="*/ 314 h 583"/>
                  <a:gd name="T22" fmla="*/ 165 w 1292"/>
                  <a:gd name="T23" fmla="*/ 391 h 583"/>
                  <a:gd name="T24" fmla="*/ 182 w 1292"/>
                  <a:gd name="T25" fmla="*/ 413 h 583"/>
                  <a:gd name="T26" fmla="*/ 210 w 1292"/>
                  <a:gd name="T27" fmla="*/ 391 h 583"/>
                  <a:gd name="T28" fmla="*/ 210 w 1292"/>
                  <a:gd name="T29" fmla="*/ 314 h 583"/>
                  <a:gd name="T30" fmla="*/ 1082 w 1292"/>
                  <a:gd name="T31" fmla="*/ 314 h 583"/>
                  <a:gd name="T32" fmla="*/ 1082 w 1292"/>
                  <a:gd name="T33" fmla="*/ 538 h 583"/>
                  <a:gd name="T34" fmla="*/ 210 w 1292"/>
                  <a:gd name="T35" fmla="*/ 538 h 583"/>
                  <a:gd name="T36" fmla="*/ 210 w 1292"/>
                  <a:gd name="T37" fmla="*/ 492 h 583"/>
                  <a:gd name="T38" fmla="*/ 192 w 1292"/>
                  <a:gd name="T39" fmla="*/ 469 h 583"/>
                  <a:gd name="T40" fmla="*/ 165 w 1292"/>
                  <a:gd name="T41" fmla="*/ 491 h 583"/>
                  <a:gd name="T42" fmla="*/ 165 w 1292"/>
                  <a:gd name="T43" fmla="*/ 561 h 583"/>
                  <a:gd name="T44" fmla="*/ 187 w 1292"/>
                  <a:gd name="T45" fmla="*/ 583 h 583"/>
                  <a:gd name="T46" fmla="*/ 1105 w 1292"/>
                  <a:gd name="T47" fmla="*/ 583 h 583"/>
                  <a:gd name="T48" fmla="*/ 1127 w 1292"/>
                  <a:gd name="T49" fmla="*/ 561 h 583"/>
                  <a:gd name="T50" fmla="*/ 1127 w 1292"/>
                  <a:gd name="T51" fmla="*/ 314 h 583"/>
                  <a:gd name="T52" fmla="*/ 1269 w 1292"/>
                  <a:gd name="T53" fmla="*/ 314 h 583"/>
                  <a:gd name="T54" fmla="*/ 1292 w 1292"/>
                  <a:gd name="T55" fmla="*/ 291 h 583"/>
                  <a:gd name="T56" fmla="*/ 1292 w 1292"/>
                  <a:gd name="T57" fmla="*/ 68 h 583"/>
                  <a:gd name="T58" fmla="*/ 1274 w 1292"/>
                  <a:gd name="T59" fmla="*/ 45 h 583"/>
                  <a:gd name="T60" fmla="*/ 1247 w 1292"/>
                  <a:gd name="T61" fmla="*/ 67 h 583"/>
                  <a:gd name="T62" fmla="*/ 1247 w 1292"/>
                  <a:gd name="T63" fmla="*/ 269 h 583"/>
                  <a:gd name="T64" fmla="*/ 1127 w 1292"/>
                  <a:gd name="T65" fmla="*/ 269 h 583"/>
                  <a:gd name="T66" fmla="*/ 1127 w 1292"/>
                  <a:gd name="T67" fmla="*/ 22 h 583"/>
                  <a:gd name="T68" fmla="*/ 1105 w 1292"/>
                  <a:gd name="T69" fmla="*/ 0 h 583"/>
                  <a:gd name="T70" fmla="*/ 668 w 1292"/>
                  <a:gd name="T71" fmla="*/ 0 h 583"/>
                  <a:gd name="T72" fmla="*/ 624 w 1292"/>
                  <a:gd name="T73" fmla="*/ 0 h 583"/>
                  <a:gd name="T74" fmla="*/ 1082 w 1292"/>
                  <a:gd name="T75" fmla="*/ 269 h 583"/>
                  <a:gd name="T76" fmla="*/ 210 w 1292"/>
                  <a:gd name="T77" fmla="*/ 269 h 583"/>
                  <a:gd name="T78" fmla="*/ 210 w 1292"/>
                  <a:gd name="T79" fmla="*/ 44 h 583"/>
                  <a:gd name="T80" fmla="*/ 1082 w 1292"/>
                  <a:gd name="T81" fmla="*/ 44 h 583"/>
                  <a:gd name="T82" fmla="*/ 1082 w 1292"/>
                  <a:gd name="T83" fmla="*/ 269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92" h="583">
                    <a:moveTo>
                      <a:pt x="624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175" y="0"/>
                      <a:pt x="165" y="10"/>
                      <a:pt x="165" y="22"/>
                    </a:cubicBezTo>
                    <a:cubicBezTo>
                      <a:pt x="165" y="269"/>
                      <a:pt x="165" y="269"/>
                      <a:pt x="165" y="269"/>
                    </a:cubicBezTo>
                    <a:cubicBezTo>
                      <a:pt x="45" y="269"/>
                      <a:pt x="45" y="269"/>
                      <a:pt x="45" y="269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57"/>
                      <a:pt x="38" y="47"/>
                      <a:pt x="27" y="45"/>
                    </a:cubicBezTo>
                    <a:cubicBezTo>
                      <a:pt x="13" y="42"/>
                      <a:pt x="0" y="53"/>
                      <a:pt x="0" y="67"/>
                    </a:cubicBezTo>
                    <a:cubicBezTo>
                      <a:pt x="0" y="291"/>
                      <a:pt x="0" y="291"/>
                      <a:pt x="0" y="291"/>
                    </a:cubicBezTo>
                    <a:cubicBezTo>
                      <a:pt x="0" y="304"/>
                      <a:pt x="10" y="314"/>
                      <a:pt x="23" y="314"/>
                    </a:cubicBezTo>
                    <a:cubicBezTo>
                      <a:pt x="165" y="314"/>
                      <a:pt x="165" y="314"/>
                      <a:pt x="165" y="314"/>
                    </a:cubicBezTo>
                    <a:cubicBezTo>
                      <a:pt x="165" y="391"/>
                      <a:pt x="165" y="391"/>
                      <a:pt x="165" y="391"/>
                    </a:cubicBezTo>
                    <a:cubicBezTo>
                      <a:pt x="165" y="401"/>
                      <a:pt x="172" y="411"/>
                      <a:pt x="182" y="413"/>
                    </a:cubicBezTo>
                    <a:cubicBezTo>
                      <a:pt x="197" y="416"/>
                      <a:pt x="210" y="405"/>
                      <a:pt x="210" y="391"/>
                    </a:cubicBezTo>
                    <a:cubicBezTo>
                      <a:pt x="210" y="314"/>
                      <a:pt x="210" y="314"/>
                      <a:pt x="210" y="314"/>
                    </a:cubicBezTo>
                    <a:cubicBezTo>
                      <a:pt x="1082" y="314"/>
                      <a:pt x="1082" y="314"/>
                      <a:pt x="1082" y="314"/>
                    </a:cubicBezTo>
                    <a:cubicBezTo>
                      <a:pt x="1082" y="538"/>
                      <a:pt x="1082" y="538"/>
                      <a:pt x="1082" y="538"/>
                    </a:cubicBezTo>
                    <a:cubicBezTo>
                      <a:pt x="210" y="538"/>
                      <a:pt x="210" y="538"/>
                      <a:pt x="210" y="538"/>
                    </a:cubicBezTo>
                    <a:cubicBezTo>
                      <a:pt x="210" y="492"/>
                      <a:pt x="210" y="492"/>
                      <a:pt x="210" y="492"/>
                    </a:cubicBezTo>
                    <a:cubicBezTo>
                      <a:pt x="210" y="481"/>
                      <a:pt x="202" y="472"/>
                      <a:pt x="192" y="469"/>
                    </a:cubicBezTo>
                    <a:cubicBezTo>
                      <a:pt x="177" y="467"/>
                      <a:pt x="165" y="478"/>
                      <a:pt x="165" y="491"/>
                    </a:cubicBezTo>
                    <a:cubicBezTo>
                      <a:pt x="165" y="561"/>
                      <a:pt x="165" y="561"/>
                      <a:pt x="165" y="561"/>
                    </a:cubicBezTo>
                    <a:cubicBezTo>
                      <a:pt x="165" y="573"/>
                      <a:pt x="175" y="583"/>
                      <a:pt x="187" y="583"/>
                    </a:cubicBezTo>
                    <a:cubicBezTo>
                      <a:pt x="1105" y="583"/>
                      <a:pt x="1105" y="583"/>
                      <a:pt x="1105" y="583"/>
                    </a:cubicBezTo>
                    <a:cubicBezTo>
                      <a:pt x="1117" y="583"/>
                      <a:pt x="1127" y="573"/>
                      <a:pt x="1127" y="561"/>
                    </a:cubicBezTo>
                    <a:cubicBezTo>
                      <a:pt x="1127" y="314"/>
                      <a:pt x="1127" y="314"/>
                      <a:pt x="1127" y="314"/>
                    </a:cubicBezTo>
                    <a:cubicBezTo>
                      <a:pt x="1269" y="314"/>
                      <a:pt x="1269" y="314"/>
                      <a:pt x="1269" y="314"/>
                    </a:cubicBezTo>
                    <a:cubicBezTo>
                      <a:pt x="1282" y="314"/>
                      <a:pt x="1292" y="304"/>
                      <a:pt x="1292" y="291"/>
                    </a:cubicBezTo>
                    <a:cubicBezTo>
                      <a:pt x="1292" y="68"/>
                      <a:pt x="1292" y="68"/>
                      <a:pt x="1292" y="68"/>
                    </a:cubicBezTo>
                    <a:cubicBezTo>
                      <a:pt x="1292" y="57"/>
                      <a:pt x="1284" y="47"/>
                      <a:pt x="1274" y="45"/>
                    </a:cubicBezTo>
                    <a:cubicBezTo>
                      <a:pt x="1259" y="42"/>
                      <a:pt x="1247" y="53"/>
                      <a:pt x="1247" y="67"/>
                    </a:cubicBezTo>
                    <a:cubicBezTo>
                      <a:pt x="1247" y="269"/>
                      <a:pt x="1247" y="269"/>
                      <a:pt x="1247" y="269"/>
                    </a:cubicBezTo>
                    <a:cubicBezTo>
                      <a:pt x="1127" y="269"/>
                      <a:pt x="1127" y="269"/>
                      <a:pt x="1127" y="269"/>
                    </a:cubicBezTo>
                    <a:cubicBezTo>
                      <a:pt x="1127" y="22"/>
                      <a:pt x="1127" y="22"/>
                      <a:pt x="1127" y="22"/>
                    </a:cubicBezTo>
                    <a:cubicBezTo>
                      <a:pt x="1127" y="10"/>
                      <a:pt x="1117" y="0"/>
                      <a:pt x="1105" y="0"/>
                    </a:cubicBezTo>
                    <a:cubicBezTo>
                      <a:pt x="668" y="0"/>
                      <a:pt x="668" y="0"/>
                      <a:pt x="668" y="0"/>
                    </a:cubicBezTo>
                    <a:lnTo>
                      <a:pt x="624" y="0"/>
                    </a:lnTo>
                    <a:close/>
                    <a:moveTo>
                      <a:pt x="1082" y="269"/>
                    </a:moveTo>
                    <a:cubicBezTo>
                      <a:pt x="210" y="269"/>
                      <a:pt x="210" y="269"/>
                      <a:pt x="210" y="269"/>
                    </a:cubicBezTo>
                    <a:cubicBezTo>
                      <a:pt x="210" y="44"/>
                      <a:pt x="210" y="44"/>
                      <a:pt x="210" y="44"/>
                    </a:cubicBezTo>
                    <a:cubicBezTo>
                      <a:pt x="1082" y="44"/>
                      <a:pt x="1082" y="44"/>
                      <a:pt x="1082" y="44"/>
                    </a:cubicBezTo>
                    <a:lnTo>
                      <a:pt x="1082" y="26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" name="Freeform 176">
                <a:extLst>
                  <a:ext uri="{FF2B5EF4-FFF2-40B4-BE49-F238E27FC236}">
                    <a16:creationId xmlns:a16="http://schemas.microsoft.com/office/drawing/2014/main" id="{C04D34C1-0AE3-4D4D-BEF1-EA395C6BA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4844" y="3267492"/>
                <a:ext cx="38100" cy="165100"/>
              </a:xfrm>
              <a:custGeom>
                <a:avLst/>
                <a:gdLst>
                  <a:gd name="T0" fmla="*/ 0 w 45"/>
                  <a:gd name="T1" fmla="*/ 0 h 194"/>
                  <a:gd name="T2" fmla="*/ 0 w 45"/>
                  <a:gd name="T3" fmla="*/ 168 h 194"/>
                  <a:gd name="T4" fmla="*/ 17 w 45"/>
                  <a:gd name="T5" fmla="*/ 191 h 194"/>
                  <a:gd name="T6" fmla="*/ 45 w 45"/>
                  <a:gd name="T7" fmla="*/ 169 h 194"/>
                  <a:gd name="T8" fmla="*/ 45 w 45"/>
                  <a:gd name="T9" fmla="*/ 0 h 194"/>
                  <a:gd name="T10" fmla="*/ 0 w 45"/>
                  <a:gd name="T1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194">
                    <a:moveTo>
                      <a:pt x="0" y="0"/>
                    </a:move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79"/>
                      <a:pt x="7" y="189"/>
                      <a:pt x="17" y="191"/>
                    </a:cubicBezTo>
                    <a:cubicBezTo>
                      <a:pt x="32" y="194"/>
                      <a:pt x="45" y="183"/>
                      <a:pt x="45" y="169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" name="Freeform 177">
                <a:extLst>
                  <a:ext uri="{FF2B5EF4-FFF2-40B4-BE49-F238E27FC236}">
                    <a16:creationId xmlns:a16="http://schemas.microsoft.com/office/drawing/2014/main" id="{2D617E20-5FF4-4F78-B526-61DB3177F9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3282" y="3267492"/>
                <a:ext cx="38100" cy="165100"/>
              </a:xfrm>
              <a:custGeom>
                <a:avLst/>
                <a:gdLst>
                  <a:gd name="T0" fmla="*/ 0 w 45"/>
                  <a:gd name="T1" fmla="*/ 0 h 194"/>
                  <a:gd name="T2" fmla="*/ 0 w 45"/>
                  <a:gd name="T3" fmla="*/ 168 h 194"/>
                  <a:gd name="T4" fmla="*/ 18 w 45"/>
                  <a:gd name="T5" fmla="*/ 191 h 194"/>
                  <a:gd name="T6" fmla="*/ 45 w 45"/>
                  <a:gd name="T7" fmla="*/ 169 h 194"/>
                  <a:gd name="T8" fmla="*/ 45 w 45"/>
                  <a:gd name="T9" fmla="*/ 0 h 194"/>
                  <a:gd name="T10" fmla="*/ 0 w 45"/>
                  <a:gd name="T1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194">
                    <a:moveTo>
                      <a:pt x="0" y="0"/>
                    </a:move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79"/>
                      <a:pt x="8" y="189"/>
                      <a:pt x="18" y="191"/>
                    </a:cubicBezTo>
                    <a:cubicBezTo>
                      <a:pt x="33" y="194"/>
                      <a:pt x="45" y="183"/>
                      <a:pt x="45" y="169"/>
                    </a:cubicBezTo>
                    <a:cubicBezTo>
                      <a:pt x="45" y="0"/>
                      <a:pt x="45" y="0"/>
                      <a:pt x="4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FE5FB10-2E2F-446B-B4E8-D627432CB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9857" y="3267492"/>
                <a:ext cx="36513" cy="2095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F4E3B58-4872-4276-911D-A0D4D234F6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9344" y="3081755"/>
                <a:ext cx="136525" cy="38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844D1BA-3907-49C6-9CC3-67C3D288C0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3532" y="3081755"/>
                <a:ext cx="136525" cy="38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6477B8AA-B1D7-451D-BB30-B32425B1187A}"/>
              </a:ext>
            </a:extLst>
          </p:cNvPr>
          <p:cNvSpPr/>
          <p:nvPr/>
        </p:nvSpPr>
        <p:spPr>
          <a:xfrm rot="16200000">
            <a:off x="5179683" y="1319439"/>
            <a:ext cx="397898" cy="3978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29" name="Shape 4864">
            <a:extLst>
              <a:ext uri="{FF2B5EF4-FFF2-40B4-BE49-F238E27FC236}">
                <a16:creationId xmlns:a16="http://schemas.microsoft.com/office/drawing/2014/main" id="{12C30850-CDB8-4519-8C59-C51058AA0ECF}"/>
              </a:ext>
            </a:extLst>
          </p:cNvPr>
          <p:cNvSpPr/>
          <p:nvPr/>
        </p:nvSpPr>
        <p:spPr>
          <a:xfrm>
            <a:off x="5260765" y="1423292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2144699-AEA7-45C4-8686-A28434A7BF72}"/>
              </a:ext>
            </a:extLst>
          </p:cNvPr>
          <p:cNvSpPr/>
          <p:nvPr/>
        </p:nvSpPr>
        <p:spPr>
          <a:xfrm rot="16200000">
            <a:off x="5179683" y="2106894"/>
            <a:ext cx="397898" cy="3978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3" name="Shape 4864">
            <a:extLst>
              <a:ext uri="{FF2B5EF4-FFF2-40B4-BE49-F238E27FC236}">
                <a16:creationId xmlns:a16="http://schemas.microsoft.com/office/drawing/2014/main" id="{ABE93D24-2F20-43C1-8BBE-8C5E46DDB1A5}"/>
              </a:ext>
            </a:extLst>
          </p:cNvPr>
          <p:cNvSpPr/>
          <p:nvPr/>
        </p:nvSpPr>
        <p:spPr>
          <a:xfrm>
            <a:off x="5260765" y="2210790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6413F64-8CA1-47C7-98E2-0B115AE42F04}"/>
              </a:ext>
            </a:extLst>
          </p:cNvPr>
          <p:cNvSpPr/>
          <p:nvPr/>
        </p:nvSpPr>
        <p:spPr>
          <a:xfrm rot="16200000">
            <a:off x="5179683" y="2894392"/>
            <a:ext cx="397898" cy="3978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7" name="Shape 4864">
            <a:extLst>
              <a:ext uri="{FF2B5EF4-FFF2-40B4-BE49-F238E27FC236}">
                <a16:creationId xmlns:a16="http://schemas.microsoft.com/office/drawing/2014/main" id="{6F52F770-49DA-4E95-924D-75F1D45AF2AD}"/>
              </a:ext>
            </a:extLst>
          </p:cNvPr>
          <p:cNvSpPr/>
          <p:nvPr/>
        </p:nvSpPr>
        <p:spPr>
          <a:xfrm>
            <a:off x="5260765" y="2998288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40D552C-FE64-471B-96BE-5535E8BE01B7}"/>
              </a:ext>
            </a:extLst>
          </p:cNvPr>
          <p:cNvSpPr/>
          <p:nvPr/>
        </p:nvSpPr>
        <p:spPr>
          <a:xfrm rot="16200000">
            <a:off x="5179683" y="3681890"/>
            <a:ext cx="397898" cy="3978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9" name="Shape 4864">
            <a:extLst>
              <a:ext uri="{FF2B5EF4-FFF2-40B4-BE49-F238E27FC236}">
                <a16:creationId xmlns:a16="http://schemas.microsoft.com/office/drawing/2014/main" id="{D44360DC-FF80-4367-AAD4-DD42636D9CD0}"/>
              </a:ext>
            </a:extLst>
          </p:cNvPr>
          <p:cNvSpPr/>
          <p:nvPr/>
        </p:nvSpPr>
        <p:spPr>
          <a:xfrm>
            <a:off x="5260765" y="3785786"/>
            <a:ext cx="235734" cy="190102"/>
          </a:xfrm>
          <a:custGeom>
            <a:avLst/>
            <a:gdLst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11362 w 119800"/>
              <a:gd name="connsiteY8" fmla="*/ 59202 h 119800"/>
              <a:gd name="connsiteX9" fmla="*/ 59202 w 119800"/>
              <a:gd name="connsiteY9" fmla="*/ 108438 h 119800"/>
              <a:gd name="connsiteX10" fmla="*/ 108438 w 119800"/>
              <a:gd name="connsiteY10" fmla="*/ 59202 h 119800"/>
              <a:gd name="connsiteX11" fmla="*/ 59202 w 119800"/>
              <a:gd name="connsiteY11" fmla="*/ 11362 h 119800"/>
              <a:gd name="connsiteX12" fmla="*/ 85913 w 119800"/>
              <a:gd name="connsiteY12" fmla="*/ 48039 h 119800"/>
              <a:gd name="connsiteX13" fmla="*/ 85913 w 119800"/>
              <a:gd name="connsiteY13" fmla="*/ 48039 h 119800"/>
              <a:gd name="connsiteX14" fmla="*/ 56411 w 119800"/>
              <a:gd name="connsiteY14" fmla="*/ 78936 h 119800"/>
              <a:gd name="connsiteX15" fmla="*/ 52225 w 119800"/>
              <a:gd name="connsiteY15" fmla="*/ 80332 h 119800"/>
              <a:gd name="connsiteX16" fmla="*/ 47840 w 119800"/>
              <a:gd name="connsiteY16" fmla="*/ 78936 h 119800"/>
              <a:gd name="connsiteX17" fmla="*/ 31096 w 119800"/>
              <a:gd name="connsiteY17" fmla="*/ 61993 h 119800"/>
              <a:gd name="connsiteX18" fmla="*/ 29700 w 119800"/>
              <a:gd name="connsiteY18" fmla="*/ 57807 h 119800"/>
              <a:gd name="connsiteX19" fmla="*/ 35282 w 119800"/>
              <a:gd name="connsiteY19" fmla="*/ 52225 h 119800"/>
              <a:gd name="connsiteX20" fmla="*/ 39468 w 119800"/>
              <a:gd name="connsiteY20" fmla="*/ 53621 h 119800"/>
              <a:gd name="connsiteX21" fmla="*/ 52225 w 119800"/>
              <a:gd name="connsiteY21" fmla="*/ 66378 h 119800"/>
              <a:gd name="connsiteX22" fmla="*/ 78936 w 119800"/>
              <a:gd name="connsiteY22" fmla="*/ 40863 h 119800"/>
              <a:gd name="connsiteX23" fmla="*/ 81727 w 119800"/>
              <a:gd name="connsiteY23" fmla="*/ 39468 h 119800"/>
              <a:gd name="connsiteX24" fmla="*/ 87308 w 119800"/>
              <a:gd name="connsiteY24" fmla="*/ 45049 h 119800"/>
              <a:gd name="connsiteX25" fmla="*/ 85913 w 119800"/>
              <a:gd name="connsiteY25" fmla="*/ 48039 h 119800"/>
              <a:gd name="connsiteX26" fmla="*/ 85913 w 119800"/>
              <a:gd name="connsiteY26" fmla="*/ 39468 h 119800"/>
              <a:gd name="connsiteX27" fmla="*/ 85913 w 119800"/>
              <a:gd name="connsiteY27" fmla="*/ 39468 h 119800"/>
              <a:gd name="connsiteX28" fmla="*/ 39468 w 119800"/>
              <a:gd name="connsiteY28" fmla="*/ 85913 h 119800"/>
              <a:gd name="connsiteX29" fmla="*/ 39468 w 119800"/>
              <a:gd name="connsiteY29" fmla="*/ 85913 h 119800"/>
              <a:gd name="connsiteX30" fmla="*/ 85913 w 119800"/>
              <a:gd name="connsiteY30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85913 w 119800"/>
              <a:gd name="connsiteY25" fmla="*/ 39468 h 119800"/>
              <a:gd name="connsiteX26" fmla="*/ 85913 w 119800"/>
              <a:gd name="connsiteY26" fmla="*/ 39468 h 119800"/>
              <a:gd name="connsiteX27" fmla="*/ 39468 w 119800"/>
              <a:gd name="connsiteY27" fmla="*/ 85913 h 119800"/>
              <a:gd name="connsiteX28" fmla="*/ 39468 w 119800"/>
              <a:gd name="connsiteY28" fmla="*/ 85913 h 119800"/>
              <a:gd name="connsiteX29" fmla="*/ 85913 w 119800"/>
              <a:gd name="connsiteY29" fmla="*/ 80332 h 119800"/>
              <a:gd name="connsiteX0" fmla="*/ 59202 w 119800"/>
              <a:gd name="connsiteY0" fmla="*/ 119800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9800 h 119800"/>
              <a:gd name="connsiteX6" fmla="*/ 59202 w 119800"/>
              <a:gd name="connsiteY6" fmla="*/ 11362 h 119800"/>
              <a:gd name="connsiteX7" fmla="*/ 59202 w 119800"/>
              <a:gd name="connsiteY7" fmla="*/ 11362 h 119800"/>
              <a:gd name="connsiteX8" fmla="*/ 59202 w 119800"/>
              <a:gd name="connsiteY8" fmla="*/ 108438 h 119800"/>
              <a:gd name="connsiteX9" fmla="*/ 108438 w 119800"/>
              <a:gd name="connsiteY9" fmla="*/ 59202 h 119800"/>
              <a:gd name="connsiteX10" fmla="*/ 59202 w 119800"/>
              <a:gd name="connsiteY10" fmla="*/ 11362 h 119800"/>
              <a:gd name="connsiteX11" fmla="*/ 85913 w 119800"/>
              <a:gd name="connsiteY11" fmla="*/ 48039 h 119800"/>
              <a:gd name="connsiteX12" fmla="*/ 85913 w 119800"/>
              <a:gd name="connsiteY12" fmla="*/ 48039 h 119800"/>
              <a:gd name="connsiteX13" fmla="*/ 56411 w 119800"/>
              <a:gd name="connsiteY13" fmla="*/ 78936 h 119800"/>
              <a:gd name="connsiteX14" fmla="*/ 52225 w 119800"/>
              <a:gd name="connsiteY14" fmla="*/ 80332 h 119800"/>
              <a:gd name="connsiteX15" fmla="*/ 47840 w 119800"/>
              <a:gd name="connsiteY15" fmla="*/ 78936 h 119800"/>
              <a:gd name="connsiteX16" fmla="*/ 31096 w 119800"/>
              <a:gd name="connsiteY16" fmla="*/ 61993 h 119800"/>
              <a:gd name="connsiteX17" fmla="*/ 29700 w 119800"/>
              <a:gd name="connsiteY17" fmla="*/ 57807 h 119800"/>
              <a:gd name="connsiteX18" fmla="*/ 35282 w 119800"/>
              <a:gd name="connsiteY18" fmla="*/ 52225 h 119800"/>
              <a:gd name="connsiteX19" fmla="*/ 39468 w 119800"/>
              <a:gd name="connsiteY19" fmla="*/ 53621 h 119800"/>
              <a:gd name="connsiteX20" fmla="*/ 52225 w 119800"/>
              <a:gd name="connsiteY20" fmla="*/ 66378 h 119800"/>
              <a:gd name="connsiteX21" fmla="*/ 78936 w 119800"/>
              <a:gd name="connsiteY21" fmla="*/ 40863 h 119800"/>
              <a:gd name="connsiteX22" fmla="*/ 81727 w 119800"/>
              <a:gd name="connsiteY22" fmla="*/ 39468 h 119800"/>
              <a:gd name="connsiteX23" fmla="*/ 87308 w 119800"/>
              <a:gd name="connsiteY23" fmla="*/ 45049 h 119800"/>
              <a:gd name="connsiteX24" fmla="*/ 85913 w 119800"/>
              <a:gd name="connsiteY24" fmla="*/ 48039 h 119800"/>
              <a:gd name="connsiteX25" fmla="*/ 39468 w 119800"/>
              <a:gd name="connsiteY25" fmla="*/ 85913 h 119800"/>
              <a:gd name="connsiteX26" fmla="*/ 85913 w 119800"/>
              <a:gd name="connsiteY26" fmla="*/ 80332 h 119800"/>
              <a:gd name="connsiteX0" fmla="*/ 119800 w 119800"/>
              <a:gd name="connsiteY0" fmla="*/ 59202 h 119800"/>
              <a:gd name="connsiteX1" fmla="*/ 59202 w 119800"/>
              <a:gd name="connsiteY1" fmla="*/ 119800 h 119800"/>
              <a:gd name="connsiteX2" fmla="*/ 0 w 119800"/>
              <a:gd name="connsiteY2" fmla="*/ 59202 h 119800"/>
              <a:gd name="connsiteX3" fmla="*/ 59202 w 119800"/>
              <a:gd name="connsiteY3" fmla="*/ 0 h 119800"/>
              <a:gd name="connsiteX4" fmla="*/ 119800 w 119800"/>
              <a:gd name="connsiteY4" fmla="*/ 59202 h 119800"/>
              <a:gd name="connsiteX5" fmla="*/ 59202 w 119800"/>
              <a:gd name="connsiteY5" fmla="*/ 11362 h 119800"/>
              <a:gd name="connsiteX6" fmla="*/ 59202 w 119800"/>
              <a:gd name="connsiteY6" fmla="*/ 11362 h 119800"/>
              <a:gd name="connsiteX7" fmla="*/ 59202 w 119800"/>
              <a:gd name="connsiteY7" fmla="*/ 108438 h 119800"/>
              <a:gd name="connsiteX8" fmla="*/ 108438 w 119800"/>
              <a:gd name="connsiteY8" fmla="*/ 59202 h 119800"/>
              <a:gd name="connsiteX9" fmla="*/ 59202 w 119800"/>
              <a:gd name="connsiteY9" fmla="*/ 11362 h 119800"/>
              <a:gd name="connsiteX10" fmla="*/ 85913 w 119800"/>
              <a:gd name="connsiteY10" fmla="*/ 48039 h 119800"/>
              <a:gd name="connsiteX11" fmla="*/ 85913 w 119800"/>
              <a:gd name="connsiteY11" fmla="*/ 48039 h 119800"/>
              <a:gd name="connsiteX12" fmla="*/ 56411 w 119800"/>
              <a:gd name="connsiteY12" fmla="*/ 78936 h 119800"/>
              <a:gd name="connsiteX13" fmla="*/ 52225 w 119800"/>
              <a:gd name="connsiteY13" fmla="*/ 80332 h 119800"/>
              <a:gd name="connsiteX14" fmla="*/ 47840 w 119800"/>
              <a:gd name="connsiteY14" fmla="*/ 78936 h 119800"/>
              <a:gd name="connsiteX15" fmla="*/ 31096 w 119800"/>
              <a:gd name="connsiteY15" fmla="*/ 61993 h 119800"/>
              <a:gd name="connsiteX16" fmla="*/ 29700 w 119800"/>
              <a:gd name="connsiteY16" fmla="*/ 57807 h 119800"/>
              <a:gd name="connsiteX17" fmla="*/ 35282 w 119800"/>
              <a:gd name="connsiteY17" fmla="*/ 52225 h 119800"/>
              <a:gd name="connsiteX18" fmla="*/ 39468 w 119800"/>
              <a:gd name="connsiteY18" fmla="*/ 53621 h 119800"/>
              <a:gd name="connsiteX19" fmla="*/ 52225 w 119800"/>
              <a:gd name="connsiteY19" fmla="*/ 66378 h 119800"/>
              <a:gd name="connsiteX20" fmla="*/ 78936 w 119800"/>
              <a:gd name="connsiteY20" fmla="*/ 40863 h 119800"/>
              <a:gd name="connsiteX21" fmla="*/ 81727 w 119800"/>
              <a:gd name="connsiteY21" fmla="*/ 39468 h 119800"/>
              <a:gd name="connsiteX22" fmla="*/ 87308 w 119800"/>
              <a:gd name="connsiteY22" fmla="*/ 45049 h 119800"/>
              <a:gd name="connsiteX23" fmla="*/ 85913 w 119800"/>
              <a:gd name="connsiteY23" fmla="*/ 48039 h 119800"/>
              <a:gd name="connsiteX24" fmla="*/ 39468 w 119800"/>
              <a:gd name="connsiteY24" fmla="*/ 85913 h 119800"/>
              <a:gd name="connsiteX25" fmla="*/ 85913 w 119800"/>
              <a:gd name="connsiteY25" fmla="*/ 80332 h 119800"/>
              <a:gd name="connsiteX0" fmla="*/ 59202 w 108438"/>
              <a:gd name="connsiteY0" fmla="*/ 1694 h 121494"/>
              <a:gd name="connsiteX1" fmla="*/ 59202 w 108438"/>
              <a:gd name="connsiteY1" fmla="*/ 121494 h 121494"/>
              <a:gd name="connsiteX2" fmla="*/ 0 w 108438"/>
              <a:gd name="connsiteY2" fmla="*/ 60896 h 121494"/>
              <a:gd name="connsiteX3" fmla="*/ 59202 w 108438"/>
              <a:gd name="connsiteY3" fmla="*/ 1694 h 121494"/>
              <a:gd name="connsiteX4" fmla="*/ 59202 w 108438"/>
              <a:gd name="connsiteY4" fmla="*/ 13056 h 121494"/>
              <a:gd name="connsiteX5" fmla="*/ 59202 w 108438"/>
              <a:gd name="connsiteY5" fmla="*/ 13056 h 121494"/>
              <a:gd name="connsiteX6" fmla="*/ 59202 w 108438"/>
              <a:gd name="connsiteY6" fmla="*/ 110132 h 121494"/>
              <a:gd name="connsiteX7" fmla="*/ 108438 w 108438"/>
              <a:gd name="connsiteY7" fmla="*/ 60896 h 121494"/>
              <a:gd name="connsiteX8" fmla="*/ 59202 w 108438"/>
              <a:gd name="connsiteY8" fmla="*/ 13056 h 121494"/>
              <a:gd name="connsiteX9" fmla="*/ 85913 w 108438"/>
              <a:gd name="connsiteY9" fmla="*/ 49733 h 121494"/>
              <a:gd name="connsiteX10" fmla="*/ 85913 w 108438"/>
              <a:gd name="connsiteY10" fmla="*/ 49733 h 121494"/>
              <a:gd name="connsiteX11" fmla="*/ 56411 w 108438"/>
              <a:gd name="connsiteY11" fmla="*/ 80630 h 121494"/>
              <a:gd name="connsiteX12" fmla="*/ 52225 w 108438"/>
              <a:gd name="connsiteY12" fmla="*/ 82026 h 121494"/>
              <a:gd name="connsiteX13" fmla="*/ 47840 w 108438"/>
              <a:gd name="connsiteY13" fmla="*/ 80630 h 121494"/>
              <a:gd name="connsiteX14" fmla="*/ 31096 w 108438"/>
              <a:gd name="connsiteY14" fmla="*/ 63687 h 121494"/>
              <a:gd name="connsiteX15" fmla="*/ 29700 w 108438"/>
              <a:gd name="connsiteY15" fmla="*/ 59501 h 121494"/>
              <a:gd name="connsiteX16" fmla="*/ 35282 w 108438"/>
              <a:gd name="connsiteY16" fmla="*/ 53919 h 121494"/>
              <a:gd name="connsiteX17" fmla="*/ 39468 w 108438"/>
              <a:gd name="connsiteY17" fmla="*/ 55315 h 121494"/>
              <a:gd name="connsiteX18" fmla="*/ 52225 w 108438"/>
              <a:gd name="connsiteY18" fmla="*/ 68072 h 121494"/>
              <a:gd name="connsiteX19" fmla="*/ 78936 w 108438"/>
              <a:gd name="connsiteY19" fmla="*/ 42557 h 121494"/>
              <a:gd name="connsiteX20" fmla="*/ 81727 w 108438"/>
              <a:gd name="connsiteY20" fmla="*/ 41162 h 121494"/>
              <a:gd name="connsiteX21" fmla="*/ 87308 w 108438"/>
              <a:gd name="connsiteY21" fmla="*/ 46743 h 121494"/>
              <a:gd name="connsiteX22" fmla="*/ 85913 w 108438"/>
              <a:gd name="connsiteY22" fmla="*/ 49733 h 121494"/>
              <a:gd name="connsiteX23" fmla="*/ 39468 w 108438"/>
              <a:gd name="connsiteY23" fmla="*/ 87607 h 121494"/>
              <a:gd name="connsiteX24" fmla="*/ 85913 w 108438"/>
              <a:gd name="connsiteY24" fmla="*/ 82026 h 121494"/>
              <a:gd name="connsiteX0" fmla="*/ 85913 w 87308"/>
              <a:gd name="connsiteY0" fmla="*/ 49733 h 136912"/>
              <a:gd name="connsiteX1" fmla="*/ 85913 w 87308"/>
              <a:gd name="connsiteY1" fmla="*/ 49733 h 136912"/>
              <a:gd name="connsiteX2" fmla="*/ 56411 w 87308"/>
              <a:gd name="connsiteY2" fmla="*/ 80630 h 136912"/>
              <a:gd name="connsiteX3" fmla="*/ 52225 w 87308"/>
              <a:gd name="connsiteY3" fmla="*/ 82026 h 136912"/>
              <a:gd name="connsiteX4" fmla="*/ 47840 w 87308"/>
              <a:gd name="connsiteY4" fmla="*/ 80630 h 136912"/>
              <a:gd name="connsiteX5" fmla="*/ 31096 w 87308"/>
              <a:gd name="connsiteY5" fmla="*/ 63687 h 136912"/>
              <a:gd name="connsiteX6" fmla="*/ 29700 w 87308"/>
              <a:gd name="connsiteY6" fmla="*/ 59501 h 136912"/>
              <a:gd name="connsiteX7" fmla="*/ 35282 w 87308"/>
              <a:gd name="connsiteY7" fmla="*/ 53919 h 136912"/>
              <a:gd name="connsiteX8" fmla="*/ 39468 w 87308"/>
              <a:gd name="connsiteY8" fmla="*/ 55315 h 136912"/>
              <a:gd name="connsiteX9" fmla="*/ 52225 w 87308"/>
              <a:gd name="connsiteY9" fmla="*/ 68072 h 136912"/>
              <a:gd name="connsiteX10" fmla="*/ 78936 w 87308"/>
              <a:gd name="connsiteY10" fmla="*/ 42557 h 136912"/>
              <a:gd name="connsiteX11" fmla="*/ 81727 w 87308"/>
              <a:gd name="connsiteY11" fmla="*/ 41162 h 136912"/>
              <a:gd name="connsiteX12" fmla="*/ 87308 w 87308"/>
              <a:gd name="connsiteY12" fmla="*/ 46743 h 136912"/>
              <a:gd name="connsiteX13" fmla="*/ 85913 w 87308"/>
              <a:gd name="connsiteY13" fmla="*/ 49733 h 136912"/>
              <a:gd name="connsiteX14" fmla="*/ 39468 w 87308"/>
              <a:gd name="connsiteY14" fmla="*/ 87607 h 136912"/>
              <a:gd name="connsiteX15" fmla="*/ 85913 w 87308"/>
              <a:gd name="connsiteY15" fmla="*/ 82026 h 136912"/>
              <a:gd name="connsiteX16" fmla="*/ 59202 w 87308"/>
              <a:gd name="connsiteY16" fmla="*/ 121494 h 136912"/>
              <a:gd name="connsiteX17" fmla="*/ 0 w 87308"/>
              <a:gd name="connsiteY17" fmla="*/ 60896 h 136912"/>
              <a:gd name="connsiteX18" fmla="*/ 59202 w 87308"/>
              <a:gd name="connsiteY18" fmla="*/ 1694 h 136912"/>
              <a:gd name="connsiteX19" fmla="*/ 59202 w 87308"/>
              <a:gd name="connsiteY19" fmla="*/ 13056 h 136912"/>
              <a:gd name="connsiteX20" fmla="*/ 59202 w 87308"/>
              <a:gd name="connsiteY20" fmla="*/ 13056 h 136912"/>
              <a:gd name="connsiteX21" fmla="*/ 85989 w 87308"/>
              <a:gd name="connsiteY21" fmla="*/ 136912 h 136912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59625 w 87731"/>
              <a:gd name="connsiteY20" fmla="*/ 0 h 123856"/>
              <a:gd name="connsiteX21" fmla="*/ 86412 w 87731"/>
              <a:gd name="connsiteY21" fmla="*/ 123856 h 123856"/>
              <a:gd name="connsiteX0" fmla="*/ 86336 w 87731"/>
              <a:gd name="connsiteY0" fmla="*/ 36677 h 123856"/>
              <a:gd name="connsiteX1" fmla="*/ 86336 w 87731"/>
              <a:gd name="connsiteY1" fmla="*/ 36677 h 123856"/>
              <a:gd name="connsiteX2" fmla="*/ 56834 w 87731"/>
              <a:gd name="connsiteY2" fmla="*/ 67574 h 123856"/>
              <a:gd name="connsiteX3" fmla="*/ 52648 w 87731"/>
              <a:gd name="connsiteY3" fmla="*/ 68970 h 123856"/>
              <a:gd name="connsiteX4" fmla="*/ 48263 w 87731"/>
              <a:gd name="connsiteY4" fmla="*/ 67574 h 123856"/>
              <a:gd name="connsiteX5" fmla="*/ 31519 w 87731"/>
              <a:gd name="connsiteY5" fmla="*/ 50631 h 123856"/>
              <a:gd name="connsiteX6" fmla="*/ 30123 w 87731"/>
              <a:gd name="connsiteY6" fmla="*/ 46445 h 123856"/>
              <a:gd name="connsiteX7" fmla="*/ 35705 w 87731"/>
              <a:gd name="connsiteY7" fmla="*/ 40863 h 123856"/>
              <a:gd name="connsiteX8" fmla="*/ 39891 w 87731"/>
              <a:gd name="connsiteY8" fmla="*/ 42259 h 123856"/>
              <a:gd name="connsiteX9" fmla="*/ 52648 w 87731"/>
              <a:gd name="connsiteY9" fmla="*/ 55016 h 123856"/>
              <a:gd name="connsiteX10" fmla="*/ 79359 w 87731"/>
              <a:gd name="connsiteY10" fmla="*/ 29501 h 123856"/>
              <a:gd name="connsiteX11" fmla="*/ 82150 w 87731"/>
              <a:gd name="connsiteY11" fmla="*/ 28106 h 123856"/>
              <a:gd name="connsiteX12" fmla="*/ 87731 w 87731"/>
              <a:gd name="connsiteY12" fmla="*/ 33687 h 123856"/>
              <a:gd name="connsiteX13" fmla="*/ 86336 w 87731"/>
              <a:gd name="connsiteY13" fmla="*/ 36677 h 123856"/>
              <a:gd name="connsiteX14" fmla="*/ 39891 w 87731"/>
              <a:gd name="connsiteY14" fmla="*/ 74551 h 123856"/>
              <a:gd name="connsiteX15" fmla="*/ 86336 w 87731"/>
              <a:gd name="connsiteY15" fmla="*/ 68970 h 123856"/>
              <a:gd name="connsiteX16" fmla="*/ 59625 w 87731"/>
              <a:gd name="connsiteY16" fmla="*/ 108438 h 123856"/>
              <a:gd name="connsiteX17" fmla="*/ 423 w 87731"/>
              <a:gd name="connsiteY17" fmla="*/ 47840 h 123856"/>
              <a:gd name="connsiteX18" fmla="*/ 86336 w 87731"/>
              <a:gd name="connsiteY18" fmla="*/ 68970 h 123856"/>
              <a:gd name="connsiteX19" fmla="*/ 59625 w 87731"/>
              <a:gd name="connsiteY19" fmla="*/ 0 h 123856"/>
              <a:gd name="connsiteX20" fmla="*/ 86412 w 87731"/>
              <a:gd name="connsiteY20" fmla="*/ 123856 h 123856"/>
              <a:gd name="connsiteX0" fmla="*/ 86336 w 87731"/>
              <a:gd name="connsiteY0" fmla="*/ 8571 h 80332"/>
              <a:gd name="connsiteX1" fmla="*/ 86336 w 87731"/>
              <a:gd name="connsiteY1" fmla="*/ 8571 h 80332"/>
              <a:gd name="connsiteX2" fmla="*/ 56834 w 87731"/>
              <a:gd name="connsiteY2" fmla="*/ 39468 h 80332"/>
              <a:gd name="connsiteX3" fmla="*/ 52648 w 87731"/>
              <a:gd name="connsiteY3" fmla="*/ 40864 h 80332"/>
              <a:gd name="connsiteX4" fmla="*/ 48263 w 87731"/>
              <a:gd name="connsiteY4" fmla="*/ 39468 h 80332"/>
              <a:gd name="connsiteX5" fmla="*/ 31519 w 87731"/>
              <a:gd name="connsiteY5" fmla="*/ 22525 h 80332"/>
              <a:gd name="connsiteX6" fmla="*/ 30123 w 87731"/>
              <a:gd name="connsiteY6" fmla="*/ 18339 h 80332"/>
              <a:gd name="connsiteX7" fmla="*/ 35705 w 87731"/>
              <a:gd name="connsiteY7" fmla="*/ 12757 h 80332"/>
              <a:gd name="connsiteX8" fmla="*/ 39891 w 87731"/>
              <a:gd name="connsiteY8" fmla="*/ 14153 h 80332"/>
              <a:gd name="connsiteX9" fmla="*/ 52648 w 87731"/>
              <a:gd name="connsiteY9" fmla="*/ 26910 h 80332"/>
              <a:gd name="connsiteX10" fmla="*/ 79359 w 87731"/>
              <a:gd name="connsiteY10" fmla="*/ 1395 h 80332"/>
              <a:gd name="connsiteX11" fmla="*/ 82150 w 87731"/>
              <a:gd name="connsiteY11" fmla="*/ 0 h 80332"/>
              <a:gd name="connsiteX12" fmla="*/ 87731 w 87731"/>
              <a:gd name="connsiteY12" fmla="*/ 5581 h 80332"/>
              <a:gd name="connsiteX13" fmla="*/ 86336 w 87731"/>
              <a:gd name="connsiteY13" fmla="*/ 8571 h 80332"/>
              <a:gd name="connsiteX14" fmla="*/ 39891 w 87731"/>
              <a:gd name="connsiteY14" fmla="*/ 46445 h 80332"/>
              <a:gd name="connsiteX15" fmla="*/ 86336 w 87731"/>
              <a:gd name="connsiteY15" fmla="*/ 40864 h 80332"/>
              <a:gd name="connsiteX16" fmla="*/ 59625 w 87731"/>
              <a:gd name="connsiteY16" fmla="*/ 80332 h 80332"/>
              <a:gd name="connsiteX17" fmla="*/ 423 w 87731"/>
              <a:gd name="connsiteY17" fmla="*/ 19734 h 80332"/>
              <a:gd name="connsiteX18" fmla="*/ 86336 w 87731"/>
              <a:gd name="connsiteY18" fmla="*/ 40864 h 80332"/>
              <a:gd name="connsiteX0" fmla="*/ 85913 w 87308"/>
              <a:gd name="connsiteY0" fmla="*/ 8571 h 46445"/>
              <a:gd name="connsiteX1" fmla="*/ 85913 w 87308"/>
              <a:gd name="connsiteY1" fmla="*/ 8571 h 46445"/>
              <a:gd name="connsiteX2" fmla="*/ 56411 w 87308"/>
              <a:gd name="connsiteY2" fmla="*/ 39468 h 46445"/>
              <a:gd name="connsiteX3" fmla="*/ 52225 w 87308"/>
              <a:gd name="connsiteY3" fmla="*/ 40864 h 46445"/>
              <a:gd name="connsiteX4" fmla="*/ 47840 w 87308"/>
              <a:gd name="connsiteY4" fmla="*/ 39468 h 46445"/>
              <a:gd name="connsiteX5" fmla="*/ 31096 w 87308"/>
              <a:gd name="connsiteY5" fmla="*/ 22525 h 46445"/>
              <a:gd name="connsiteX6" fmla="*/ 29700 w 87308"/>
              <a:gd name="connsiteY6" fmla="*/ 18339 h 46445"/>
              <a:gd name="connsiteX7" fmla="*/ 35282 w 87308"/>
              <a:gd name="connsiteY7" fmla="*/ 12757 h 46445"/>
              <a:gd name="connsiteX8" fmla="*/ 39468 w 87308"/>
              <a:gd name="connsiteY8" fmla="*/ 14153 h 46445"/>
              <a:gd name="connsiteX9" fmla="*/ 52225 w 87308"/>
              <a:gd name="connsiteY9" fmla="*/ 26910 h 46445"/>
              <a:gd name="connsiteX10" fmla="*/ 78936 w 87308"/>
              <a:gd name="connsiteY10" fmla="*/ 1395 h 46445"/>
              <a:gd name="connsiteX11" fmla="*/ 81727 w 87308"/>
              <a:gd name="connsiteY11" fmla="*/ 0 h 46445"/>
              <a:gd name="connsiteX12" fmla="*/ 87308 w 87308"/>
              <a:gd name="connsiteY12" fmla="*/ 5581 h 46445"/>
              <a:gd name="connsiteX13" fmla="*/ 85913 w 87308"/>
              <a:gd name="connsiteY13" fmla="*/ 8571 h 46445"/>
              <a:gd name="connsiteX14" fmla="*/ 39468 w 87308"/>
              <a:gd name="connsiteY14" fmla="*/ 46445 h 46445"/>
              <a:gd name="connsiteX15" fmla="*/ 85913 w 87308"/>
              <a:gd name="connsiteY15" fmla="*/ 40864 h 46445"/>
              <a:gd name="connsiteX16" fmla="*/ 0 w 87308"/>
              <a:gd name="connsiteY16" fmla="*/ 19734 h 46445"/>
              <a:gd name="connsiteX17" fmla="*/ 85913 w 87308"/>
              <a:gd name="connsiteY17" fmla="*/ 40864 h 46445"/>
              <a:gd name="connsiteX0" fmla="*/ 56213 w 57608"/>
              <a:gd name="connsiteY0" fmla="*/ 8571 h 46445"/>
              <a:gd name="connsiteX1" fmla="*/ 56213 w 57608"/>
              <a:gd name="connsiteY1" fmla="*/ 8571 h 46445"/>
              <a:gd name="connsiteX2" fmla="*/ 26711 w 57608"/>
              <a:gd name="connsiteY2" fmla="*/ 39468 h 46445"/>
              <a:gd name="connsiteX3" fmla="*/ 22525 w 57608"/>
              <a:gd name="connsiteY3" fmla="*/ 40864 h 46445"/>
              <a:gd name="connsiteX4" fmla="*/ 18140 w 57608"/>
              <a:gd name="connsiteY4" fmla="*/ 39468 h 46445"/>
              <a:gd name="connsiteX5" fmla="*/ 1396 w 57608"/>
              <a:gd name="connsiteY5" fmla="*/ 22525 h 46445"/>
              <a:gd name="connsiteX6" fmla="*/ 0 w 57608"/>
              <a:gd name="connsiteY6" fmla="*/ 18339 h 46445"/>
              <a:gd name="connsiteX7" fmla="*/ 5582 w 57608"/>
              <a:gd name="connsiteY7" fmla="*/ 12757 h 46445"/>
              <a:gd name="connsiteX8" fmla="*/ 9768 w 57608"/>
              <a:gd name="connsiteY8" fmla="*/ 14153 h 46445"/>
              <a:gd name="connsiteX9" fmla="*/ 22525 w 57608"/>
              <a:gd name="connsiteY9" fmla="*/ 26910 h 46445"/>
              <a:gd name="connsiteX10" fmla="*/ 49236 w 57608"/>
              <a:gd name="connsiteY10" fmla="*/ 1395 h 46445"/>
              <a:gd name="connsiteX11" fmla="*/ 52027 w 57608"/>
              <a:gd name="connsiteY11" fmla="*/ 0 h 46445"/>
              <a:gd name="connsiteX12" fmla="*/ 57608 w 57608"/>
              <a:gd name="connsiteY12" fmla="*/ 5581 h 46445"/>
              <a:gd name="connsiteX13" fmla="*/ 56213 w 57608"/>
              <a:gd name="connsiteY13" fmla="*/ 8571 h 46445"/>
              <a:gd name="connsiteX14" fmla="*/ 9768 w 57608"/>
              <a:gd name="connsiteY14" fmla="*/ 46445 h 46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608" h="46445" extrusionOk="0">
                <a:close/>
                <a:moveTo>
                  <a:pt x="56213" y="8571"/>
                </a:moveTo>
                <a:lnTo>
                  <a:pt x="56213" y="8571"/>
                </a:lnTo>
                <a:lnTo>
                  <a:pt x="26711" y="39468"/>
                </a:lnTo>
                <a:cubicBezTo>
                  <a:pt x="25316" y="40864"/>
                  <a:pt x="23921" y="40864"/>
                  <a:pt x="22525" y="40864"/>
                </a:cubicBezTo>
                <a:cubicBezTo>
                  <a:pt x="21130" y="40864"/>
                  <a:pt x="19735" y="40864"/>
                  <a:pt x="18140" y="39468"/>
                </a:cubicBezTo>
                <a:lnTo>
                  <a:pt x="1396" y="22525"/>
                </a:lnTo>
                <a:cubicBezTo>
                  <a:pt x="0" y="21130"/>
                  <a:pt x="0" y="19734"/>
                  <a:pt x="0" y="18339"/>
                </a:cubicBezTo>
                <a:cubicBezTo>
                  <a:pt x="0" y="15548"/>
                  <a:pt x="2791" y="12757"/>
                  <a:pt x="5582" y="12757"/>
                </a:cubicBezTo>
                <a:cubicBezTo>
                  <a:pt x="6977" y="12757"/>
                  <a:pt x="8373" y="12757"/>
                  <a:pt x="9768" y="14153"/>
                </a:cubicBezTo>
                <a:lnTo>
                  <a:pt x="22525" y="26910"/>
                </a:lnTo>
                <a:lnTo>
                  <a:pt x="49236" y="1395"/>
                </a:lnTo>
                <a:cubicBezTo>
                  <a:pt x="49236" y="0"/>
                  <a:pt x="50632" y="0"/>
                  <a:pt x="52027" y="0"/>
                </a:cubicBezTo>
                <a:cubicBezTo>
                  <a:pt x="56213" y="0"/>
                  <a:pt x="57608" y="1395"/>
                  <a:pt x="57608" y="5581"/>
                </a:cubicBezTo>
                <a:cubicBezTo>
                  <a:pt x="57608" y="7176"/>
                  <a:pt x="57608" y="8571"/>
                  <a:pt x="56213" y="8571"/>
                </a:cubicBezTo>
                <a:close/>
                <a:moveTo>
                  <a:pt x="9768" y="46445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442E7E92-6072-4EB3-820E-D6B82CC6733D}"/>
              </a:ext>
            </a:extLst>
          </p:cNvPr>
          <p:cNvCxnSpPr>
            <a:cxnSpLocks/>
          </p:cNvCxnSpPr>
          <p:nvPr/>
        </p:nvCxnSpPr>
        <p:spPr>
          <a:xfrm flipH="1">
            <a:off x="2311696" y="3700026"/>
            <a:ext cx="879117" cy="630258"/>
          </a:xfrm>
          <a:prstGeom prst="bentConnector3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EA95C0D-7483-49DB-9D9F-6F62A40418AF}"/>
              </a:ext>
            </a:extLst>
          </p:cNvPr>
          <p:cNvSpPr/>
          <p:nvPr/>
        </p:nvSpPr>
        <p:spPr>
          <a:xfrm>
            <a:off x="5869014" y="1174647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1"/>
                </a:solidFill>
              </a:rPr>
              <a:t>Purpose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7D4D9CD-9B17-4D5D-A59C-A887E7F89A71}"/>
              </a:ext>
            </a:extLst>
          </p:cNvPr>
          <p:cNvSpPr/>
          <p:nvPr/>
        </p:nvSpPr>
        <p:spPr>
          <a:xfrm>
            <a:off x="5869014" y="1462015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Powering efficient and scalable deep learning model development.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633177-48E8-4C05-B3A6-A340CDFD8FA2}"/>
              </a:ext>
            </a:extLst>
          </p:cNvPr>
          <p:cNvSpPr/>
          <p:nvPr/>
        </p:nvSpPr>
        <p:spPr>
          <a:xfrm>
            <a:off x="5869014" y="1962102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2"/>
                </a:solidFill>
              </a:rPr>
              <a:t>Developed by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457AC69-4840-452D-BE36-FA01FBA93FFA}"/>
              </a:ext>
            </a:extLst>
          </p:cNvPr>
          <p:cNvSpPr/>
          <p:nvPr/>
        </p:nvSpPr>
        <p:spPr>
          <a:xfrm>
            <a:off x="5869014" y="2249470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Led by Yoshua Bengio and a pioneering team at Université de Montréal.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B973ED-89CB-4291-AB3A-06289E6DCF1A}"/>
              </a:ext>
            </a:extLst>
          </p:cNvPr>
          <p:cNvSpPr/>
          <p:nvPr/>
        </p:nvSpPr>
        <p:spPr>
          <a:xfrm>
            <a:off x="5869014" y="2749599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3"/>
                </a:solidFill>
              </a:rPr>
              <a:t>Target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BABE1CD-A750-41F4-9B9E-F7E9FB430C9A}"/>
              </a:ext>
            </a:extLst>
          </p:cNvPr>
          <p:cNvSpPr/>
          <p:nvPr/>
        </p:nvSpPr>
        <p:spPr>
          <a:xfrm>
            <a:off x="5869014" y="3036967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Tailored for accelerating research and development in computer vision.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B3B2ECA-92D3-4513-9EE4-005D763AC11D}"/>
              </a:ext>
            </a:extLst>
          </p:cNvPr>
          <p:cNvSpPr/>
          <p:nvPr/>
        </p:nvSpPr>
        <p:spPr>
          <a:xfrm>
            <a:off x="5869014" y="3824465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Robust support for designing and training convolutional neural networks.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BF80C6D-228A-0560-7DFB-65EFA30D8A0E}"/>
              </a:ext>
            </a:extLst>
          </p:cNvPr>
          <p:cNvSpPr/>
          <p:nvPr/>
        </p:nvSpPr>
        <p:spPr>
          <a:xfrm rot="16200000">
            <a:off x="5181685" y="4496599"/>
            <a:ext cx="397898" cy="3978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157596-A1D4-3613-20F4-CDDE18A382EA}"/>
              </a:ext>
            </a:extLst>
          </p:cNvPr>
          <p:cNvSpPr/>
          <p:nvPr/>
        </p:nvSpPr>
        <p:spPr>
          <a:xfrm>
            <a:off x="5871016" y="4639174"/>
            <a:ext cx="279740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Delivering high-speed processing through optimized GPU utilization.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C5A0799-3268-6068-70A3-893945120CA2}"/>
              </a:ext>
            </a:extLst>
          </p:cNvPr>
          <p:cNvSpPr/>
          <p:nvPr/>
        </p:nvSpPr>
        <p:spPr>
          <a:xfrm flipH="1">
            <a:off x="803036" y="1094560"/>
            <a:ext cx="825006" cy="86754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1"/>
                </a:solidFill>
              </a:rPr>
              <a:t>2013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8A44F9-D108-BA9B-051D-042EE73576D7}"/>
              </a:ext>
            </a:extLst>
          </p:cNvPr>
          <p:cNvSpPr/>
          <p:nvPr/>
        </p:nvSpPr>
        <p:spPr>
          <a:xfrm>
            <a:off x="5869014" y="3537097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4"/>
                </a:solidFill>
              </a:rPr>
              <a:t>Key Feature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0744D0-9D0E-188E-FB7B-C540FC6F02C2}"/>
              </a:ext>
            </a:extLst>
          </p:cNvPr>
          <p:cNvSpPr/>
          <p:nvPr/>
        </p:nvSpPr>
        <p:spPr>
          <a:xfrm>
            <a:off x="5871016" y="4351806"/>
            <a:ext cx="279740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05741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7733</TotalTime>
  <Words>3513</Words>
  <Application>Microsoft Office PowerPoint</Application>
  <PresentationFormat>On-screen Show (16:9)</PresentationFormat>
  <Paragraphs>584</Paragraphs>
  <Slides>49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Calibri</vt:lpstr>
      <vt:lpstr>Wingdings</vt:lpstr>
      <vt:lpstr>Roboto</vt:lpstr>
      <vt:lpstr>Arial</vt:lpstr>
      <vt:lpstr>Georgia</vt:lpstr>
      <vt:lpstr>Times New Roman</vt:lpstr>
      <vt:lpstr>Bahnschrift Condensed</vt:lpstr>
      <vt:lpstr>Open Sans</vt:lpstr>
      <vt:lpstr>Raleway</vt:lpstr>
      <vt:lpstr>Segoe UI</vt:lpstr>
      <vt:lpstr>Lato</vt:lpstr>
      <vt:lpstr>Swiss</vt:lpstr>
      <vt:lpstr>Navigating the Deep Learning Framework Landscape A Comprehensive Exploration </vt:lpstr>
      <vt:lpstr>Introduction    - Pre-framework Era    - Understanding Framework    - Importance of Framework  Deep Learning Frameworks  - Overview  - Advantages  - Early Frameworks  Key Frameworks  - Theano: Research Revolution  - Caffe: Vision Acceleration  - Keras: Development Simplification  - TensorFlow: Innovation Empowerment  - MXNet: Scalable ML  - Chainer: Advancements  - PyTorch: Redefining Innovation  - Microsoft Cognitive Toolkit (CNTK): AI Exploration  Comparison and Analysis  - TensorFlow: Origin, Features  - Modeling: Sequential vs Functional APIs  - TensorFlow vs Keras vs PyTorch  - Overcoming Limitations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PyTorch?</vt:lpstr>
      <vt:lpstr>Origin of PyTorch</vt:lpstr>
      <vt:lpstr>Origin of PyTorch</vt:lpstr>
      <vt:lpstr>Origin of PyTorch</vt:lpstr>
      <vt:lpstr>PyTorch Tensors</vt:lpstr>
      <vt:lpstr>Structure of PyTorch Library</vt:lpstr>
      <vt:lpstr>Useful PyTorch Packages</vt:lpstr>
      <vt:lpstr>Visualization and Experiment Tracking</vt:lpstr>
      <vt:lpstr>PyTorch Popularity</vt:lpstr>
      <vt:lpstr>PyTorch vs TensorFlow</vt:lpstr>
      <vt:lpstr>PyTorch vs TensorFlow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Title: Integrated Deepfake Detection System: Analyzing Frequency, Temporal, and Spatial Dynamics</dc:title>
  <dc:creator>Kaleem Ullah</dc:creator>
  <cp:lastModifiedBy>Moorche</cp:lastModifiedBy>
  <cp:revision>132</cp:revision>
  <dcterms:modified xsi:type="dcterms:W3CDTF">2024-07-21T07:51:40Z</dcterms:modified>
</cp:coreProperties>
</file>